
<file path=[Content_Types].xml><?xml version="1.0" encoding="utf-8"?>
<Types xmlns="http://schemas.openxmlformats.org/package/2006/content-types">
  <Default ContentType="application/vnd.openxmlformats-officedocument.oleObject" Extension="bin"/>
  <Default ContentType="image/x-emf" Extension="emf"/>
  <Default ContentType="image/gif" Extension="gif"/>
  <Default ContentType="image/jpeg" Extension="jpeg"/>
  <Default ContentType="image/png" Extension="png"/>
  <Default ContentType="application/vnd.openxmlformats-package.relationships+xml" Extension="rels"/>
  <Default ContentType="image/x-wmf" Extension="wmf"/>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ms-powerpoint.authors+xml" PartName="/ppt/authors.xml"/>
  <Override ContentType="application/vnd.openxmlformats-officedocument.presentationml.commentAuthors+xml" PartName="/ppt/commentAuthors.xml"/>
  <Override ContentType="application/vnd.openxmlformats-officedocument.presentationml.handoutMaster+xml" PartName="/ppt/handoutMasters/handoutMaster1.xml"/>
  <Override ContentType="application/vnd.openxmlformats-officedocument.presentationml.notesMaster+xml" PartName="/ppt/notesMasters/notesMaster1.xml"/>
  <Override ContentType="application/vnd.openxmlformats-officedocument.presentationml.notesSlide+xml" PartName="/ppt/notesSlides/notesSlide1.xml"/>
  <Override ContentType="application/vnd.openxmlformats-officedocument.presentationml.notesSlide+xml" PartName="/ppt/notesSlides/notesSlide2.xml"/>
  <Override ContentType="application/vnd.openxmlformats-officedocument.presentationml.notesSlide+xml" PartName="/ppt/notesSlides/notesSlide3.xml"/>
  <Override ContentType="application/vnd.openxmlformats-officedocument.presentationml.notesSlide+xml" PartName="/ppt/notesSlides/notesSlide4.xml"/>
  <Override ContentType="application/vnd.openxmlformats-officedocument.presentationml.notesSlide+xml" PartName="/ppt/notesSlides/notesSlide5.xml"/>
  <Override ContentType="application/vnd.openxmlformats-officedocument.presentationml.notesSlide+xml" PartName="/ppt/notesSlides/notesSlide6.xml"/>
  <Override ContentType="application/vnd.openxmlformats-officedocument.presentationml.notesSlide+xml" PartName="/ppt/notesSlides/notesSlide7.xml"/>
  <Override ContentType="application/vnd.openxmlformats-officedocument.presentationml.notesSlide+xml" PartName="/ppt/notesSlides/notesSlide8.xml"/>
  <Override ContentType="application/vnd.openxmlformats-officedocument.presentationml.notesSlide+xml" PartName="/ppt/notesSlides/notesSlide9.xml"/>
  <Override ContentType="application/vnd.openxmlformats-officedocument.presentationml.notesSlide+xml" PartName="/ppt/notesSlides/notesSlide10.xml"/>
  <Override ContentType="application/vnd.openxmlformats-officedocument.presentationml.notesSlide+xml" PartName="/ppt/notesSlides/notesSlide11.xml"/>
  <Override ContentType="application/vnd.openxmlformats-officedocument.presentationml.notesSlide+xml" PartName="/ppt/notesSlides/notesSlide12.xml"/>
  <Override ContentType="application/vnd.openxmlformats-officedocument.presentationml.notesSlide+xml" PartName="/ppt/notesSlides/notesSlide13.xml"/>
  <Override ContentType="application/vnd.openxmlformats-officedocument.presentationml.notesSlide+xml" PartName="/ppt/notesSlides/notesSlide14.xml"/>
  <Override ContentType="application/vnd.openxmlformats-officedocument.presentationml.notesSlide+xml" PartName="/ppt/notesSlides/notesSlide15.xml"/>
  <Override ContentType="application/vnd.openxmlformats-officedocument.presentationml.notesSlide+xml" PartName="/ppt/notesSlides/notesSlide16.xml"/>
  <Override ContentType="application/vnd.openxmlformats-officedocument.presentationml.notesSlide+xml" PartName="/ppt/notesSlides/notesSlide17.xml"/>
  <Override ContentType="application/vnd.openxmlformats-officedocument.presentationml.notesSlide+xml" PartName="/ppt/notesSlides/notesSlide18.xml"/>
  <Override ContentType="application/vnd.openxmlformats-officedocument.presentationml.notesSlide+xml" PartName="/ppt/notesSlides/notesSlide19.xml"/>
  <Override ContentType="application/vnd.openxmlformats-officedocument.presentationml.notesSlide+xml" PartName="/ppt/notesSlides/notesSlide20.xml"/>
  <Override ContentType="application/vnd.openxmlformats-officedocument.presentationml.notesSlide+xml" PartName="/ppt/notesSlides/notesSlide21.xml"/>
  <Override ContentType="application/vnd.openxmlformats-officedocument.presentationml.notesSlide+xml" PartName="/ppt/notesSlides/notesSlide22.xml"/>
  <Override ContentType="application/vnd.openxmlformats-officedocument.presentationml.notesSlide+xml" PartName="/ppt/notesSlides/notesSlide23.xml"/>
  <Override ContentType="application/vnd.openxmlformats-officedocument.presentationml.notesSlide+xml" PartName="/ppt/notesSlides/notesSlide24.xml"/>
  <Override ContentType="application/vnd.openxmlformats-officedocument.presentationml.notesSlide+xml" PartName="/ppt/notesSlides/notesSlide25.xml"/>
  <Override ContentType="application/vnd.openxmlformats-officedocument.presentationml.notesSlide+xml" PartName="/ppt/notesSlides/notesSlide26.xml"/>
  <Override ContentType="application/vnd.openxmlformats-officedocument.presentationml.notesSlide+xml" PartName="/ppt/notesSlides/notesSlide27.xml"/>
  <Override ContentType="application/vnd.openxmlformats-officedocument.presentationml.notesSlide+xml" PartName="/ppt/notesSlides/notesSlide28.xml"/>
  <Override ContentType="application/vnd.openxmlformats-officedocument.presentationml.notesSlide+xml" PartName="/ppt/notesSlides/notesSlide29.xml"/>
  <Override ContentType="application/vnd.openxmlformats-officedocument.presentationml.notesSlide+xml" PartName="/ppt/notesSlides/notesSlide30.xml"/>
  <Override ContentType="application/vnd.openxmlformats-officedocument.presentationml.notesSlide+xml" PartName="/ppt/notesSlides/notesSlide31.xml"/>
  <Override ContentType="application/vnd.openxmlformats-officedocument.presentationml.notesSlide+xml" PartName="/ppt/notesSlides/notesSlide32.xml"/>
  <Override ContentType="application/vnd.openxmlformats-officedocument.presentationml.notesSlide+xml" PartName="/ppt/notesSlides/notesSlide33.xml"/>
  <Override ContentType="application/vnd.openxmlformats-officedocument.presentationml.notesSlide+xml" PartName="/ppt/notesSlides/notesSlide34.xml"/>
  <Override ContentType="application/vnd.openxmlformats-officedocument.presentationml.notesSlide+xml" PartName="/ppt/notesSlides/notesSlide35.xml"/>
  <Override ContentType="application/vnd.openxmlformats-officedocument.presentationml.notesSlide+xml" PartName="/ppt/notesSlides/notesSlide36.xml"/>
  <Override ContentType="application/vnd.openxmlformats-officedocument.presentationml.notesSlide+xml" PartName="/ppt/notesSlides/notesSlide37.xml"/>
  <Override ContentType="application/vnd.openxmlformats-officedocument.presentationml.notesSlide+xml" PartName="/ppt/notesSlides/notesSlide38.xml"/>
  <Override ContentType="application/vnd.openxmlformats-officedocument.presentationml.notesSlide+xml" PartName="/ppt/notesSlides/notesSlide39.xml"/>
  <Override ContentType="application/vnd.openxmlformats-officedocument.presentationml.notesSlide+xml" PartName="/ppt/notesSlides/notesSlide40.xml"/>
  <Override ContentType="application/vnd.openxmlformats-officedocument.presentationml.notesSlide+xml" PartName="/ppt/notesSlides/notesSlide41.xml"/>
  <Override ContentType="application/vnd.openxmlformats-officedocument.presentationml.notesSlide+xml" PartName="/ppt/notesSlides/notesSlide42.xml"/>
  <Override ContentType="application/vnd.openxmlformats-officedocument.presentationml.notesSlide+xml" PartName="/ppt/notesSlides/notesSlide43.xml"/>
  <Override ContentType="application/vnd.openxmlformats-officedocument.presentationml.notesSlide+xml" PartName="/ppt/notesSlides/notesSlide44.xml"/>
  <Override ContentType="application/vnd.openxmlformats-officedocument.presentationml.notesSlide+xml" PartName="/ppt/notesSlides/notesSlide45.xml"/>
  <Override ContentType="application/vnd.openxmlformats-officedocument.presentationml.notesSlide+xml" PartName="/ppt/notesSlides/notesSlide46.xml"/>
  <Override ContentType="application/vnd.openxmlformats-officedocument.presentationml.notesSlide+xml" PartName="/ppt/notesSlides/notesSlide47.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3.xml"/>
  <Override ContentType="application/vnd.openxmlformats-officedocument.presentationml.slideLayout+xml" PartName="/ppt/slideLayouts/slideLayout14.xml"/>
  <Override ContentType="application/vnd.openxmlformats-officedocument.presentationml.slideLayout+xml" PartName="/ppt/slideLayouts/slideLayout15.xml"/>
  <Override ContentType="application/vnd.openxmlformats-officedocument.presentationml.slideLayout+xml" PartName="/ppt/slideLayouts/slideLayout16.xml"/>
  <Override ContentType="application/vnd.openxmlformats-officedocument.presentationml.slideLayout+xml" PartName="/ppt/slideLayouts/slideLayout17.xml"/>
  <Override ContentType="application/vnd.openxmlformats-officedocument.presentationml.slideLayout+xml" PartName="/ppt/slideLayouts/slideLayout18.xml"/>
  <Override ContentType="application/vnd.openxmlformats-officedocument.presentationml.slideLayout+xml" PartName="/ppt/slideLayouts/slideLayout19.xml"/>
  <Override ContentType="application/vnd.openxmlformats-officedocument.presentationml.slideLayout+xml" PartName="/ppt/slideLayouts/slideLayout20.xml"/>
  <Override ContentType="application/vnd.openxmlformats-officedocument.presentationml.slideLayout+xml" PartName="/ppt/slideLayouts/slideLayout21.xml"/>
  <Override ContentType="application/vnd.openxmlformats-officedocument.presentationml.slideMaster+xml" PartName="/ppt/slideMasters/slideMaster1.xml"/>
  <Override ContentType="application/vnd.openxmlformats-officedocument.presentationml.slideMaster+xml" PartName="/ppt/slideMasters/slideMaster2.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slide+xml" PartName="/ppt/slides/slide14.xml"/>
  <Override ContentType="application/vnd.openxmlformats-officedocument.presentationml.slide+xml" PartName="/ppt/slides/slide15.xml"/>
  <Override ContentType="application/vnd.openxmlformats-officedocument.presentationml.slide+xml" PartName="/ppt/slides/slide16.xml"/>
  <Override ContentType="application/vnd.openxmlformats-officedocument.presentationml.slide+xml" PartName="/ppt/slides/slide17.xml"/>
  <Override ContentType="application/vnd.openxmlformats-officedocument.presentationml.slide+xml" PartName="/ppt/slides/slide18.xml"/>
  <Override ContentType="application/vnd.openxmlformats-officedocument.presentationml.slide+xml" PartName="/ppt/slides/slide19.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22.xml"/>
  <Override ContentType="application/vnd.openxmlformats-officedocument.presentationml.slide+xml" PartName="/ppt/slides/slide23.xml"/>
  <Override ContentType="application/vnd.openxmlformats-officedocument.presentationml.slide+xml" PartName="/ppt/slides/slide24.xml"/>
  <Override ContentType="application/vnd.openxmlformats-officedocument.presentationml.slide+xml" PartName="/ppt/slides/slide25.xml"/>
  <Override ContentType="application/vnd.openxmlformats-officedocument.presentationml.slide+xml" PartName="/ppt/slides/slide26.xml"/>
  <Override ContentType="application/vnd.openxmlformats-officedocument.presentationml.slide+xml" PartName="/ppt/slides/slide27.xml"/>
  <Override ContentType="application/vnd.openxmlformats-officedocument.presentationml.slide+xml" PartName="/ppt/slides/slide28.xml"/>
  <Override ContentType="application/vnd.openxmlformats-officedocument.presentationml.slide+xml" PartName="/ppt/slides/slide29.xml"/>
  <Override ContentType="application/vnd.openxmlformats-officedocument.presentationml.slide+xml" PartName="/ppt/slides/slide30.xml"/>
  <Override ContentType="application/vnd.openxmlformats-officedocument.presentationml.slide+xml" PartName="/ppt/slides/slide31.xml"/>
  <Override ContentType="application/vnd.openxmlformats-officedocument.presentationml.slide+xml" PartName="/ppt/slides/slide32.xml"/>
  <Override ContentType="application/vnd.openxmlformats-officedocument.presentationml.slide+xml" PartName="/ppt/slides/slide33.xml"/>
  <Override ContentType="application/vnd.openxmlformats-officedocument.presentationml.slide+xml" PartName="/ppt/slides/slide34.xml"/>
  <Override ContentType="application/vnd.openxmlformats-officedocument.presentationml.slide+xml" PartName="/ppt/slides/slide35.xml"/>
  <Override ContentType="application/vnd.openxmlformats-officedocument.presentationml.slide+xml" PartName="/ppt/slides/slide36.xml"/>
  <Override ContentType="application/vnd.openxmlformats-officedocument.presentationml.slide+xml" PartName="/ppt/slides/slide37.xml"/>
  <Override ContentType="application/vnd.openxmlformats-officedocument.presentationml.slide+xml" PartName="/ppt/slides/slide38.xml"/>
  <Override ContentType="application/vnd.openxmlformats-officedocument.presentationml.slide+xml" PartName="/ppt/slides/slide39.xml"/>
  <Override ContentType="application/vnd.openxmlformats-officedocument.presentationml.slide+xml" PartName="/ppt/slides/slide40.xml"/>
  <Override ContentType="application/vnd.openxmlformats-officedocument.presentationml.slide+xml" PartName="/ppt/slides/slide41.xml"/>
  <Override ContentType="application/vnd.openxmlformats-officedocument.presentationml.slide+xml" PartName="/ppt/slides/slide42.xml"/>
  <Override ContentType="application/vnd.openxmlformats-officedocument.presentationml.slide+xml" PartName="/ppt/slides/slide43.xml"/>
  <Override ContentType="application/vnd.openxmlformats-officedocument.presentationml.slide+xml" PartName="/ppt/slides/slide44.xml"/>
  <Override ContentType="application/vnd.openxmlformats-officedocument.presentationml.slide+xml" PartName="/ppt/slides/slide45.xml"/>
  <Override ContentType="application/vnd.openxmlformats-officedocument.presentationml.slide+xml" PartName="/ppt/slides/slide46.xml"/>
  <Override ContentType="application/vnd.openxmlformats-officedocument.presentationml.slide+xml" PartName="/ppt/slides/slide47.xml"/>
  <Override ContentType="application/vnd.openxmlformats-officedocument.presentationml.slide+xml" PartName="/ppt/slides/slide48.xml"/>
  <Override ContentType="application/vnd.openxmlformats-officedocument.presentationml.slide+xml" PartName="/ppt/slides/slide49.xml"/>
  <Override ContentType="application/vnd.openxmlformats-officedocument.presentationml.slide+xml" PartName="/ppt/slides/slide50.xml"/>
  <Override ContentType="application/vnd.openxmlformats-officedocument.presentationml.slide+xml" PartName="/ppt/slides/slide51.xml"/>
  <Override ContentType="application/vnd.openxmlformats-officedocument.presentationml.slide+xml" PartName="/ppt/slides/slide52.xml"/>
  <Override ContentType="application/vnd.openxmlformats-officedocument.presentationml.slide+xml" PartName="/ppt/slides/slide53.xml"/>
  <Override ContentType="application/vnd.openxmlformats-officedocument.presentationml.slide+xml" PartName="/ppt/slides/slide54.xml"/>
  <Override ContentType="application/vnd.openxmlformats-officedocument.presentationml.slide+xml" PartName="/ppt/slides/slide55.xml"/>
  <Override ContentType="application/vnd.openxmlformats-officedocument.presentationml.slide+xml" PartName="/ppt/slides/slide56.xml"/>
  <Override ContentType="application/vnd.openxmlformats-officedocument.presentationml.slide+xml" PartName="/ppt/slides/slide57.xml"/>
  <Override ContentType="application/vnd.openxmlformats-officedocument.presentationml.slide+xml" PartName="/ppt/slides/slide58.xml"/>
  <Override ContentType="application/vnd.openxmlformats-officedocument.presentationml.slide+xml" PartName="/ppt/slides/slide59.xml"/>
  <Override ContentType="application/vnd.openxmlformats-officedocument.presentationml.slide+xml" PartName="/ppt/slides/slide60.xml"/>
  <Override ContentType="application/vnd.openxmlformats-officedocument.presentationml.slide+xml" PartName="/ppt/slides/slide61.xml"/>
  <Override ContentType="application/vnd.openxmlformats-officedocument.presentationml.slide+xml" PartName="/ppt/slides/slide62.xml"/>
  <Override ContentType="application/vnd.openxmlformats-officedocument.presentationml.slide+xml" PartName="/ppt/slides/slide63.xml"/>
  <Override ContentType="application/vnd.openxmlformats-officedocument.presentationml.slide+xml" PartName="/ppt/slides/slide64.xml"/>
  <Override ContentType="application/vnd.openxmlformats-officedocument.presentationml.slide+xml" PartName="/ppt/slides/slide65.xml"/>
  <Override ContentType="application/vnd.openxmlformats-officedocument.presentationml.slide+xml" PartName="/ppt/slides/slide66.xml"/>
  <Override ContentType="application/vnd.openxmlformats-officedocument.presentationml.slide+xml" PartName="/ppt/slides/slide67.xml"/>
  <Override ContentType="application/vnd.openxmlformats-officedocument.presentationml.slide+xml" PartName="/ppt/slides/slide68.xml"/>
  <Override ContentType="application/vnd.openxmlformats-officedocument.presentationml.slide+xml" PartName="/ppt/slides/slide69.xml"/>
  <Override ContentType="application/vnd.openxmlformats-officedocument.presentationml.tableStyles+xml" PartName="/ppt/tableStyles.xml"/>
  <Override ContentType="application/vnd.openxmlformats-officedocument.presentationml.tags+xml" PartName="/ppt/tags/tag1.xml"/>
  <Override ContentType="application/vnd.openxmlformats-officedocument.presentationml.tags+xml" PartName="/ppt/tags/tag2.xml"/>
  <Override ContentType="application/vnd.openxmlformats-officedocument.presentationml.tags+xml" PartName="/ppt/tags/tag3.xml"/>
  <Override ContentType="application/vnd.openxmlformats-officedocument.theme+xml" PartName="/ppt/theme/theme1.xml"/>
  <Override ContentType="application/vnd.openxmlformats-officedocument.theme+xml" PartName="/ppt/theme/theme2.xml"/>
  <Override ContentType="application/vnd.openxmlformats-officedocument.theme+xml" PartName="/ppt/theme/theme3.xml"/>
  <Override ContentType="application/vnd.openxmlformats-officedocument.theme+xml" PartName="/ppt/theme/theme4.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core.xml" Type="http://schemas.openxmlformats.org/package/2006/relationships/metadata/core-properties"/><Relationship Id="rId3"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54" r:id="rId1"/>
    <p:sldMasterId id="2147483680" r:id="rId2"/>
  </p:sldMasterIdLst>
  <p:notesMasterIdLst>
    <p:notesMasterId r:id="rId72"/>
  </p:notesMasterIdLst>
  <p:handoutMasterIdLst>
    <p:handoutMasterId r:id="rId73"/>
  </p:handoutMasterIdLst>
  <p:sldIdLst>
    <p:sldId id="269" r:id="rId3"/>
    <p:sldId id="491" r:id="rId4"/>
    <p:sldId id="263" r:id="rId5"/>
    <p:sldId id="418" r:id="rId6"/>
    <p:sldId id="507" r:id="rId7"/>
    <p:sldId id="547" r:id="rId8"/>
    <p:sldId id="530" r:id="rId9"/>
    <p:sldId id="532" r:id="rId10"/>
    <p:sldId id="508" r:id="rId11"/>
    <p:sldId id="533" r:id="rId12"/>
    <p:sldId id="534" r:id="rId13"/>
    <p:sldId id="535" r:id="rId14"/>
    <p:sldId id="536" r:id="rId15"/>
    <p:sldId id="537" r:id="rId16"/>
    <p:sldId id="549" r:id="rId17"/>
    <p:sldId id="550" r:id="rId18"/>
    <p:sldId id="551" r:id="rId19"/>
    <p:sldId id="552" r:id="rId20"/>
    <p:sldId id="553" r:id="rId21"/>
    <p:sldId id="554" r:id="rId22"/>
    <p:sldId id="564" r:id="rId23"/>
    <p:sldId id="471" r:id="rId24"/>
    <p:sldId id="472" r:id="rId25"/>
    <p:sldId id="502" r:id="rId26"/>
    <p:sldId id="503" r:id="rId27"/>
    <p:sldId id="504" r:id="rId28"/>
    <p:sldId id="509" r:id="rId29"/>
    <p:sldId id="431" r:id="rId30"/>
    <p:sldId id="510" r:id="rId31"/>
    <p:sldId id="546" r:id="rId32"/>
    <p:sldId id="511" r:id="rId33"/>
    <p:sldId id="405" r:id="rId34"/>
    <p:sldId id="406" r:id="rId35"/>
    <p:sldId id="457" r:id="rId36"/>
    <p:sldId id="556" r:id="rId37"/>
    <p:sldId id="557" r:id="rId38"/>
    <p:sldId id="559" r:id="rId39"/>
    <p:sldId id="479" r:id="rId40"/>
    <p:sldId id="409" r:id="rId41"/>
    <p:sldId id="408" r:id="rId42"/>
    <p:sldId id="518" r:id="rId43"/>
    <p:sldId id="519" r:id="rId44"/>
    <p:sldId id="560" r:id="rId45"/>
    <p:sldId id="561" r:id="rId46"/>
    <p:sldId id="512" r:id="rId47"/>
    <p:sldId id="548" r:id="rId48"/>
    <p:sldId id="528" r:id="rId49"/>
    <p:sldId id="513" r:id="rId50"/>
    <p:sldId id="390" r:id="rId51"/>
    <p:sldId id="516" r:id="rId52"/>
    <p:sldId id="467" r:id="rId53"/>
    <p:sldId id="415" r:id="rId54"/>
    <p:sldId id="460" r:id="rId55"/>
    <p:sldId id="514" r:id="rId56"/>
    <p:sldId id="515" r:id="rId57"/>
    <p:sldId id="317" r:id="rId58"/>
    <p:sldId id="565" r:id="rId59"/>
    <p:sldId id="318" r:id="rId60"/>
    <p:sldId id="480" r:id="rId61"/>
    <p:sldId id="397" r:id="rId62"/>
    <p:sldId id="438" r:id="rId63"/>
    <p:sldId id="426" r:id="rId64"/>
    <p:sldId id="498" r:id="rId65"/>
    <p:sldId id="433" r:id="rId66"/>
    <p:sldId id="463" r:id="rId67"/>
    <p:sldId id="499" r:id="rId68"/>
    <p:sldId id="328" r:id="rId69"/>
    <p:sldId id="329" r:id="rId70"/>
    <p:sldId id="481" r:id="rId71"/>
  </p:sldIdLst>
  <p:sldSz cx="9906000" cy="6858000" type="A4"/>
  <p:notesSz cx="7102475" cy="10233025"/>
  <p:custDataLst>
    <p:tags r:id="rId7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000000-0000-0000-0000-000000000000}" name="作成者" initials="A" userId="Author"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3" name="作成者" initials="A" lastIdx="0"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2060"/>
    <a:srgbClr val="042A66"/>
    <a:srgbClr val="CFD8DB"/>
    <a:srgbClr val="EBEFF0"/>
    <a:srgbClr val="EAC3AD"/>
    <a:srgbClr val="CCB022"/>
    <a:srgbClr val="D28F78"/>
    <a:srgbClr val="C26646"/>
    <a:srgbClr val="E8D5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00A15C55-8517-42AA-B614-E9B94910E393}" styleName="中間スタイル 2 - アクセント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中間スタイル 2 - アクセント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中間スタイル 2 - アクセント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2A488322-F2BA-4B5B-9748-0D474271808F}" styleName="中間スタイル 3 - アクセント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中間スタイル 3 - アクセント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10A1B5D5-9B99-4C35-A422-299274C87663}" styleName="中間スタイル 1 - アクセント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6242" autoAdjust="0"/>
  </p:normalViewPr>
  <p:slideViewPr>
    <p:cSldViewPr snapToGrid="0" showGuides="1">
      <p:cViewPr varScale="1">
        <p:scale>
          <a:sx n="107" d="100"/>
          <a:sy n="107" d="100"/>
        </p:scale>
        <p:origin x="1398" y="102"/>
      </p:cViewPr>
      <p:guideLst/>
    </p:cSldViewPr>
  </p:slideViewPr>
  <p:notesTextViewPr>
    <p:cViewPr>
      <p:scale>
        <a:sx n="1" d="1"/>
        <a:sy n="1" d="1"/>
      </p:scale>
      <p:origin x="0" y="0"/>
    </p:cViewPr>
  </p:notesTextViewPr>
  <p:notesViewPr>
    <p:cSldViewPr snapToGrid="0" showGuides="1">
      <p:cViewPr varScale="1">
        <p:scale>
          <a:sx n="66" d="100"/>
          <a:sy n="66" d="100"/>
        </p:scale>
        <p:origin x="0" y="0"/>
      </p:cViewPr>
      <p:guideLst/>
    </p:cSldViewPr>
  </p:notesViewPr>
  <p:gridSpacing cx="72008" cy="72008"/>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8.xml" Type="http://schemas.openxmlformats.org/officeDocument/2006/relationships/slide"/><Relationship Id="rId11" Target="slides/slide9.xml" Type="http://schemas.openxmlformats.org/officeDocument/2006/relationships/slide"/><Relationship Id="rId12" Target="slides/slide10.xml" Type="http://schemas.openxmlformats.org/officeDocument/2006/relationships/slide"/><Relationship Id="rId13" Target="slides/slide11.xml" Type="http://schemas.openxmlformats.org/officeDocument/2006/relationships/slide"/><Relationship Id="rId14" Target="slides/slide12.xml" Type="http://schemas.openxmlformats.org/officeDocument/2006/relationships/slide"/><Relationship Id="rId15" Target="slides/slide13.xml" Type="http://schemas.openxmlformats.org/officeDocument/2006/relationships/slide"/><Relationship Id="rId16" Target="slides/slide14.xml" Type="http://schemas.openxmlformats.org/officeDocument/2006/relationships/slide"/><Relationship Id="rId17" Target="slides/slide15.xml" Type="http://schemas.openxmlformats.org/officeDocument/2006/relationships/slide"/><Relationship Id="rId18" Target="slides/slide16.xml" Type="http://schemas.openxmlformats.org/officeDocument/2006/relationships/slide"/><Relationship Id="rId19" Target="slides/slide17.xml" Type="http://schemas.openxmlformats.org/officeDocument/2006/relationships/slide"/><Relationship Id="rId2" Target="slideMasters/slideMaster2.xml" Type="http://schemas.openxmlformats.org/officeDocument/2006/relationships/slideMaster"/><Relationship Id="rId20" Target="slides/slide18.xml" Type="http://schemas.openxmlformats.org/officeDocument/2006/relationships/slide"/><Relationship Id="rId21" Target="slides/slide19.xml" Type="http://schemas.openxmlformats.org/officeDocument/2006/relationships/slide"/><Relationship Id="rId22" Target="slides/slide20.xml" Type="http://schemas.openxmlformats.org/officeDocument/2006/relationships/slide"/><Relationship Id="rId23" Target="slides/slide21.xml" Type="http://schemas.openxmlformats.org/officeDocument/2006/relationships/slide"/><Relationship Id="rId24" Target="slides/slide22.xml" Type="http://schemas.openxmlformats.org/officeDocument/2006/relationships/slide"/><Relationship Id="rId25" Target="slides/slide23.xml" Type="http://schemas.openxmlformats.org/officeDocument/2006/relationships/slide"/><Relationship Id="rId26" Target="slides/slide24.xml" Type="http://schemas.openxmlformats.org/officeDocument/2006/relationships/slide"/><Relationship Id="rId27" Target="slides/slide25.xml" Type="http://schemas.openxmlformats.org/officeDocument/2006/relationships/slide"/><Relationship Id="rId28" Target="slides/slide26.xml" Type="http://schemas.openxmlformats.org/officeDocument/2006/relationships/slide"/><Relationship Id="rId29" Target="slides/slide27.xml" Type="http://schemas.openxmlformats.org/officeDocument/2006/relationships/slide"/><Relationship Id="rId3" Target="slides/slide1.xml" Type="http://schemas.openxmlformats.org/officeDocument/2006/relationships/slide"/><Relationship Id="rId30" Target="slides/slide28.xml" Type="http://schemas.openxmlformats.org/officeDocument/2006/relationships/slide"/><Relationship Id="rId31" Target="slides/slide29.xml" Type="http://schemas.openxmlformats.org/officeDocument/2006/relationships/slide"/><Relationship Id="rId32" Target="slides/slide30.xml" Type="http://schemas.openxmlformats.org/officeDocument/2006/relationships/slide"/><Relationship Id="rId33" Target="slides/slide31.xml" Type="http://schemas.openxmlformats.org/officeDocument/2006/relationships/slide"/><Relationship Id="rId34" Target="slides/slide32.xml" Type="http://schemas.openxmlformats.org/officeDocument/2006/relationships/slide"/><Relationship Id="rId35" Target="slides/slide33.xml" Type="http://schemas.openxmlformats.org/officeDocument/2006/relationships/slide"/><Relationship Id="rId36" Target="slides/slide34.xml" Type="http://schemas.openxmlformats.org/officeDocument/2006/relationships/slide"/><Relationship Id="rId37" Target="slides/slide35.xml" Type="http://schemas.openxmlformats.org/officeDocument/2006/relationships/slide"/><Relationship Id="rId38" Target="slides/slide36.xml" Type="http://schemas.openxmlformats.org/officeDocument/2006/relationships/slide"/><Relationship Id="rId39" Target="slides/slide37.xml" Type="http://schemas.openxmlformats.org/officeDocument/2006/relationships/slide"/><Relationship Id="rId4" Target="slides/slide2.xml" Type="http://schemas.openxmlformats.org/officeDocument/2006/relationships/slide"/><Relationship Id="rId40" Target="slides/slide38.xml" Type="http://schemas.openxmlformats.org/officeDocument/2006/relationships/slide"/><Relationship Id="rId41" Target="slides/slide39.xml" Type="http://schemas.openxmlformats.org/officeDocument/2006/relationships/slide"/><Relationship Id="rId42" Target="slides/slide40.xml" Type="http://schemas.openxmlformats.org/officeDocument/2006/relationships/slide"/><Relationship Id="rId43" Target="slides/slide41.xml" Type="http://schemas.openxmlformats.org/officeDocument/2006/relationships/slide"/><Relationship Id="rId44" Target="slides/slide42.xml" Type="http://schemas.openxmlformats.org/officeDocument/2006/relationships/slide"/><Relationship Id="rId45" Target="slides/slide43.xml" Type="http://schemas.openxmlformats.org/officeDocument/2006/relationships/slide"/><Relationship Id="rId46" Target="slides/slide44.xml" Type="http://schemas.openxmlformats.org/officeDocument/2006/relationships/slide"/><Relationship Id="rId47" Target="slides/slide45.xml" Type="http://schemas.openxmlformats.org/officeDocument/2006/relationships/slide"/><Relationship Id="rId48" Target="slides/slide46.xml" Type="http://schemas.openxmlformats.org/officeDocument/2006/relationships/slide"/><Relationship Id="rId49" Target="slides/slide47.xml" Type="http://schemas.openxmlformats.org/officeDocument/2006/relationships/slide"/><Relationship Id="rId5" Target="slides/slide3.xml" Type="http://schemas.openxmlformats.org/officeDocument/2006/relationships/slide"/><Relationship Id="rId50" Target="slides/slide48.xml" Type="http://schemas.openxmlformats.org/officeDocument/2006/relationships/slide"/><Relationship Id="rId51" Target="slides/slide49.xml" Type="http://schemas.openxmlformats.org/officeDocument/2006/relationships/slide"/><Relationship Id="rId52" Target="slides/slide50.xml" Type="http://schemas.openxmlformats.org/officeDocument/2006/relationships/slide"/><Relationship Id="rId53" Target="slides/slide51.xml" Type="http://schemas.openxmlformats.org/officeDocument/2006/relationships/slide"/><Relationship Id="rId54" Target="slides/slide52.xml" Type="http://schemas.openxmlformats.org/officeDocument/2006/relationships/slide"/><Relationship Id="rId55" Target="slides/slide53.xml" Type="http://schemas.openxmlformats.org/officeDocument/2006/relationships/slide"/><Relationship Id="rId56" Target="slides/slide54.xml" Type="http://schemas.openxmlformats.org/officeDocument/2006/relationships/slide"/><Relationship Id="rId57" Target="slides/slide55.xml" Type="http://schemas.openxmlformats.org/officeDocument/2006/relationships/slide"/><Relationship Id="rId58" Target="slides/slide56.xml" Type="http://schemas.openxmlformats.org/officeDocument/2006/relationships/slide"/><Relationship Id="rId59" Target="slides/slide57.xml" Type="http://schemas.openxmlformats.org/officeDocument/2006/relationships/slide"/><Relationship Id="rId6" Target="slides/slide4.xml" Type="http://schemas.openxmlformats.org/officeDocument/2006/relationships/slide"/><Relationship Id="rId60" Target="slides/slide58.xml" Type="http://schemas.openxmlformats.org/officeDocument/2006/relationships/slide"/><Relationship Id="rId61" Target="slides/slide59.xml" Type="http://schemas.openxmlformats.org/officeDocument/2006/relationships/slide"/><Relationship Id="rId62" Target="slides/slide60.xml" Type="http://schemas.openxmlformats.org/officeDocument/2006/relationships/slide"/><Relationship Id="rId63" Target="slides/slide61.xml" Type="http://schemas.openxmlformats.org/officeDocument/2006/relationships/slide"/><Relationship Id="rId64" Target="slides/slide62.xml" Type="http://schemas.openxmlformats.org/officeDocument/2006/relationships/slide"/><Relationship Id="rId65" Target="slides/slide63.xml" Type="http://schemas.openxmlformats.org/officeDocument/2006/relationships/slide"/><Relationship Id="rId66" Target="slides/slide64.xml" Type="http://schemas.openxmlformats.org/officeDocument/2006/relationships/slide"/><Relationship Id="rId67" Target="slides/slide65.xml" Type="http://schemas.openxmlformats.org/officeDocument/2006/relationships/slide"/><Relationship Id="rId68" Target="slides/slide66.xml" Type="http://schemas.openxmlformats.org/officeDocument/2006/relationships/slide"/><Relationship Id="rId69" Target="slides/slide67.xml" Type="http://schemas.openxmlformats.org/officeDocument/2006/relationships/slide"/><Relationship Id="rId7" Target="slides/slide5.xml" Type="http://schemas.openxmlformats.org/officeDocument/2006/relationships/slide"/><Relationship Id="rId70" Target="slides/slide68.xml" Type="http://schemas.openxmlformats.org/officeDocument/2006/relationships/slide"/><Relationship Id="rId71" Target="slides/slide69.xml" Type="http://schemas.openxmlformats.org/officeDocument/2006/relationships/slide"/><Relationship Id="rId72" Target="notesMasters/notesMaster1.xml" Type="http://schemas.openxmlformats.org/officeDocument/2006/relationships/notesMaster"/><Relationship Id="rId73" Target="handoutMasters/handoutMaster1.xml" Type="http://schemas.openxmlformats.org/officeDocument/2006/relationships/handoutMaster"/><Relationship Id="rId74" Target="tags/tag1.xml" Type="http://schemas.openxmlformats.org/officeDocument/2006/relationships/tags"/><Relationship Id="rId75" Target="commentAuthors.xml" Type="http://schemas.openxmlformats.org/officeDocument/2006/relationships/commentAuthors"/><Relationship Id="rId76" Target="presProps.xml" Type="http://schemas.openxmlformats.org/officeDocument/2006/relationships/presProps"/><Relationship Id="rId77" Target="viewProps.xml" Type="http://schemas.openxmlformats.org/officeDocument/2006/relationships/viewProps"/><Relationship Id="rId78" Target="theme/theme1.xml" Type="http://schemas.openxmlformats.org/officeDocument/2006/relationships/theme"/><Relationship Id="rId79" Target="tableStyles.xml" Type="http://schemas.openxmlformats.org/officeDocument/2006/relationships/tableStyles"/><Relationship Id="rId8" Target="slides/slide6.xml" Type="http://schemas.openxmlformats.org/officeDocument/2006/relationships/slide"/><Relationship Id="rId80" Target="authors.xml" Type="http://schemas.microsoft.com/office/2018/10/relationships/authors"/><Relationship Id="rId9" Target="slides/slide7.xml" Type="http://schemas.openxmlformats.org/officeDocument/2006/relationships/slide"/></Relationships>
</file>

<file path=ppt/handoutMasters/_rels/handoutMaster1.xml.rels><?xml version="1.0" encoding="UTF-8" standalone="yes"?><Relationships xmlns="http://schemas.openxmlformats.org/package/2006/relationships"><Relationship Id="rId1" Target="../theme/theme4.xml" Type="http://schemas.openxmlformats.org/officeDocument/2006/relationships/theme"/></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7740" cy="513428"/>
          </a:xfrm>
          <a:prstGeom prst="rect">
            <a:avLst/>
          </a:prstGeom>
        </p:spPr>
        <p:txBody>
          <a:bodyPr vert="horz" lIns="94650" tIns="47325" rIns="94650" bIns="47325"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4023092" y="1"/>
            <a:ext cx="3077740" cy="513428"/>
          </a:xfrm>
          <a:prstGeom prst="rect">
            <a:avLst/>
          </a:prstGeom>
        </p:spPr>
        <p:txBody>
          <a:bodyPr vert="horz" lIns="94650" tIns="47325" rIns="94650" bIns="47325" rtlCol="0"/>
          <a:lstStyle>
            <a:lvl1pPr algn="r">
              <a:defRPr sz="1200"/>
            </a:lvl1pPr>
          </a:lstStyle>
          <a:p>
            <a:fld id="{22CBFD4C-802A-4255-AFE6-21D9EAFD455B}" type="datetimeFigureOut">
              <a:rPr kumimoji="1" lang="ja-JP" altLang="en-US" smtClean="0"/>
              <a:t>2024/5/2</a:t>
            </a:fld>
            <a:endParaRPr kumimoji="1" lang="ja-JP" altLang="en-US"/>
          </a:p>
        </p:txBody>
      </p:sp>
      <p:sp>
        <p:nvSpPr>
          <p:cNvPr id="4" name="フッター プレースホルダー 3"/>
          <p:cNvSpPr>
            <a:spLocks noGrp="1"/>
          </p:cNvSpPr>
          <p:nvPr>
            <p:ph type="ftr" sz="quarter" idx="2"/>
          </p:nvPr>
        </p:nvSpPr>
        <p:spPr>
          <a:xfrm>
            <a:off x="0" y="9719599"/>
            <a:ext cx="3077740" cy="513427"/>
          </a:xfrm>
          <a:prstGeom prst="rect">
            <a:avLst/>
          </a:prstGeom>
        </p:spPr>
        <p:txBody>
          <a:bodyPr vert="horz" lIns="94650" tIns="47325" rIns="94650" bIns="47325"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4023092" y="9719599"/>
            <a:ext cx="3077740" cy="513427"/>
          </a:xfrm>
          <a:prstGeom prst="rect">
            <a:avLst/>
          </a:prstGeom>
        </p:spPr>
        <p:txBody>
          <a:bodyPr vert="horz" lIns="94650" tIns="47325" rIns="94650" bIns="47325" rtlCol="0" anchor="b"/>
          <a:lstStyle>
            <a:lvl1pPr algn="r">
              <a:defRPr sz="1200"/>
            </a:lvl1pPr>
          </a:lstStyle>
          <a:p>
            <a:fld id="{F2F4DCAB-0A6E-438B-89A3-482C02D40F5F}" type="slidenum">
              <a:rPr kumimoji="1" lang="ja-JP" altLang="en-US" smtClean="0"/>
              <a:t>‹#›</a:t>
            </a:fld>
            <a:endParaRPr kumimoji="1" lang="ja-JP" altLang="en-US"/>
          </a:p>
        </p:txBody>
      </p:sp>
    </p:spTree>
    <p:extLst>
      <p:ext uri="{BB962C8B-B14F-4D97-AF65-F5344CB8AC3E}">
        <p14:creationId xmlns:p14="http://schemas.microsoft.com/office/powerpoint/2010/main" val="3478308813"/>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Relationships xmlns="http://schemas.openxmlformats.org/package/2006/relationships"><Relationship Id="rId1" Target="../theme/theme3.xml" Type="http://schemas.openxmlformats.org/officeDocument/2006/relationships/theme"/></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1"/>
            <a:ext cx="3077740" cy="513428"/>
          </a:xfrm>
          <a:prstGeom prst="rect">
            <a:avLst/>
          </a:prstGeom>
        </p:spPr>
        <p:txBody>
          <a:bodyPr vert="horz" lIns="94650" tIns="47325" rIns="94650" bIns="47325" rtlCol="0"/>
          <a:lstStyle>
            <a:lvl1pPr algn="l">
              <a:defRPr sz="1200"/>
            </a:lvl1pPr>
          </a:lstStyle>
          <a:p>
            <a:endParaRPr kumimoji="1" lang="ja-JP" altLang="en-US"/>
          </a:p>
        </p:txBody>
      </p:sp>
      <p:sp>
        <p:nvSpPr>
          <p:cNvPr id="3" name="日付プレースホルダー 2"/>
          <p:cNvSpPr>
            <a:spLocks noGrp="1"/>
          </p:cNvSpPr>
          <p:nvPr>
            <p:ph type="dt" idx="1"/>
          </p:nvPr>
        </p:nvSpPr>
        <p:spPr>
          <a:xfrm>
            <a:off x="4023092" y="1"/>
            <a:ext cx="3077740" cy="513428"/>
          </a:xfrm>
          <a:prstGeom prst="rect">
            <a:avLst/>
          </a:prstGeom>
        </p:spPr>
        <p:txBody>
          <a:bodyPr vert="horz" lIns="94650" tIns="47325" rIns="94650" bIns="47325" rtlCol="0"/>
          <a:lstStyle>
            <a:lvl1pPr algn="r">
              <a:defRPr sz="1200"/>
            </a:lvl1pPr>
          </a:lstStyle>
          <a:p>
            <a:fld id="{3A85E29A-F8CF-4D94-AB3B-28B4505A7CBC}" type="datetimeFigureOut">
              <a:rPr kumimoji="1" lang="ja-JP" altLang="en-US" smtClean="0"/>
              <a:t>2024/5/2</a:t>
            </a:fld>
            <a:endParaRPr kumimoji="1" lang="ja-JP" altLang="en-US"/>
          </a:p>
        </p:txBody>
      </p:sp>
      <p:sp>
        <p:nvSpPr>
          <p:cNvPr id="4" name="スライド イメージ プレースホルダー 3"/>
          <p:cNvSpPr>
            <a:spLocks noGrp="1" noRot="1" noChangeAspect="1"/>
          </p:cNvSpPr>
          <p:nvPr>
            <p:ph type="sldImg" idx="2"/>
          </p:nvPr>
        </p:nvSpPr>
        <p:spPr>
          <a:xfrm>
            <a:off x="1055688" y="1279525"/>
            <a:ext cx="4991100" cy="3454400"/>
          </a:xfrm>
          <a:prstGeom prst="rect">
            <a:avLst/>
          </a:prstGeom>
          <a:noFill/>
          <a:ln w="12700">
            <a:solidFill>
              <a:prstClr val="black"/>
            </a:solidFill>
          </a:ln>
        </p:spPr>
        <p:txBody>
          <a:bodyPr vert="horz" lIns="94650" tIns="47325" rIns="94650" bIns="47325" rtlCol="0" anchor="ctr"/>
          <a:lstStyle/>
          <a:p>
            <a:endParaRPr lang="ja-JP" altLang="en-US"/>
          </a:p>
        </p:txBody>
      </p:sp>
      <p:sp>
        <p:nvSpPr>
          <p:cNvPr id="5" name="ノート プレースホルダー 4"/>
          <p:cNvSpPr>
            <a:spLocks noGrp="1"/>
          </p:cNvSpPr>
          <p:nvPr>
            <p:ph type="body" sz="quarter" idx="3"/>
          </p:nvPr>
        </p:nvSpPr>
        <p:spPr>
          <a:xfrm>
            <a:off x="710248" y="4924644"/>
            <a:ext cx="5681980" cy="4029253"/>
          </a:xfrm>
          <a:prstGeom prst="rect">
            <a:avLst/>
          </a:prstGeom>
        </p:spPr>
        <p:txBody>
          <a:bodyPr vert="horz" lIns="94650" tIns="47325" rIns="94650" bIns="47325"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9719599"/>
            <a:ext cx="3077740" cy="513427"/>
          </a:xfrm>
          <a:prstGeom prst="rect">
            <a:avLst/>
          </a:prstGeom>
        </p:spPr>
        <p:txBody>
          <a:bodyPr vert="horz" lIns="94650" tIns="47325" rIns="94650" bIns="47325"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4023092" y="9719599"/>
            <a:ext cx="3077740" cy="513427"/>
          </a:xfrm>
          <a:prstGeom prst="rect">
            <a:avLst/>
          </a:prstGeom>
        </p:spPr>
        <p:txBody>
          <a:bodyPr vert="horz" lIns="94650" tIns="47325" rIns="94650" bIns="47325" rtlCol="0" anchor="b"/>
          <a:lstStyle>
            <a:lvl1pPr algn="r">
              <a:defRPr sz="1200"/>
            </a:lvl1pPr>
          </a:lstStyle>
          <a:p>
            <a:fld id="{3714F5DF-8FB1-4BBD-8749-C2DE680C506B}" type="slidenum">
              <a:rPr kumimoji="1" lang="ja-JP" altLang="en-US" smtClean="0"/>
              <a:t>‹#›</a:t>
            </a:fld>
            <a:endParaRPr kumimoji="1" lang="ja-JP" altLang="en-US"/>
          </a:p>
        </p:txBody>
      </p:sp>
    </p:spTree>
    <p:extLst>
      <p:ext uri="{BB962C8B-B14F-4D97-AF65-F5344CB8AC3E}">
        <p14:creationId xmlns:p14="http://schemas.microsoft.com/office/powerpoint/2010/main" val="3064110591"/>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3224" userDrawn="1">
          <p15:clr>
            <a:srgbClr val="F26B43"/>
          </p15:clr>
        </p15:guide>
        <p15:guide id="2" pos="2237" userDrawn="1">
          <p15:clr>
            <a:srgbClr val="F26B43"/>
          </p15:clr>
        </p15:guide>
      </p15:sldGuideLst>
    </p:ext>
  </p:extLst>
</p:notesMaster>
</file>

<file path=ppt/notesSlides/_rels/notesSlide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xml" Type="http://schemas.openxmlformats.org/officeDocument/2006/relationships/slide"/></Relationships>
</file>

<file path=ppt/notesSlides/_rels/notesSlide1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7.xml" Type="http://schemas.openxmlformats.org/officeDocument/2006/relationships/slide"/></Relationships>
</file>

<file path=ppt/notesSlides/_rels/notesSlide1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9.xml" Type="http://schemas.openxmlformats.org/officeDocument/2006/relationships/slide"/></Relationships>
</file>

<file path=ppt/notesSlides/_rels/notesSlide1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0.xml" Type="http://schemas.openxmlformats.org/officeDocument/2006/relationships/slide"/></Relationships>
</file>

<file path=ppt/notesSlides/_rels/notesSlide1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1.xml" Type="http://schemas.openxmlformats.org/officeDocument/2006/relationships/slide"/></Relationships>
</file>

<file path=ppt/notesSlides/_rels/notesSlide1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2.xml" Type="http://schemas.openxmlformats.org/officeDocument/2006/relationships/slide"/></Relationships>
</file>

<file path=ppt/notesSlides/_rels/notesSlide1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3.xml" Type="http://schemas.openxmlformats.org/officeDocument/2006/relationships/slide"/></Relationships>
</file>

<file path=ppt/notesSlides/_rels/notesSlide1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4.xml" Type="http://schemas.openxmlformats.org/officeDocument/2006/relationships/slide"/></Relationships>
</file>

<file path=ppt/notesSlides/_rels/notesSlide1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5.xml" Type="http://schemas.openxmlformats.org/officeDocument/2006/relationships/slide"/></Relationships>
</file>

<file path=ppt/notesSlides/_rels/notesSlide1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6.xml" Type="http://schemas.openxmlformats.org/officeDocument/2006/relationships/slide"/></Relationships>
</file>

<file path=ppt/notesSlides/_rels/notesSlide1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28.xml" Type="http://schemas.openxmlformats.org/officeDocument/2006/relationships/slide"/></Relationships>
</file>

<file path=ppt/notesSlides/_rels/notesSlide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xml" Type="http://schemas.openxmlformats.org/officeDocument/2006/relationships/slide"/></Relationships>
</file>

<file path=ppt/notesSlides/_rels/notesSlide2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0.xml" Type="http://schemas.openxmlformats.org/officeDocument/2006/relationships/slide"/></Relationships>
</file>

<file path=ppt/notesSlides/_rels/notesSlide2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1.xml" Type="http://schemas.openxmlformats.org/officeDocument/2006/relationships/slide"/></Relationships>
</file>

<file path=ppt/notesSlides/_rels/notesSlide2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2.xml" Type="http://schemas.openxmlformats.org/officeDocument/2006/relationships/slide"/></Relationships>
</file>

<file path=ppt/notesSlides/_rels/notesSlide2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3.xml" Type="http://schemas.openxmlformats.org/officeDocument/2006/relationships/slide"/></Relationships>
</file>

<file path=ppt/notesSlides/_rels/notesSlide2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4.xml" Type="http://schemas.openxmlformats.org/officeDocument/2006/relationships/slide"/></Relationships>
</file>

<file path=ppt/notesSlides/_rels/notesSlide2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5.xml" Type="http://schemas.openxmlformats.org/officeDocument/2006/relationships/slide"/></Relationships>
</file>

<file path=ppt/notesSlides/_rels/notesSlide2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6.xml" Type="http://schemas.openxmlformats.org/officeDocument/2006/relationships/slide"/></Relationships>
</file>

<file path=ppt/notesSlides/_rels/notesSlide2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7.xml" Type="http://schemas.openxmlformats.org/officeDocument/2006/relationships/slide"/></Relationships>
</file>

<file path=ppt/notesSlides/_rels/notesSlide2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8.xml" Type="http://schemas.openxmlformats.org/officeDocument/2006/relationships/slide"/></Relationships>
</file>

<file path=ppt/notesSlides/_rels/notesSlide2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39.xml" Type="http://schemas.openxmlformats.org/officeDocument/2006/relationships/slide"/></Relationships>
</file>

<file path=ppt/notesSlides/_rels/notesSlide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xml" Type="http://schemas.openxmlformats.org/officeDocument/2006/relationships/slide"/></Relationships>
</file>

<file path=ppt/notesSlides/_rels/notesSlide3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0.xml" Type="http://schemas.openxmlformats.org/officeDocument/2006/relationships/slide"/></Relationships>
</file>

<file path=ppt/notesSlides/_rels/notesSlide3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1.xml" Type="http://schemas.openxmlformats.org/officeDocument/2006/relationships/slide"/></Relationships>
</file>

<file path=ppt/notesSlides/_rels/notesSlide3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6.xml" Type="http://schemas.openxmlformats.org/officeDocument/2006/relationships/slide"/></Relationships>
</file>

<file path=ppt/notesSlides/_rels/notesSlide3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7.xml" Type="http://schemas.openxmlformats.org/officeDocument/2006/relationships/slide"/></Relationships>
</file>

<file path=ppt/notesSlides/_rels/notesSlide3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49.xml" Type="http://schemas.openxmlformats.org/officeDocument/2006/relationships/slide"/></Relationships>
</file>

<file path=ppt/notesSlides/_rels/notesSlide3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0.xml" Type="http://schemas.openxmlformats.org/officeDocument/2006/relationships/slide"/></Relationships>
</file>

<file path=ppt/notesSlides/_rels/notesSlide3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1.xml" Type="http://schemas.openxmlformats.org/officeDocument/2006/relationships/slide"/></Relationships>
</file>

<file path=ppt/notesSlides/_rels/notesSlide3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2.xml" Type="http://schemas.openxmlformats.org/officeDocument/2006/relationships/slide"/></Relationships>
</file>

<file path=ppt/notesSlides/_rels/notesSlide3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3.xml" Type="http://schemas.openxmlformats.org/officeDocument/2006/relationships/slide"/></Relationships>
</file>

<file path=ppt/notesSlides/_rels/notesSlide3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5.xml" Type="http://schemas.openxmlformats.org/officeDocument/2006/relationships/slide"/></Relationships>
</file>

<file path=ppt/notesSlides/_rels/notesSlide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7.xml" Type="http://schemas.openxmlformats.org/officeDocument/2006/relationships/slide"/></Relationships>
</file>

<file path=ppt/notesSlides/_rels/notesSlide40.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59.xml" Type="http://schemas.openxmlformats.org/officeDocument/2006/relationships/slide"/></Relationships>
</file>

<file path=ppt/notesSlides/_rels/notesSlide41.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0.xml" Type="http://schemas.openxmlformats.org/officeDocument/2006/relationships/slide"/></Relationships>
</file>

<file path=ppt/notesSlides/_rels/notesSlide42.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1.xml" Type="http://schemas.openxmlformats.org/officeDocument/2006/relationships/slide"/></Relationships>
</file>

<file path=ppt/notesSlides/_rels/notesSlide43.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2.xml" Type="http://schemas.openxmlformats.org/officeDocument/2006/relationships/slide"/></Relationships>
</file>

<file path=ppt/notesSlides/_rels/notesSlide44.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4.xml" Type="http://schemas.openxmlformats.org/officeDocument/2006/relationships/slide"/></Relationships>
</file>

<file path=ppt/notesSlides/_rels/notesSlide4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5.xml" Type="http://schemas.openxmlformats.org/officeDocument/2006/relationships/slide"/></Relationships>
</file>

<file path=ppt/notesSlides/_rels/notesSlide4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7.xml" Type="http://schemas.openxmlformats.org/officeDocument/2006/relationships/slide"/></Relationships>
</file>

<file path=ppt/notesSlides/_rels/notesSlide4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69.xml" Type="http://schemas.openxmlformats.org/officeDocument/2006/relationships/slide"/></Relationships>
</file>

<file path=ppt/notesSlides/_rels/notesSlide5.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8.xml" Type="http://schemas.openxmlformats.org/officeDocument/2006/relationships/slide"/></Relationships>
</file>

<file path=ppt/notesSlides/_rels/notesSlide6.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9.xml" Type="http://schemas.openxmlformats.org/officeDocument/2006/relationships/slide"/></Relationships>
</file>

<file path=ppt/notesSlides/_rels/notesSlide7.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1.xml" Type="http://schemas.openxmlformats.org/officeDocument/2006/relationships/slide"/></Relationships>
</file>

<file path=ppt/notesSlides/_rels/notesSlide8.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4.xml" Type="http://schemas.openxmlformats.org/officeDocument/2006/relationships/slide"/></Relationships>
</file>

<file path=ppt/notesSlides/_rels/notesSlide9.xml.rels><?xml version="1.0" encoding="UTF-8" standalone="yes"?><Relationships xmlns="http://schemas.openxmlformats.org/package/2006/relationships"><Relationship Id="rId1" Target="../notesMasters/notesMaster1.xml" Type="http://schemas.openxmlformats.org/officeDocument/2006/relationships/notesMaster"/><Relationship Id="rId2" Target="../slides/slide16.xml" Type="http://schemas.openxmlformats.org/officeDocument/2006/relationships/slide"/></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1</a:t>
            </a:fld>
            <a:endParaRPr kumimoji="1" lang="ja-JP" altLang="en-US"/>
          </a:p>
        </p:txBody>
      </p:sp>
    </p:spTree>
    <p:extLst>
      <p:ext uri="{BB962C8B-B14F-4D97-AF65-F5344CB8AC3E}">
        <p14:creationId xmlns:p14="http://schemas.microsoft.com/office/powerpoint/2010/main" val="30595596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714F5DF-8FB1-4BBD-8749-C2DE680C506B}" type="slidenum">
              <a:rPr kumimoji="1" lang="ja-JP" altLang="en-US" smtClean="0"/>
              <a:t>17</a:t>
            </a:fld>
            <a:endParaRPr kumimoji="1" lang="ja-JP" altLang="en-US"/>
          </a:p>
        </p:txBody>
      </p:sp>
    </p:spTree>
    <p:extLst>
      <p:ext uri="{BB962C8B-B14F-4D97-AF65-F5344CB8AC3E}">
        <p14:creationId xmlns:p14="http://schemas.microsoft.com/office/powerpoint/2010/main" val="121403613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495">
              <a:defRPr/>
            </a:pPr>
            <a:endParaRPr kumimoji="1" lang="ja-JP" altLang="en-US"/>
          </a:p>
        </p:txBody>
      </p:sp>
      <p:sp>
        <p:nvSpPr>
          <p:cNvPr id="4" name="スライド番号プレースホルダー 3"/>
          <p:cNvSpPr>
            <a:spLocks noGrp="1"/>
          </p:cNvSpPr>
          <p:nvPr>
            <p:ph type="sldNum" sz="quarter" idx="5"/>
          </p:nvPr>
        </p:nvSpPr>
        <p:spPr/>
        <p:txBody>
          <a:bodyPr/>
          <a:lstStyle/>
          <a:p>
            <a:fld id="{3714F5DF-8FB1-4BBD-8749-C2DE680C506B}" type="slidenum">
              <a:rPr kumimoji="1" lang="ja-JP" altLang="en-US" smtClean="0"/>
              <a:t>19</a:t>
            </a:fld>
            <a:endParaRPr kumimoji="1" lang="ja-JP" altLang="en-US"/>
          </a:p>
        </p:txBody>
      </p:sp>
    </p:spTree>
    <p:extLst>
      <p:ext uri="{BB962C8B-B14F-4D97-AF65-F5344CB8AC3E}">
        <p14:creationId xmlns:p14="http://schemas.microsoft.com/office/powerpoint/2010/main" val="7156173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495">
              <a:defRPr/>
            </a:pPr>
            <a:endParaRPr kumimoji="1" lang="ja-JP" altLang="en-US"/>
          </a:p>
        </p:txBody>
      </p:sp>
      <p:sp>
        <p:nvSpPr>
          <p:cNvPr id="4" name="スライド番号プレースホルダー 3"/>
          <p:cNvSpPr>
            <a:spLocks noGrp="1"/>
          </p:cNvSpPr>
          <p:nvPr>
            <p:ph type="sldNum" sz="quarter" idx="5"/>
          </p:nvPr>
        </p:nvSpPr>
        <p:spPr/>
        <p:txBody>
          <a:bodyPr/>
          <a:lstStyle/>
          <a:p>
            <a:fld id="{3714F5DF-8FB1-4BBD-8749-C2DE680C506B}" type="slidenum">
              <a:rPr kumimoji="1" lang="ja-JP" altLang="en-US" smtClean="0"/>
              <a:t>20</a:t>
            </a:fld>
            <a:endParaRPr kumimoji="1" lang="ja-JP" altLang="en-US"/>
          </a:p>
        </p:txBody>
      </p:sp>
    </p:spTree>
    <p:extLst>
      <p:ext uri="{BB962C8B-B14F-4D97-AF65-F5344CB8AC3E}">
        <p14:creationId xmlns:p14="http://schemas.microsoft.com/office/powerpoint/2010/main" val="197927798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a:defRPr/>
            </a:pPr>
            <a:endParaRPr lang="ja-JP" altLang="en-US">
              <a:ea typeface="BIZ UDPゴシック"/>
            </a:endParaRPr>
          </a:p>
        </p:txBody>
      </p:sp>
      <p:sp>
        <p:nvSpPr>
          <p:cNvPr id="4" name="スライド番号プレースホルダー 3"/>
          <p:cNvSpPr>
            <a:spLocks noGrp="1"/>
          </p:cNvSpPr>
          <p:nvPr>
            <p:ph type="sldNum" sz="quarter" idx="5"/>
          </p:nvPr>
        </p:nvSpPr>
        <p:spPr/>
        <p:txBody>
          <a:bodyPr/>
          <a:lstStyle/>
          <a:p>
            <a:fld id="{3714F5DF-8FB1-4BBD-8749-C2DE680C506B}" type="slidenum">
              <a:rPr kumimoji="1" lang="ja-JP" altLang="en-US" smtClean="0"/>
              <a:t>21</a:t>
            </a:fld>
            <a:endParaRPr kumimoji="1" lang="ja-JP" altLang="en-US"/>
          </a:p>
        </p:txBody>
      </p:sp>
    </p:spTree>
    <p:extLst>
      <p:ext uri="{BB962C8B-B14F-4D97-AF65-F5344CB8AC3E}">
        <p14:creationId xmlns:p14="http://schemas.microsoft.com/office/powerpoint/2010/main" val="34443662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ea typeface="游ゴシック"/>
            </a:endParaRPr>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22</a:t>
            </a:fld>
            <a:endParaRPr kumimoji="1" lang="ja-JP" altLang="en-US"/>
          </a:p>
        </p:txBody>
      </p:sp>
    </p:spTree>
    <p:extLst>
      <p:ext uri="{BB962C8B-B14F-4D97-AF65-F5344CB8AC3E}">
        <p14:creationId xmlns:p14="http://schemas.microsoft.com/office/powerpoint/2010/main" val="1652864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23</a:t>
            </a:fld>
            <a:endParaRPr kumimoji="1" lang="ja-JP" altLang="en-US"/>
          </a:p>
        </p:txBody>
      </p:sp>
    </p:spTree>
    <p:extLst>
      <p:ext uri="{BB962C8B-B14F-4D97-AF65-F5344CB8AC3E}">
        <p14:creationId xmlns:p14="http://schemas.microsoft.com/office/powerpoint/2010/main" val="386746043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24</a:t>
            </a:fld>
            <a:endParaRPr kumimoji="1" lang="ja-JP" altLang="en-US"/>
          </a:p>
        </p:txBody>
      </p:sp>
    </p:spTree>
    <p:extLst>
      <p:ext uri="{BB962C8B-B14F-4D97-AF65-F5344CB8AC3E}">
        <p14:creationId xmlns:p14="http://schemas.microsoft.com/office/powerpoint/2010/main" val="346064363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25</a:t>
            </a:fld>
            <a:endParaRPr kumimoji="1" lang="ja-JP" altLang="en-US"/>
          </a:p>
        </p:txBody>
      </p:sp>
    </p:spTree>
    <p:extLst>
      <p:ext uri="{BB962C8B-B14F-4D97-AF65-F5344CB8AC3E}">
        <p14:creationId xmlns:p14="http://schemas.microsoft.com/office/powerpoint/2010/main" val="3909785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26</a:t>
            </a:fld>
            <a:endParaRPr kumimoji="1" lang="ja-JP" altLang="en-US"/>
          </a:p>
        </p:txBody>
      </p:sp>
    </p:spTree>
    <p:extLst>
      <p:ext uri="{BB962C8B-B14F-4D97-AF65-F5344CB8AC3E}">
        <p14:creationId xmlns:p14="http://schemas.microsoft.com/office/powerpoint/2010/main" val="200522263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28</a:t>
            </a:fld>
            <a:endParaRPr kumimoji="1" lang="ja-JP" altLang="en-US"/>
          </a:p>
        </p:txBody>
      </p:sp>
    </p:spTree>
    <p:extLst>
      <p:ext uri="{BB962C8B-B14F-4D97-AF65-F5344CB8AC3E}">
        <p14:creationId xmlns:p14="http://schemas.microsoft.com/office/powerpoint/2010/main" val="118297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5</a:t>
            </a:fld>
            <a:endParaRPr kumimoji="1" lang="ja-JP" altLang="en-US"/>
          </a:p>
        </p:txBody>
      </p:sp>
    </p:spTree>
    <p:extLst>
      <p:ext uri="{BB962C8B-B14F-4D97-AF65-F5344CB8AC3E}">
        <p14:creationId xmlns:p14="http://schemas.microsoft.com/office/powerpoint/2010/main" val="113797410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30</a:t>
            </a:fld>
            <a:endParaRPr kumimoji="1" lang="ja-JP" altLang="en-US"/>
          </a:p>
        </p:txBody>
      </p:sp>
    </p:spTree>
    <p:extLst>
      <p:ext uri="{BB962C8B-B14F-4D97-AF65-F5344CB8AC3E}">
        <p14:creationId xmlns:p14="http://schemas.microsoft.com/office/powerpoint/2010/main" val="274267862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31</a:t>
            </a:fld>
            <a:endParaRPr kumimoji="1" lang="ja-JP" altLang="en-US"/>
          </a:p>
        </p:txBody>
      </p:sp>
    </p:spTree>
    <p:extLst>
      <p:ext uri="{BB962C8B-B14F-4D97-AF65-F5344CB8AC3E}">
        <p14:creationId xmlns:p14="http://schemas.microsoft.com/office/powerpoint/2010/main" val="271565227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en-US" altLang="ja-JP"/>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32</a:t>
            </a:fld>
            <a:endParaRPr kumimoji="1" lang="ja-JP" altLang="en-US"/>
          </a:p>
        </p:txBody>
      </p:sp>
    </p:spTree>
    <p:extLst>
      <p:ext uri="{BB962C8B-B14F-4D97-AF65-F5344CB8AC3E}">
        <p14:creationId xmlns:p14="http://schemas.microsoft.com/office/powerpoint/2010/main" val="64258218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33</a:t>
            </a:fld>
            <a:endParaRPr kumimoji="1" lang="ja-JP" altLang="en-US"/>
          </a:p>
        </p:txBody>
      </p:sp>
    </p:spTree>
    <p:extLst>
      <p:ext uri="{BB962C8B-B14F-4D97-AF65-F5344CB8AC3E}">
        <p14:creationId xmlns:p14="http://schemas.microsoft.com/office/powerpoint/2010/main" val="218379181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34</a:t>
            </a:fld>
            <a:endParaRPr kumimoji="1" lang="ja-JP" altLang="en-US"/>
          </a:p>
        </p:txBody>
      </p:sp>
    </p:spTree>
    <p:extLst>
      <p:ext uri="{BB962C8B-B14F-4D97-AF65-F5344CB8AC3E}">
        <p14:creationId xmlns:p14="http://schemas.microsoft.com/office/powerpoint/2010/main" val="339245048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714F5DF-8FB1-4BBD-8749-C2DE680C506B}" type="slidenum">
              <a:rPr kumimoji="1" lang="ja-JP" altLang="en-US" smtClean="0"/>
              <a:t>35</a:t>
            </a:fld>
            <a:endParaRPr kumimoji="1" lang="ja-JP" altLang="en-US"/>
          </a:p>
        </p:txBody>
      </p:sp>
    </p:spTree>
    <p:extLst>
      <p:ext uri="{BB962C8B-B14F-4D97-AF65-F5344CB8AC3E}">
        <p14:creationId xmlns:p14="http://schemas.microsoft.com/office/powerpoint/2010/main" val="947035903"/>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714F5DF-8FB1-4BBD-8749-C2DE680C506B}" type="slidenum">
              <a:rPr kumimoji="1" lang="ja-JP" altLang="en-US" smtClean="0"/>
              <a:t>36</a:t>
            </a:fld>
            <a:endParaRPr kumimoji="1" lang="ja-JP" altLang="en-US"/>
          </a:p>
        </p:txBody>
      </p:sp>
    </p:spTree>
    <p:extLst>
      <p:ext uri="{BB962C8B-B14F-4D97-AF65-F5344CB8AC3E}">
        <p14:creationId xmlns:p14="http://schemas.microsoft.com/office/powerpoint/2010/main" val="296206759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714F5DF-8FB1-4BBD-8749-C2DE680C506B}" type="slidenum">
              <a:rPr kumimoji="1" lang="ja-JP" altLang="en-US" smtClean="0"/>
              <a:t>37</a:t>
            </a:fld>
            <a:endParaRPr kumimoji="1" lang="ja-JP" altLang="en-US"/>
          </a:p>
        </p:txBody>
      </p:sp>
    </p:spTree>
    <p:extLst>
      <p:ext uri="{BB962C8B-B14F-4D97-AF65-F5344CB8AC3E}">
        <p14:creationId xmlns:p14="http://schemas.microsoft.com/office/powerpoint/2010/main" val="332955476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38</a:t>
            </a:fld>
            <a:endParaRPr kumimoji="1" lang="ja-JP" altLang="en-US"/>
          </a:p>
        </p:txBody>
      </p:sp>
    </p:spTree>
    <p:extLst>
      <p:ext uri="{BB962C8B-B14F-4D97-AF65-F5344CB8AC3E}">
        <p14:creationId xmlns:p14="http://schemas.microsoft.com/office/powerpoint/2010/main" val="2102455291"/>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714F5DF-8FB1-4BBD-8749-C2DE680C506B}" type="slidenum">
              <a:rPr kumimoji="1" lang="ja-JP" altLang="en-US" smtClean="0"/>
              <a:t>39</a:t>
            </a:fld>
            <a:endParaRPr kumimoji="1" lang="ja-JP" altLang="en-US"/>
          </a:p>
        </p:txBody>
      </p:sp>
    </p:spTree>
    <p:extLst>
      <p:ext uri="{BB962C8B-B14F-4D97-AF65-F5344CB8AC3E}">
        <p14:creationId xmlns:p14="http://schemas.microsoft.com/office/powerpoint/2010/main" val="30873238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en-US" altLang="ja-JP"/>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6</a:t>
            </a:fld>
            <a:endParaRPr kumimoji="1" lang="ja-JP" altLang="en-US"/>
          </a:p>
        </p:txBody>
      </p:sp>
    </p:spTree>
    <p:extLst>
      <p:ext uri="{BB962C8B-B14F-4D97-AF65-F5344CB8AC3E}">
        <p14:creationId xmlns:p14="http://schemas.microsoft.com/office/powerpoint/2010/main" val="412426474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40</a:t>
            </a:fld>
            <a:endParaRPr kumimoji="1" lang="ja-JP" altLang="en-US"/>
          </a:p>
        </p:txBody>
      </p:sp>
    </p:spTree>
    <p:extLst>
      <p:ext uri="{BB962C8B-B14F-4D97-AF65-F5344CB8AC3E}">
        <p14:creationId xmlns:p14="http://schemas.microsoft.com/office/powerpoint/2010/main" val="347077962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41</a:t>
            </a:fld>
            <a:endParaRPr kumimoji="1" lang="ja-JP" altLang="en-US"/>
          </a:p>
        </p:txBody>
      </p:sp>
    </p:spTree>
    <p:extLst>
      <p:ext uri="{BB962C8B-B14F-4D97-AF65-F5344CB8AC3E}">
        <p14:creationId xmlns:p14="http://schemas.microsoft.com/office/powerpoint/2010/main" val="688806022"/>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46</a:t>
            </a:fld>
            <a:endParaRPr kumimoji="1" lang="ja-JP" altLang="en-US"/>
          </a:p>
        </p:txBody>
      </p:sp>
    </p:spTree>
    <p:extLst>
      <p:ext uri="{BB962C8B-B14F-4D97-AF65-F5344CB8AC3E}">
        <p14:creationId xmlns:p14="http://schemas.microsoft.com/office/powerpoint/2010/main" val="327681423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47</a:t>
            </a:fld>
            <a:endParaRPr kumimoji="1" lang="ja-JP" altLang="en-US"/>
          </a:p>
        </p:txBody>
      </p:sp>
    </p:spTree>
    <p:extLst>
      <p:ext uri="{BB962C8B-B14F-4D97-AF65-F5344CB8AC3E}">
        <p14:creationId xmlns:p14="http://schemas.microsoft.com/office/powerpoint/2010/main" val="2866019423"/>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49</a:t>
            </a:fld>
            <a:endParaRPr kumimoji="1" lang="ja-JP" altLang="en-US"/>
          </a:p>
        </p:txBody>
      </p:sp>
    </p:spTree>
    <p:extLst>
      <p:ext uri="{BB962C8B-B14F-4D97-AF65-F5344CB8AC3E}">
        <p14:creationId xmlns:p14="http://schemas.microsoft.com/office/powerpoint/2010/main" val="294071148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495">
              <a:defRPr/>
            </a:pPr>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50</a:t>
            </a:fld>
            <a:endParaRPr kumimoji="1" lang="ja-JP" altLang="en-US"/>
          </a:p>
        </p:txBody>
      </p:sp>
    </p:spTree>
    <p:extLst>
      <p:ext uri="{BB962C8B-B14F-4D97-AF65-F5344CB8AC3E}">
        <p14:creationId xmlns:p14="http://schemas.microsoft.com/office/powerpoint/2010/main" val="1396593849"/>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51</a:t>
            </a:fld>
            <a:endParaRPr kumimoji="1" lang="ja-JP" altLang="en-US"/>
          </a:p>
        </p:txBody>
      </p:sp>
    </p:spTree>
    <p:extLst>
      <p:ext uri="{BB962C8B-B14F-4D97-AF65-F5344CB8AC3E}">
        <p14:creationId xmlns:p14="http://schemas.microsoft.com/office/powerpoint/2010/main" val="72576274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52</a:t>
            </a:fld>
            <a:endParaRPr kumimoji="1" lang="ja-JP" altLang="en-US"/>
          </a:p>
        </p:txBody>
      </p:sp>
    </p:spTree>
    <p:extLst>
      <p:ext uri="{BB962C8B-B14F-4D97-AF65-F5344CB8AC3E}">
        <p14:creationId xmlns:p14="http://schemas.microsoft.com/office/powerpoint/2010/main" val="404290764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53</a:t>
            </a:fld>
            <a:endParaRPr kumimoji="1" lang="ja-JP" altLang="en-US"/>
          </a:p>
        </p:txBody>
      </p:sp>
    </p:spTree>
    <p:extLst>
      <p:ext uri="{BB962C8B-B14F-4D97-AF65-F5344CB8AC3E}">
        <p14:creationId xmlns:p14="http://schemas.microsoft.com/office/powerpoint/2010/main" val="4203191771"/>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ea typeface="游ゴシック"/>
            </a:endParaRPr>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55</a:t>
            </a:fld>
            <a:endParaRPr kumimoji="1" lang="ja-JP" altLang="en-US"/>
          </a:p>
        </p:txBody>
      </p:sp>
    </p:spTree>
    <p:extLst>
      <p:ext uri="{BB962C8B-B14F-4D97-AF65-F5344CB8AC3E}">
        <p14:creationId xmlns:p14="http://schemas.microsoft.com/office/powerpoint/2010/main" val="388611602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ea typeface="游ゴシック"/>
            </a:endParaRPr>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7</a:t>
            </a:fld>
            <a:endParaRPr kumimoji="1" lang="ja-JP" altLang="en-US"/>
          </a:p>
        </p:txBody>
      </p:sp>
    </p:spTree>
    <p:extLst>
      <p:ext uri="{BB962C8B-B14F-4D97-AF65-F5344CB8AC3E}">
        <p14:creationId xmlns:p14="http://schemas.microsoft.com/office/powerpoint/2010/main" val="2581055192"/>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59</a:t>
            </a:fld>
            <a:endParaRPr kumimoji="1" lang="ja-JP" altLang="en-US"/>
          </a:p>
        </p:txBody>
      </p:sp>
    </p:spTree>
    <p:extLst>
      <p:ext uri="{BB962C8B-B14F-4D97-AF65-F5344CB8AC3E}">
        <p14:creationId xmlns:p14="http://schemas.microsoft.com/office/powerpoint/2010/main" val="819949727"/>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60</a:t>
            </a:fld>
            <a:endParaRPr kumimoji="1" lang="ja-JP" altLang="en-US"/>
          </a:p>
        </p:txBody>
      </p:sp>
    </p:spTree>
    <p:extLst>
      <p:ext uri="{BB962C8B-B14F-4D97-AF65-F5344CB8AC3E}">
        <p14:creationId xmlns:p14="http://schemas.microsoft.com/office/powerpoint/2010/main" val="3875490448"/>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495">
              <a:defRPr/>
            </a:pPr>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61</a:t>
            </a:fld>
            <a:endParaRPr kumimoji="1" lang="ja-JP" altLang="en-US"/>
          </a:p>
        </p:txBody>
      </p:sp>
    </p:spTree>
    <p:extLst>
      <p:ext uri="{BB962C8B-B14F-4D97-AF65-F5344CB8AC3E}">
        <p14:creationId xmlns:p14="http://schemas.microsoft.com/office/powerpoint/2010/main" val="504753280"/>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495">
              <a:defRPr/>
            </a:pPr>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62</a:t>
            </a:fld>
            <a:endParaRPr kumimoji="1" lang="ja-JP" altLang="en-US"/>
          </a:p>
        </p:txBody>
      </p:sp>
    </p:spTree>
    <p:extLst>
      <p:ext uri="{BB962C8B-B14F-4D97-AF65-F5344CB8AC3E}">
        <p14:creationId xmlns:p14="http://schemas.microsoft.com/office/powerpoint/2010/main" val="468368563"/>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5"/>
          </p:nvPr>
        </p:nvSpPr>
        <p:spPr/>
        <p:txBody>
          <a:bodyPr/>
          <a:lstStyle/>
          <a:p>
            <a:fld id="{3714F5DF-8FB1-4BBD-8749-C2DE680C506B}" type="slidenum">
              <a:rPr kumimoji="1" lang="ja-JP" altLang="en-US" smtClean="0"/>
              <a:t>64</a:t>
            </a:fld>
            <a:endParaRPr kumimoji="1" lang="ja-JP" altLang="en-US"/>
          </a:p>
        </p:txBody>
      </p:sp>
    </p:spTree>
    <p:extLst>
      <p:ext uri="{BB962C8B-B14F-4D97-AF65-F5344CB8AC3E}">
        <p14:creationId xmlns:p14="http://schemas.microsoft.com/office/powerpoint/2010/main" val="4116902022"/>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65</a:t>
            </a:fld>
            <a:endParaRPr kumimoji="1" lang="ja-JP" altLang="en-US"/>
          </a:p>
        </p:txBody>
      </p:sp>
    </p:spTree>
    <p:extLst>
      <p:ext uri="{BB962C8B-B14F-4D97-AF65-F5344CB8AC3E}">
        <p14:creationId xmlns:p14="http://schemas.microsoft.com/office/powerpoint/2010/main" val="11820340"/>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495">
              <a:defRPr/>
            </a:pPr>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67</a:t>
            </a:fld>
            <a:endParaRPr kumimoji="1" lang="ja-JP" altLang="en-US"/>
          </a:p>
        </p:txBody>
      </p:sp>
    </p:spTree>
    <p:extLst>
      <p:ext uri="{BB962C8B-B14F-4D97-AF65-F5344CB8AC3E}">
        <p14:creationId xmlns:p14="http://schemas.microsoft.com/office/powerpoint/2010/main" val="109169762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69</a:t>
            </a:fld>
            <a:endParaRPr kumimoji="1" lang="ja-JP" altLang="en-US"/>
          </a:p>
        </p:txBody>
      </p:sp>
    </p:spTree>
    <p:extLst>
      <p:ext uri="{BB962C8B-B14F-4D97-AF65-F5344CB8AC3E}">
        <p14:creationId xmlns:p14="http://schemas.microsoft.com/office/powerpoint/2010/main" val="126302664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ea typeface="游ゴシック"/>
            </a:endParaRPr>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8</a:t>
            </a:fld>
            <a:endParaRPr kumimoji="1" lang="ja-JP" altLang="en-US"/>
          </a:p>
        </p:txBody>
      </p:sp>
    </p:spTree>
    <p:extLst>
      <p:ext uri="{BB962C8B-B14F-4D97-AF65-F5344CB8AC3E}">
        <p14:creationId xmlns:p14="http://schemas.microsoft.com/office/powerpoint/2010/main" val="254782965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kumimoji="1" lang="ja-JP" altLang="en-US" b="0"/>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9</a:t>
            </a:fld>
            <a:endParaRPr kumimoji="1" lang="ja-JP" altLang="en-US"/>
          </a:p>
        </p:txBody>
      </p:sp>
    </p:spTree>
    <p:extLst>
      <p:ext uri="{BB962C8B-B14F-4D97-AF65-F5344CB8AC3E}">
        <p14:creationId xmlns:p14="http://schemas.microsoft.com/office/powerpoint/2010/main" val="215317658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endParaRPr lang="ja-JP" altLang="en-US">
              <a:ea typeface="游ゴシック"/>
            </a:endParaRPr>
          </a:p>
        </p:txBody>
      </p:sp>
      <p:sp>
        <p:nvSpPr>
          <p:cNvPr id="4" name="スライド番号プレースホルダー 3"/>
          <p:cNvSpPr>
            <a:spLocks noGrp="1"/>
          </p:cNvSpPr>
          <p:nvPr>
            <p:ph type="sldNum" sz="quarter" idx="10"/>
          </p:nvPr>
        </p:nvSpPr>
        <p:spPr/>
        <p:txBody>
          <a:bodyPr/>
          <a:lstStyle/>
          <a:p>
            <a:fld id="{3714F5DF-8FB1-4BBD-8749-C2DE680C506B}" type="slidenum">
              <a:rPr kumimoji="1" lang="ja-JP" altLang="en-US" smtClean="0"/>
              <a:t>11</a:t>
            </a:fld>
            <a:endParaRPr kumimoji="1" lang="ja-JP" altLang="en-US"/>
          </a:p>
        </p:txBody>
      </p:sp>
    </p:spTree>
    <p:extLst>
      <p:ext uri="{BB962C8B-B14F-4D97-AF65-F5344CB8AC3E}">
        <p14:creationId xmlns:p14="http://schemas.microsoft.com/office/powerpoint/2010/main" val="29345034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495">
              <a:defRPr/>
            </a:pPr>
            <a:endParaRPr kumimoji="1" lang="ja-JP" altLang="en-US"/>
          </a:p>
        </p:txBody>
      </p:sp>
      <p:sp>
        <p:nvSpPr>
          <p:cNvPr id="4" name="スライド番号プレースホルダー 3"/>
          <p:cNvSpPr>
            <a:spLocks noGrp="1"/>
          </p:cNvSpPr>
          <p:nvPr>
            <p:ph type="sldNum" sz="quarter" idx="5"/>
          </p:nvPr>
        </p:nvSpPr>
        <p:spPr/>
        <p:txBody>
          <a:bodyPr/>
          <a:lstStyle/>
          <a:p>
            <a:fld id="{3714F5DF-8FB1-4BBD-8749-C2DE680C506B}" type="slidenum">
              <a:rPr kumimoji="1" lang="ja-JP" altLang="en-US" smtClean="0"/>
              <a:t>14</a:t>
            </a:fld>
            <a:endParaRPr kumimoji="1" lang="ja-JP" altLang="en-US"/>
          </a:p>
        </p:txBody>
      </p:sp>
    </p:spTree>
    <p:extLst>
      <p:ext uri="{BB962C8B-B14F-4D97-AF65-F5344CB8AC3E}">
        <p14:creationId xmlns:p14="http://schemas.microsoft.com/office/powerpoint/2010/main" val="12725424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pPr defTabSz="946495">
              <a:defRPr/>
            </a:pPr>
            <a:endParaRPr kumimoji="1" lang="ja-JP" altLang="en-US"/>
          </a:p>
        </p:txBody>
      </p:sp>
      <p:sp>
        <p:nvSpPr>
          <p:cNvPr id="4" name="スライド番号プレースホルダー 3"/>
          <p:cNvSpPr>
            <a:spLocks noGrp="1"/>
          </p:cNvSpPr>
          <p:nvPr>
            <p:ph type="sldNum" sz="quarter" idx="5"/>
          </p:nvPr>
        </p:nvSpPr>
        <p:spPr/>
        <p:txBody>
          <a:bodyPr/>
          <a:lstStyle/>
          <a:p>
            <a:fld id="{3714F5DF-8FB1-4BBD-8749-C2DE680C506B}" type="slidenum">
              <a:rPr kumimoji="1" lang="ja-JP" altLang="en-US" smtClean="0"/>
              <a:t>16</a:t>
            </a:fld>
            <a:endParaRPr kumimoji="1" lang="ja-JP" altLang="en-US"/>
          </a:p>
        </p:txBody>
      </p:sp>
    </p:spTree>
    <p:extLst>
      <p:ext uri="{BB962C8B-B14F-4D97-AF65-F5344CB8AC3E}">
        <p14:creationId xmlns:p14="http://schemas.microsoft.com/office/powerpoint/2010/main" val="1647134392"/>
      </p:ext>
    </p:extLst>
  </p:cSld>
  <p:clrMapOvr>
    <a:masterClrMapping/>
  </p:clrMapOvr>
</p:note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4.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15.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16.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17.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18.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2.png" Type="http://schemas.openxmlformats.org/officeDocument/2006/relationships/image"/></Relationships>
</file>

<file path=ppt/slideLayouts/_rels/slideLayout19.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3.jpeg" Type="http://schemas.openxmlformats.org/officeDocument/2006/relationships/image"/><Relationship Id="rId3" Target="../media/image4.png" Type="http://schemas.openxmlformats.org/officeDocument/2006/relationships/image"/><Relationship Id="rId4" Target="../media/image5.png" Type="http://schemas.openxmlformats.org/officeDocument/2006/relationships/image"/></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0.xml.rels><?xml version="1.0" encoding="UTF-8" standalone="yes"?><Relationships xmlns="http://schemas.openxmlformats.org/package/2006/relationships"><Relationship Id="rId1" Target="../slideMasters/slideMaster2.xml" Type="http://schemas.openxmlformats.org/officeDocument/2006/relationships/slideMaster"/></Relationships>
</file>

<file path=ppt/slideLayouts/_rels/slideLayout21.xml.rels><?xml version="1.0" encoding="UTF-8" standalone="yes"?><Relationships xmlns="http://schemas.openxmlformats.org/package/2006/relationships"><Relationship Id="rId1" Target="../slideMasters/slideMaster2.xml" Type="http://schemas.openxmlformats.org/officeDocument/2006/relationships/slideMaster"/><Relationship Id="rId2" Target="../media/image6.gif" Type="http://schemas.openxmlformats.org/officeDocument/2006/relationships/image"/></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bwMode="blackWhite">
          <a:xfrm>
            <a:off x="1194094" y="2386744"/>
            <a:ext cx="7517813" cy="1645920"/>
          </a:xfrm>
          <a:solidFill>
            <a:srgbClr val="FFFFFF"/>
          </a:solidFill>
          <a:ln w="38100">
            <a:noFill/>
          </a:ln>
        </p:spPr>
        <p:txBody>
          <a:bodyPr lIns="274320" rIns="274320" anchor="ctr" anchorCtr="1">
            <a:normAutofit/>
          </a:bodyPr>
          <a:lstStyle>
            <a:lvl1pPr algn="ctr">
              <a:defRPr sz="3500">
                <a:solidFill>
                  <a:srgbClr val="273235"/>
                </a:solidFill>
              </a:defRPr>
            </a:lvl1pPr>
          </a:lstStyle>
          <a:p>
            <a:r>
              <a:rPr lang="ja-JP" altLang="en-US"/>
              <a:t>マスター タイトルの書式設定</a:t>
            </a:r>
            <a:endParaRPr lang="en-US"/>
          </a:p>
        </p:txBody>
      </p:sp>
      <p:sp>
        <p:nvSpPr>
          <p:cNvPr id="3" name="Subtitle 2"/>
          <p:cNvSpPr>
            <a:spLocks noGrp="1"/>
          </p:cNvSpPr>
          <p:nvPr>
            <p:ph type="subTitle" idx="1"/>
          </p:nvPr>
        </p:nvSpPr>
        <p:spPr>
          <a:xfrm>
            <a:off x="2189846" y="4352544"/>
            <a:ext cx="5526310" cy="1239894"/>
          </a:xfrm>
          <a:noFill/>
        </p:spPr>
        <p:txBody>
          <a:bodyPr>
            <a:normAutofit/>
          </a:bodyPr>
          <a:lstStyle>
            <a:lvl1pPr marL="0" indent="0" algn="ctr">
              <a:buNone/>
              <a:defRPr sz="1900">
                <a:solidFill>
                  <a:schemeClr val="tx1">
                    <a:lumMod val="75000"/>
                    <a:lumOff val="25000"/>
                  </a:schemeClr>
                </a:solidFill>
                <a:ea typeface="BIZ UDPゴシック" panose="020B0400000000000000" pitchFamily="50" charset="-128"/>
              </a:defRPr>
            </a:lvl1pPr>
            <a:lvl2pPr marL="457200" indent="0" algn="ctr">
              <a:buNone/>
              <a:defRPr sz="19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a:t>マスター サブタイトルの書式設定</a:t>
            </a:r>
            <a:endParaRPr lang="en-US"/>
          </a:p>
        </p:txBody>
      </p:sp>
      <p:sp>
        <p:nvSpPr>
          <p:cNvPr id="7" name="Date Placeholder 6"/>
          <p:cNvSpPr>
            <a:spLocks noGrp="1"/>
          </p:cNvSpPr>
          <p:nvPr>
            <p:ph type="dt" sz="half" idx="10"/>
          </p:nvPr>
        </p:nvSpPr>
        <p:spPr>
          <a:xfrm>
            <a:off x="6477188" y="6238816"/>
            <a:ext cx="2237419" cy="323968"/>
          </a:xfrm>
          <a:prstGeom prst="rect">
            <a:avLst/>
          </a:prstGeom>
        </p:spPr>
        <p:txBody>
          <a:bodyPr/>
          <a:lstStyle>
            <a:lvl1pPr>
              <a:defRPr>
                <a:ea typeface="BIZ UDPゴシック" panose="020B0400000000000000" pitchFamily="50" charset="-128"/>
              </a:defRPr>
            </a:lvl1pPr>
          </a:lstStyle>
          <a:p>
            <a:endParaRPr kumimoji="1" lang="ja-JP" altLang="en-US"/>
          </a:p>
        </p:txBody>
      </p:sp>
      <p:sp>
        <p:nvSpPr>
          <p:cNvPr id="9" name="Slide Number Placeholder 8"/>
          <p:cNvSpPr>
            <a:spLocks noGrp="1"/>
          </p:cNvSpPr>
          <p:nvPr>
            <p:ph type="sldNum" sz="quarter" idx="12"/>
          </p:nvPr>
        </p:nvSpPr>
        <p:spPr/>
        <p:txBody>
          <a:bodyPr/>
          <a:lstStyle>
            <a:lvl1pPr>
              <a:defRPr>
                <a:solidFill>
                  <a:schemeClr val="bg2">
                    <a:lumMod val="75000"/>
                  </a:schemeClr>
                </a:solidFill>
              </a:defRPr>
            </a:lvl1pPr>
          </a:lstStyle>
          <a:p>
            <a:fld id="{A1D487B2-B3D4-4B12-876F-840864ED41B0}" type="slidenum">
              <a:rPr kumimoji="1" lang="ja-JP" altLang="en-US" smtClean="0"/>
              <a:pPr/>
              <a:t>‹#›</a:t>
            </a:fld>
            <a:endParaRPr kumimoji="1" lang="ja-JP" altLang="en-US"/>
          </a:p>
        </p:txBody>
      </p:sp>
      <p:sp>
        <p:nvSpPr>
          <p:cNvPr id="10" name="Footer Placeholder 4"/>
          <p:cNvSpPr>
            <a:spLocks noGrp="1"/>
          </p:cNvSpPr>
          <p:nvPr>
            <p:ph type="ftr" sz="quarter" idx="3"/>
          </p:nvPr>
        </p:nvSpPr>
        <p:spPr>
          <a:xfrm>
            <a:off x="5970131" y="6509394"/>
            <a:ext cx="3377909" cy="320040"/>
          </a:xfrm>
          <a:prstGeom prst="rect">
            <a:avLst/>
          </a:prstGeom>
        </p:spPr>
        <p:txBody>
          <a:bodyPr vert="horz" lIns="91440" tIns="45720" rIns="91440" bIns="45720" rtlCol="0" anchor="ctr"/>
          <a:lstStyle>
            <a:lvl1pPr algn="l">
              <a:defRPr sz="800">
                <a:solidFill>
                  <a:schemeClr val="tx1">
                    <a:alpha val="70000"/>
                  </a:schemeClr>
                </a:solidFill>
              </a:defRPr>
            </a:lvl1pPr>
          </a:lstStyle>
          <a:p>
            <a:r>
              <a:rPr kumimoji="1" lang="ja-JP" altLang="en-US"/>
              <a:t>引用元：</a:t>
            </a:r>
          </a:p>
        </p:txBody>
      </p:sp>
    </p:spTree>
    <p:extLst>
      <p:ext uri="{BB962C8B-B14F-4D97-AF65-F5344CB8AC3E}">
        <p14:creationId xmlns:p14="http://schemas.microsoft.com/office/powerpoint/2010/main" val="1253645128"/>
      </p:ext>
    </p:extLst>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Vertical Text Placeholder 2"/>
          <p:cNvSpPr>
            <a:spLocks noGrp="1"/>
          </p:cNvSpPr>
          <p:nvPr>
            <p:ph type="body" orient="vert" idx="1"/>
          </p:nvPr>
        </p:nvSpPr>
        <p:spPr/>
        <p:txBody>
          <a:bodyPr vert="eaVert"/>
          <a:lstStyle>
            <a:lvl1pPr>
              <a:defRPr>
                <a:ea typeface="BIZ UDPゴシック" panose="020B0400000000000000" pitchFamily="50" charset="-128"/>
              </a:defRPr>
            </a:lvl1pPr>
            <a:lvl2pPr>
              <a:defRPr>
                <a:ea typeface="BIZ UDPゴシック" panose="020B0400000000000000" pitchFamily="50" charset="-128"/>
              </a:defRPr>
            </a:lvl2pPr>
            <a:lvl3pPr>
              <a:defRPr>
                <a:ea typeface="BIZ UDPゴシック" panose="020B0400000000000000" pitchFamily="50" charset="-128"/>
              </a:defRPr>
            </a:lvl3pPr>
            <a:lvl4pPr>
              <a:defRPr>
                <a:ea typeface="BIZ UDPゴシック" panose="020B0400000000000000" pitchFamily="50" charset="-128"/>
              </a:defRPr>
            </a:lvl4pPr>
            <a:lvl5pPr>
              <a:defRPr>
                <a:ea typeface="BIZ UDP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477188" y="6238816"/>
            <a:ext cx="2237419" cy="323968"/>
          </a:xfrm>
          <a:prstGeom prst="rect">
            <a:avLst/>
          </a:prstGeom>
        </p:spPr>
        <p:txBody>
          <a:bodyPr/>
          <a:lstStyle/>
          <a:p>
            <a:endParaRPr lang="en-US"/>
          </a:p>
        </p:txBody>
      </p:sp>
      <p:sp>
        <p:nvSpPr>
          <p:cNvPr id="5" name="Footer Placeholder 4"/>
          <p:cNvSpPr>
            <a:spLocks noGrp="1"/>
          </p:cNvSpPr>
          <p:nvPr>
            <p:ph type="ftr" sz="quarter" idx="11"/>
          </p:nvPr>
        </p:nvSpPr>
        <p:spPr>
          <a:xfrm>
            <a:off x="5970131" y="6509394"/>
            <a:ext cx="3377909" cy="320040"/>
          </a:xfrm>
          <a:prstGeom prst="rect">
            <a:avLst/>
          </a:prstGeom>
        </p:spPr>
        <p:txBody>
          <a:bodyPr/>
          <a:lstStyle/>
          <a:p>
            <a:r>
              <a:rPr kumimoji="1" lang="ja-JP" altLang="en-US"/>
              <a:t>引用元：</a:t>
            </a:r>
          </a:p>
        </p:txBody>
      </p:sp>
      <p:sp>
        <p:nvSpPr>
          <p:cNvPr id="6" name="Slide Number Placeholder 5"/>
          <p:cNvSpPr>
            <a:spLocks noGrp="1"/>
          </p:cNvSpPr>
          <p:nvPr>
            <p:ph type="sldNum" sz="quarter" idx="12"/>
          </p:nvPr>
        </p:nvSpPr>
        <p:spPr/>
        <p:txBody>
          <a:bodyPr/>
          <a:lstStyle/>
          <a:p>
            <a:fld id="{A1D487B2-B3D4-4B12-876F-840864ED41B0}" type="slidenum">
              <a:rPr kumimoji="1" lang="ja-JP" altLang="en-US" smtClean="0"/>
              <a:t>‹#›</a:t>
            </a:fld>
            <a:endParaRPr kumimoji="1" lang="ja-JP" altLang="en-US"/>
          </a:p>
        </p:txBody>
      </p:sp>
    </p:spTree>
    <p:extLst>
      <p:ext uri="{BB962C8B-B14F-4D97-AF65-F5344CB8AC3E}">
        <p14:creationId xmlns:p14="http://schemas.microsoft.com/office/powerpoint/2010/main" val="25066157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30653" y="937260"/>
            <a:ext cx="1141797" cy="4983480"/>
          </a:xfrm>
        </p:spPr>
        <p:txBody>
          <a:bodyPr vert="eaVert"/>
          <a:lstStyle/>
          <a:p>
            <a:r>
              <a:rPr lang="ja-JP" altLang="en-US"/>
              <a:t>マスター タイトルの書式設定</a:t>
            </a:r>
            <a:endParaRPr lang="en-US"/>
          </a:p>
        </p:txBody>
      </p:sp>
      <p:sp>
        <p:nvSpPr>
          <p:cNvPr id="3" name="Vertical Text Placeholder 2"/>
          <p:cNvSpPr>
            <a:spLocks noGrp="1"/>
          </p:cNvSpPr>
          <p:nvPr>
            <p:ph type="body" orient="vert" idx="1"/>
          </p:nvPr>
        </p:nvSpPr>
        <p:spPr>
          <a:xfrm>
            <a:off x="1739883" y="937260"/>
            <a:ext cx="5109189" cy="4983480"/>
          </a:xfrm>
        </p:spPr>
        <p:txBody>
          <a:bodyPr vert="eaVert"/>
          <a:lstStyle>
            <a:lvl1pPr>
              <a:defRPr>
                <a:ea typeface="BIZ UDPゴシック" panose="020B0400000000000000" pitchFamily="50" charset="-128"/>
              </a:defRPr>
            </a:lvl1pPr>
            <a:lvl2pPr>
              <a:defRPr>
                <a:ea typeface="BIZ UDPゴシック" panose="020B0400000000000000" pitchFamily="50" charset="-128"/>
              </a:defRPr>
            </a:lvl2pPr>
            <a:lvl3pPr>
              <a:defRPr>
                <a:ea typeface="BIZ UDPゴシック" panose="020B0400000000000000" pitchFamily="50" charset="-128"/>
              </a:defRPr>
            </a:lvl3pPr>
            <a:lvl4pPr>
              <a:defRPr>
                <a:ea typeface="BIZ UDPゴシック" panose="020B0400000000000000" pitchFamily="50" charset="-128"/>
              </a:defRPr>
            </a:lvl4pPr>
            <a:lvl5pPr>
              <a:defRPr>
                <a:ea typeface="BIZ UDP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Date Placeholder 3"/>
          <p:cNvSpPr>
            <a:spLocks noGrp="1"/>
          </p:cNvSpPr>
          <p:nvPr>
            <p:ph type="dt" sz="half" idx="10"/>
          </p:nvPr>
        </p:nvSpPr>
        <p:spPr>
          <a:xfrm>
            <a:off x="6477188" y="6238816"/>
            <a:ext cx="2237419" cy="323968"/>
          </a:xfrm>
          <a:prstGeom prst="rect">
            <a:avLst/>
          </a:prstGeom>
        </p:spPr>
        <p:txBody>
          <a:bodyPr/>
          <a:lstStyle/>
          <a:p>
            <a:endParaRPr lang="en-US"/>
          </a:p>
        </p:txBody>
      </p:sp>
      <p:sp>
        <p:nvSpPr>
          <p:cNvPr id="5" name="Footer Placeholder 4"/>
          <p:cNvSpPr>
            <a:spLocks noGrp="1"/>
          </p:cNvSpPr>
          <p:nvPr>
            <p:ph type="ftr" sz="quarter" idx="11"/>
          </p:nvPr>
        </p:nvSpPr>
        <p:spPr>
          <a:xfrm>
            <a:off x="5970131" y="6509394"/>
            <a:ext cx="3377909" cy="320040"/>
          </a:xfrm>
          <a:prstGeom prst="rect">
            <a:avLst/>
          </a:prstGeom>
        </p:spPr>
        <p:txBody>
          <a:bodyPr/>
          <a:lstStyle/>
          <a:p>
            <a:r>
              <a:rPr kumimoji="1" lang="ja-JP" altLang="en-US"/>
              <a:t>引用元：</a:t>
            </a:r>
          </a:p>
        </p:txBody>
      </p:sp>
      <p:sp>
        <p:nvSpPr>
          <p:cNvPr id="6" name="Slide Number Placeholder 5"/>
          <p:cNvSpPr>
            <a:spLocks noGrp="1"/>
          </p:cNvSpPr>
          <p:nvPr>
            <p:ph type="sldNum" sz="quarter" idx="12"/>
          </p:nvPr>
        </p:nvSpPr>
        <p:spPr/>
        <p:txBody>
          <a:bodyPr/>
          <a:lstStyle/>
          <a:p>
            <a:fld id="{A1D487B2-B3D4-4B12-876F-840864ED41B0}" type="slidenum">
              <a:rPr kumimoji="1" lang="ja-JP" altLang="en-US" smtClean="0"/>
              <a:t>‹#›</a:t>
            </a:fld>
            <a:endParaRPr kumimoji="1" lang="ja-JP" altLang="en-US"/>
          </a:p>
        </p:txBody>
      </p:sp>
    </p:spTree>
    <p:extLst>
      <p:ext uri="{BB962C8B-B14F-4D97-AF65-F5344CB8AC3E}">
        <p14:creationId xmlns:p14="http://schemas.microsoft.com/office/powerpoint/2010/main" val="427519857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681038" y="365129"/>
            <a:ext cx="8543925" cy="639956"/>
          </a:xfrm>
          <a:ln>
            <a:solidFill>
              <a:schemeClr val="tx2">
                <a:lumMod val="75000"/>
              </a:schemeClr>
            </a:solidFill>
          </a:ln>
        </p:spPr>
        <p:txBody>
          <a:bodyPr/>
          <a:lstStyle>
            <a:lvl1pPr>
              <a:defRPr>
                <a:solidFill>
                  <a:schemeClr val="tx2">
                    <a:lumMod val="75000"/>
                  </a:schemeClr>
                </a:solidFill>
                <a:latin typeface="BIZ UDPゴシック" panose="020B0400000000000000" pitchFamily="50" charset="-128"/>
                <a:ea typeface="BIZ UDPゴシック" panose="020B0400000000000000" pitchFamily="50" charset="-128"/>
              </a:defRPr>
            </a:lvl1pPr>
          </a:lstStyle>
          <a:p>
            <a:r>
              <a:rPr kumimoji="1" lang="ja-JP" altLang="en-US"/>
              <a:t>マスター タイトルの書式設定</a:t>
            </a:r>
          </a:p>
        </p:txBody>
      </p:sp>
      <p:sp>
        <p:nvSpPr>
          <p:cNvPr id="3" name="フッター プレースホルダー 2"/>
          <p:cNvSpPr>
            <a:spLocks noGrp="1"/>
          </p:cNvSpPr>
          <p:nvPr>
            <p:ph type="ftr" sz="quarter" idx="10"/>
          </p:nvPr>
        </p:nvSpPr>
        <p:spPr>
          <a:xfrm>
            <a:off x="5970131" y="6509394"/>
            <a:ext cx="3377909" cy="320040"/>
          </a:xfrm>
          <a:prstGeom prst="rect">
            <a:avLst/>
          </a:prstGeom>
        </p:spPr>
        <p:txBody>
          <a:bodyPr/>
          <a:lstStyle/>
          <a:p>
            <a:r>
              <a:rPr kumimoji="1" lang="ja-JP" altLang="en-US"/>
              <a:t>引用元：</a:t>
            </a:r>
          </a:p>
        </p:txBody>
      </p:sp>
      <p:sp>
        <p:nvSpPr>
          <p:cNvPr id="4" name="スライド番号プレースホルダー 3"/>
          <p:cNvSpPr>
            <a:spLocks noGrp="1"/>
          </p:cNvSpPr>
          <p:nvPr>
            <p:ph type="sldNum" sz="quarter" idx="11"/>
          </p:nvPr>
        </p:nvSpPr>
        <p:spPr/>
        <p:txBody>
          <a:bodyPr/>
          <a:lstStyle/>
          <a:p>
            <a:fld id="{A1D487B2-B3D4-4B12-876F-840864ED41B0}" type="slidenum">
              <a:rPr kumimoji="1" lang="ja-JP" altLang="en-US" smtClean="0"/>
              <a:t>‹#›</a:t>
            </a:fld>
            <a:endParaRPr kumimoji="1" lang="ja-JP" altLang="en-US"/>
          </a:p>
        </p:txBody>
      </p:sp>
    </p:spTree>
    <p:extLst>
      <p:ext uri="{BB962C8B-B14F-4D97-AF65-F5344CB8AC3E}">
        <p14:creationId xmlns:p14="http://schemas.microsoft.com/office/powerpoint/2010/main" val="3951246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1_ユーザー設定レイアウト">
    <p:bg>
      <p:bgPr>
        <a:solidFill>
          <a:schemeClr val="bg1"/>
        </a:solidFill>
        <a:effectLst/>
      </p:bgPr>
    </p:bg>
    <p:spTree>
      <p:nvGrpSpPr>
        <p:cNvPr id="1" name=""/>
        <p:cNvGrpSpPr/>
        <p:nvPr/>
      </p:nvGrpSpPr>
      <p:grpSpPr>
        <a:xfrm>
          <a:off x="0" y="0"/>
          <a:ext cx="0" cy="0"/>
          <a:chOff x="0" y="0"/>
          <a:chExt cx="0" cy="0"/>
        </a:xfrm>
      </p:grpSpPr>
      <p:sp>
        <p:nvSpPr>
          <p:cNvPr id="2" name="タイトル 1"/>
          <p:cNvSpPr>
            <a:spLocks noGrp="1"/>
          </p:cNvSpPr>
          <p:nvPr>
            <p:ph type="title"/>
          </p:nvPr>
        </p:nvSpPr>
        <p:spPr>
          <a:xfrm>
            <a:off x="6477188" y="148533"/>
            <a:ext cx="3327580" cy="304888"/>
          </a:xfrm>
          <a:ln>
            <a:solidFill>
              <a:schemeClr val="tx2">
                <a:lumMod val="75000"/>
              </a:schemeClr>
            </a:solidFill>
          </a:ln>
        </p:spPr>
        <p:txBody>
          <a:bodyPr>
            <a:noAutofit/>
          </a:bodyPr>
          <a:lstStyle>
            <a:lvl1pPr>
              <a:defRPr sz="1200">
                <a:solidFill>
                  <a:schemeClr val="tx2">
                    <a:lumMod val="75000"/>
                  </a:schemeClr>
                </a:solidFill>
                <a:latin typeface="BIZ UDPゴシック" panose="020B0400000000000000" pitchFamily="50" charset="-128"/>
                <a:ea typeface="BIZ UDPゴシック" panose="020B0400000000000000" pitchFamily="50" charset="-128"/>
              </a:defRPr>
            </a:lvl1pPr>
          </a:lstStyle>
          <a:p>
            <a:r>
              <a:rPr kumimoji="1" lang="ja-JP" altLang="en-US"/>
              <a:t>マスター タイトルの書式設定</a:t>
            </a:r>
          </a:p>
        </p:txBody>
      </p:sp>
      <p:sp>
        <p:nvSpPr>
          <p:cNvPr id="9" name="コンテンツ プレースホルダー 8"/>
          <p:cNvSpPr>
            <a:spLocks noGrp="1"/>
          </p:cNvSpPr>
          <p:nvPr>
            <p:ph sz="quarter" idx="13"/>
          </p:nvPr>
        </p:nvSpPr>
        <p:spPr>
          <a:xfrm>
            <a:off x="204788" y="90488"/>
            <a:ext cx="5926137" cy="454025"/>
          </a:xfrm>
        </p:spPr>
        <p:txBody>
          <a:bodyPr>
            <a:normAutofit/>
          </a:bodyPr>
          <a:lstStyle>
            <a:lvl1pPr>
              <a:defRPr sz="2000" b="1">
                <a:latin typeface="BIZ UDPゴシック" panose="020B0400000000000000" pitchFamily="50" charset="-128"/>
                <a:ea typeface="BIZ UDPゴシック" panose="020B0400000000000000" pitchFamily="50" charset="-128"/>
              </a:defRPr>
            </a:lvl1pPr>
          </a:lstStyle>
          <a:p>
            <a:pPr lvl="0"/>
            <a:r>
              <a:rPr kumimoji="1" lang="ja-JP" altLang="en-US"/>
              <a:t>マスター テキストの書式設定</a:t>
            </a:r>
          </a:p>
        </p:txBody>
      </p:sp>
      <p:cxnSp>
        <p:nvCxnSpPr>
          <p:cNvPr id="11" name="直線コネクタ 10"/>
          <p:cNvCxnSpPr/>
          <p:nvPr userDrawn="1"/>
        </p:nvCxnSpPr>
        <p:spPr>
          <a:xfrm>
            <a:off x="204788" y="544513"/>
            <a:ext cx="5925690" cy="0"/>
          </a:xfrm>
          <a:prstGeom prst="line">
            <a:avLst/>
          </a:prstGeom>
          <a:ln w="1905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8" name="Footer Placeholder 4"/>
          <p:cNvSpPr>
            <a:spLocks noGrp="1"/>
          </p:cNvSpPr>
          <p:nvPr>
            <p:ph type="ftr" sz="quarter" idx="3"/>
          </p:nvPr>
        </p:nvSpPr>
        <p:spPr>
          <a:xfrm>
            <a:off x="5970130" y="6509394"/>
            <a:ext cx="3528000" cy="320040"/>
          </a:xfrm>
          <a:prstGeom prst="rect">
            <a:avLst/>
          </a:prstGeom>
        </p:spPr>
        <p:txBody>
          <a:bodyPr vert="horz" lIns="91440" tIns="45720" rIns="91440" bIns="45720" rtlCol="0" anchor="ctr"/>
          <a:lstStyle>
            <a:lvl1pPr algn="r">
              <a:defRPr sz="700">
                <a:solidFill>
                  <a:schemeClr val="tx1">
                    <a:alpha val="70000"/>
                  </a:schemeClr>
                </a:solidFill>
              </a:defRPr>
            </a:lvl1pPr>
          </a:lstStyle>
          <a:p>
            <a:r>
              <a:rPr kumimoji="1" lang="ja-JP" altLang="en-US"/>
              <a:t>引用元：</a:t>
            </a:r>
          </a:p>
        </p:txBody>
      </p:sp>
      <p:sp>
        <p:nvSpPr>
          <p:cNvPr id="12" name="Slide Number Placeholder 5"/>
          <p:cNvSpPr>
            <a:spLocks noGrp="1"/>
          </p:cNvSpPr>
          <p:nvPr>
            <p:ph type="sldNum" sz="quarter" idx="4"/>
          </p:nvPr>
        </p:nvSpPr>
        <p:spPr>
          <a:xfrm>
            <a:off x="9455780" y="6463674"/>
            <a:ext cx="396240" cy="365760"/>
          </a:xfrm>
          <a:prstGeom prst="ellipse">
            <a:avLst/>
          </a:prstGeom>
          <a:noFill/>
        </p:spPr>
        <p:txBody>
          <a:bodyPr vert="horz" lIns="18288" tIns="45720" rIns="18288" bIns="45720" rtlCol="0" anchor="ctr">
            <a:noAutofit/>
          </a:bodyPr>
          <a:lstStyle>
            <a:lvl1pPr algn="ctr">
              <a:defRPr sz="1100" spc="0" baseline="0">
                <a:solidFill>
                  <a:schemeClr val="tx2">
                    <a:lumMod val="75000"/>
                  </a:schemeClr>
                </a:solidFill>
              </a:defRPr>
            </a:lvl1pPr>
          </a:lstStyle>
          <a:p>
            <a:fld id="{A1D487B2-B3D4-4B12-876F-840864ED41B0}" type="slidenum">
              <a:rPr kumimoji="1" lang="ja-JP" altLang="en-US" smtClean="0"/>
              <a:pPr/>
              <a:t>‹#›</a:t>
            </a:fld>
            <a:endParaRPr kumimoji="1" lang="ja-JP" altLang="en-US"/>
          </a:p>
        </p:txBody>
      </p:sp>
    </p:spTree>
    <p:extLst>
      <p:ext uri="{BB962C8B-B14F-4D97-AF65-F5344CB8AC3E}">
        <p14:creationId xmlns:p14="http://schemas.microsoft.com/office/powerpoint/2010/main" val="3587577169"/>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120" userDrawn="1">
          <p15:clr>
            <a:srgbClr val="FBAE40"/>
          </p15:clr>
        </p15:guide>
        <p15:guide id="3" orient="horz" pos="3974" userDrawn="1">
          <p15:clr>
            <a:srgbClr val="FBAE40"/>
          </p15:clr>
        </p15:guide>
        <p15:guide id="4" orient="horz" pos="4088" userDrawn="1">
          <p15:clr>
            <a:srgbClr val="FBAE40"/>
          </p15:clr>
        </p15:guide>
        <p15:guide id="5" pos="285" userDrawn="1">
          <p15:clr>
            <a:srgbClr val="FBAE40"/>
          </p15:clr>
        </p15:guide>
        <p15:guide id="6" orient="horz" pos="459" userDrawn="1">
          <p15:clr>
            <a:srgbClr val="FBAE40"/>
          </p15:clr>
        </p15:guide>
        <p15:guide id="7" pos="5978" userDrawn="1">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コンテンツA">
    <p:spTree>
      <p:nvGrpSpPr>
        <p:cNvPr id="1" name=""/>
        <p:cNvGrpSpPr/>
        <p:nvPr/>
      </p:nvGrpSpPr>
      <p:grpSpPr>
        <a:xfrm>
          <a:off x="0" y="0"/>
          <a:ext cx="0" cy="0"/>
          <a:chOff x="0" y="0"/>
          <a:chExt cx="0" cy="0"/>
        </a:xfrm>
      </p:grpSpPr>
      <p:sp>
        <p:nvSpPr>
          <p:cNvPr id="5" name="Rectangle 20"/>
          <p:cNvSpPr/>
          <p:nvPr userDrawn="1"/>
        </p:nvSpPr>
        <p:spPr>
          <a:xfrm>
            <a:off x="0" y="0"/>
            <a:ext cx="9906000" cy="733702"/>
          </a:xfrm>
          <a:prstGeom prst="rect">
            <a:avLst/>
          </a:prstGeom>
          <a:solidFill>
            <a:srgbClr val="6785C1"/>
          </a:solidFill>
          <a:ln>
            <a:noFill/>
          </a:ln>
          <a:effectLst/>
        </p:spPr>
        <p:style>
          <a:lnRef idx="1">
            <a:schemeClr val="accent1"/>
          </a:lnRef>
          <a:fillRef idx="3">
            <a:schemeClr val="accent1"/>
          </a:fillRef>
          <a:effectRef idx="2">
            <a:schemeClr val="accent1"/>
          </a:effectRef>
          <a:fontRef idx="minor">
            <a:schemeClr val="lt1"/>
          </a:fontRef>
        </p:style>
        <p:txBody>
          <a:bodyPr lIns="68270" tIns="35100" rIns="68270" bIns="34135" rtlCol="0" anchor="ctr">
            <a:normAutofit/>
          </a:bodyPr>
          <a:lstStyle/>
          <a:p>
            <a:pPr algn="ctr"/>
            <a:endParaRPr lang="en-US" sz="1480"/>
          </a:p>
        </p:txBody>
      </p:sp>
      <p:sp>
        <p:nvSpPr>
          <p:cNvPr id="11" name="タイトル 1"/>
          <p:cNvSpPr>
            <a:spLocks noGrp="1"/>
          </p:cNvSpPr>
          <p:nvPr>
            <p:ph type="title" hasCustomPrompt="1"/>
          </p:nvPr>
        </p:nvSpPr>
        <p:spPr>
          <a:xfrm>
            <a:off x="139903" y="0"/>
            <a:ext cx="9623250" cy="722902"/>
          </a:xfrm>
          <a:prstGeom prst="rect">
            <a:avLst/>
          </a:prstGeom>
        </p:spPr>
        <p:txBody>
          <a:bodyPr tIns="108000" anchor="ctr" anchorCtr="0">
            <a:normAutofit/>
          </a:bodyPr>
          <a:lstStyle>
            <a:lvl1pPr marL="0" indent="0">
              <a:defRPr kumimoji="1" lang="ja-JP" altLang="en-US" sz="2400" b="1" i="0" kern="1200" spc="0" baseline="0" dirty="0">
                <a:solidFill>
                  <a:schemeClr val="bg1"/>
                </a:solidFill>
                <a:latin typeface="Meiryo UI" panose="020B0604030504040204" pitchFamily="50" charset="-128"/>
                <a:ea typeface="Meiryo UI" panose="020B0604030504040204" pitchFamily="50" charset="-128"/>
                <a:cs typeface="Arial"/>
              </a:defRPr>
            </a:lvl1pPr>
          </a:lstStyle>
          <a:p>
            <a:pPr marL="184005" marR="0" lvl="0" indent="-184005" algn="l" defTabSz="495263" rtl="0" eaLnBrk="1" fontAlgn="base" latinLnBrk="0" hangingPunct="1">
              <a:lnSpc>
                <a:spcPct val="100000"/>
              </a:lnSpc>
              <a:spcBef>
                <a:spcPct val="20000"/>
              </a:spcBef>
              <a:spcAft>
                <a:spcPct val="0"/>
              </a:spcAft>
              <a:buClrTx/>
              <a:buSzTx/>
              <a:buFont typeface="+mj-lt"/>
              <a:buNone/>
              <a:tabLst/>
            </a:pPr>
            <a:r>
              <a:rPr kumimoji="1" lang="ja-JP" altLang="en-US"/>
              <a:t>［タイトル］</a:t>
            </a:r>
          </a:p>
        </p:txBody>
      </p:sp>
      <p:sp>
        <p:nvSpPr>
          <p:cNvPr id="12" name="Rectangle 17"/>
          <p:cNvSpPr/>
          <p:nvPr userDrawn="1"/>
        </p:nvSpPr>
        <p:spPr>
          <a:xfrm>
            <a:off x="0" y="6434124"/>
            <a:ext cx="9906000" cy="424800"/>
          </a:xfrm>
          <a:prstGeom prst="rect">
            <a:avLst/>
          </a:prstGeom>
          <a:solidFill>
            <a:srgbClr val="6785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950" b="0" i="0">
              <a:solidFill>
                <a:schemeClr val="tx1"/>
              </a:solidFill>
              <a:latin typeface="HGPGothicE" charset="-128"/>
              <a:ea typeface="HGPGothicE" charset="-128"/>
            </a:endParaRPr>
          </a:p>
        </p:txBody>
      </p:sp>
      <p:sp>
        <p:nvSpPr>
          <p:cNvPr id="14" name="TextBox 12"/>
          <p:cNvSpPr txBox="1"/>
          <p:nvPr userDrawn="1"/>
        </p:nvSpPr>
        <p:spPr>
          <a:xfrm>
            <a:off x="581296" y="6593331"/>
            <a:ext cx="2559050" cy="123111"/>
          </a:xfrm>
          <a:prstGeom prst="rect">
            <a:avLst/>
          </a:prstGeom>
          <a:noFill/>
        </p:spPr>
        <p:txBody>
          <a:bodyPr tIns="0" bIns="0">
            <a:spAutoFit/>
          </a:bodyPr>
          <a:lstStyle/>
          <a:p>
            <a:pPr marL="0" marR="0" indent="0" algn="l" defTabSz="495263" rtl="0" eaLnBrk="1" fontAlgn="auto" latinLnBrk="0" hangingPunct="1">
              <a:lnSpc>
                <a:spcPct val="100000"/>
              </a:lnSpc>
              <a:spcBef>
                <a:spcPts val="0"/>
              </a:spcBef>
              <a:spcAft>
                <a:spcPts val="0"/>
              </a:spcAft>
              <a:buClrTx/>
              <a:buSzTx/>
              <a:buFontTx/>
              <a:buNone/>
              <a:tabLst/>
              <a:defRPr/>
            </a:pPr>
            <a:r>
              <a:rPr kumimoji="0" lang="en-US" altLang="ja-JP" sz="800" b="0" i="0">
                <a:solidFill>
                  <a:schemeClr val="bg1"/>
                </a:solidFill>
                <a:latin typeface="Meiryo UI" panose="020B0604030504040204" pitchFamily="50" charset="-128"/>
                <a:ea typeface="Meiryo UI" panose="020B0604030504040204" pitchFamily="50" charset="-128"/>
                <a:cs typeface="Meiryo UI" pitchFamily="50" charset="-128"/>
              </a:rPr>
              <a:t>© 2021 NTT DATA Corporation</a:t>
            </a:r>
          </a:p>
        </p:txBody>
      </p:sp>
      <p:sp>
        <p:nvSpPr>
          <p:cNvPr id="15" name="TextBox 16"/>
          <p:cNvSpPr txBox="1"/>
          <p:nvPr userDrawn="1"/>
        </p:nvSpPr>
        <p:spPr>
          <a:xfrm>
            <a:off x="4680937" y="6551483"/>
            <a:ext cx="544563"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Meiryo UI" panose="020B0604030504040204" pitchFamily="50" charset="-128"/>
                <a:ea typeface="Meiryo UI" panose="020B0604030504040204" pitchFamily="50" charset="-128"/>
                <a:cs typeface="HGPGothicE" charset="-128"/>
              </a:rPr>
              <a:pPr algn="ctr" fontAlgn="auto">
                <a:spcBef>
                  <a:spcPts val="0"/>
                </a:spcBef>
                <a:spcAft>
                  <a:spcPts val="0"/>
                </a:spcAft>
                <a:defRPr/>
              </a:pPr>
              <a:t>‹#›</a:t>
            </a:fld>
            <a:endParaRPr lang="en-US" sz="1200" b="0" i="0">
              <a:solidFill>
                <a:schemeClr val="bg1"/>
              </a:solidFill>
              <a:latin typeface="Meiryo UI" panose="020B0604030504040204" pitchFamily="50" charset="-128"/>
              <a:ea typeface="Meiryo UI" panose="020B0604030504040204" pitchFamily="50" charset="-128"/>
              <a:cs typeface="HGPGothicE" charset="-128"/>
            </a:endParaRPr>
          </a:p>
        </p:txBody>
      </p:sp>
      <p:pic>
        <p:nvPicPr>
          <p:cNvPr id="9" name="図 8"/>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3091" y="6499388"/>
            <a:ext cx="1178351" cy="296174"/>
          </a:xfrm>
          <a:prstGeom prst="rect">
            <a:avLst/>
          </a:prstGeom>
        </p:spPr>
      </p:pic>
      <p:sp>
        <p:nvSpPr>
          <p:cNvPr id="10" name="テキスト プレースホルダー 2">
            <a:extLst>
              <a:ext uri="{FF2B5EF4-FFF2-40B4-BE49-F238E27FC236}">
                <a16:creationId xmlns:a16="http://schemas.microsoft.com/office/drawing/2014/main" id="{20FD5DC7-8CCF-4C20-994B-343ECD9AEF4F}"/>
              </a:ext>
            </a:extLst>
          </p:cNvPr>
          <p:cNvSpPr>
            <a:spLocks noGrp="1"/>
          </p:cNvSpPr>
          <p:nvPr>
            <p:ph type="body" sz="quarter" idx="10" hasCustomPrompt="1"/>
          </p:nvPr>
        </p:nvSpPr>
        <p:spPr>
          <a:xfrm>
            <a:off x="488949" y="908050"/>
            <a:ext cx="8928101" cy="5184775"/>
          </a:xfrm>
          <a:prstGeom prst="rect">
            <a:avLst/>
          </a:prstGeom>
        </p:spPr>
        <p:txBody>
          <a:bodyPr/>
          <a:lstStyle>
            <a:lvl1pPr marL="0" indent="0">
              <a:buNone/>
              <a:defRPr sz="2000">
                <a:latin typeface="Meiryo UI" panose="020B0604030504040204" pitchFamily="50" charset="-128"/>
                <a:ea typeface="Meiryo UI" panose="020B0604030504040204" pitchFamily="50" charset="-128"/>
              </a:defRPr>
            </a:lvl1pPr>
            <a:lvl2pPr>
              <a:defRPr sz="2000">
                <a:latin typeface="Meiryo UI" panose="020B0604030504040204" pitchFamily="50" charset="-128"/>
                <a:ea typeface="Meiryo UI" panose="020B0604030504040204" pitchFamily="50" charset="-128"/>
              </a:defRPr>
            </a:lvl2pPr>
            <a:lvl3pPr>
              <a:defRPr sz="2000">
                <a:latin typeface="Meiryo UI" panose="020B0604030504040204" pitchFamily="50" charset="-128"/>
                <a:ea typeface="Meiryo UI" panose="020B0604030504040204" pitchFamily="50" charset="-128"/>
              </a:defRPr>
            </a:lvl3pPr>
            <a:lvl4pPr>
              <a:defRPr sz="2000">
                <a:latin typeface="Meiryo UI" panose="020B0604030504040204" pitchFamily="50" charset="-128"/>
                <a:ea typeface="Meiryo UI" panose="020B0604030504040204" pitchFamily="50" charset="-128"/>
              </a:defRPr>
            </a:lvl4pPr>
            <a:lvl5pPr>
              <a:defRPr sz="2000">
                <a:latin typeface="Meiryo UI" panose="020B0604030504040204" pitchFamily="50" charset="-128"/>
                <a:ea typeface="Meiryo UI" panose="020B0604030504040204" pitchFamily="50" charset="-128"/>
              </a:defRPr>
            </a:lvl5pPr>
          </a:lstStyle>
          <a:p>
            <a:pPr lvl="0"/>
            <a:r>
              <a:rPr kumimoji="1" lang="ja-JP" altLang="en-US"/>
              <a:t>テキストの入力</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885613120"/>
      </p:ext>
    </p:extLst>
  </p:cSld>
  <p:clrMapOvr>
    <a:masterClrMapping/>
  </p:clrMapOvr>
  <p:extLst>
    <p:ext uri="{DCECCB84-F9BA-43D5-87BE-67443E8EF086}">
      <p15:sldGuideLst xmlns:p15="http://schemas.microsoft.com/office/powerpoint/2012/main">
        <p15:guide id="1" orient="horz" pos="572">
          <p15:clr>
            <a:srgbClr val="FBAE40"/>
          </p15:clr>
        </p15:guide>
        <p15:guide id="2" pos="308">
          <p15:clr>
            <a:srgbClr val="FBAE40"/>
          </p15:clr>
        </p15:guide>
        <p15:guide id="3" pos="5932">
          <p15:clr>
            <a:srgbClr val="FBAE40"/>
          </p15:clr>
        </p15:guide>
        <p15:guide id="4" orient="horz" pos="3838">
          <p15:clr>
            <a:srgbClr val="FBAE40"/>
          </p15:clr>
        </p15:guide>
        <p15:guide id="5" orient="horz" pos="3929">
          <p15:clr>
            <a:srgbClr val="FBAE40"/>
          </p15:clr>
        </p15:guide>
        <p15:guide id="6" orient="horz" pos="2160">
          <p15:clr>
            <a:srgbClr val="FBAE40"/>
          </p15:clr>
        </p15:guide>
        <p15:guide id="7" pos="3120">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コンテンツB">
    <p:spTree>
      <p:nvGrpSpPr>
        <p:cNvPr id="1" name=""/>
        <p:cNvGrpSpPr/>
        <p:nvPr/>
      </p:nvGrpSpPr>
      <p:grpSpPr>
        <a:xfrm>
          <a:off x="0" y="0"/>
          <a:ext cx="0" cy="0"/>
          <a:chOff x="0" y="0"/>
          <a:chExt cx="0" cy="0"/>
        </a:xfrm>
      </p:grpSpPr>
      <p:sp>
        <p:nvSpPr>
          <p:cNvPr id="11" name="タイトル 1"/>
          <p:cNvSpPr>
            <a:spLocks noGrp="1"/>
          </p:cNvSpPr>
          <p:nvPr>
            <p:ph type="title" hasCustomPrompt="1"/>
          </p:nvPr>
        </p:nvSpPr>
        <p:spPr>
          <a:xfrm>
            <a:off x="139903" y="0"/>
            <a:ext cx="9623250" cy="722902"/>
          </a:xfrm>
          <a:prstGeom prst="rect">
            <a:avLst/>
          </a:prstGeom>
        </p:spPr>
        <p:txBody>
          <a:bodyPr tIns="108000" anchor="ctr" anchorCtr="0">
            <a:normAutofit/>
          </a:bodyPr>
          <a:lstStyle>
            <a:lvl1pPr>
              <a:defRPr lang="ja-JP" altLang="en-US" sz="2400" b="1" spc="0">
                <a:solidFill>
                  <a:srgbClr val="6785C1"/>
                </a:solidFill>
                <a:latin typeface="Meiryo UI" panose="020B0604030504040204" pitchFamily="50" charset="-128"/>
                <a:ea typeface="Meiryo UI" panose="020B0604030504040204" pitchFamily="50" charset="-128"/>
                <a:cs typeface="Arial"/>
              </a:defRPr>
            </a:lvl1pPr>
          </a:lstStyle>
          <a:p>
            <a:pPr marL="184005" marR="0" lvl="0" indent="-184005" latinLnBrk="0">
              <a:lnSpc>
                <a:spcPct val="100000"/>
              </a:lnSpc>
              <a:spcBef>
                <a:spcPct val="20000"/>
              </a:spcBef>
              <a:buClrTx/>
              <a:buSzTx/>
              <a:buFont typeface="+mj-lt"/>
              <a:buNone/>
              <a:tabLst/>
            </a:pPr>
            <a:r>
              <a:rPr kumimoji="1" lang="ja-JP" altLang="en-US"/>
              <a:t>［タイトル］</a:t>
            </a:r>
          </a:p>
        </p:txBody>
      </p:sp>
      <p:sp>
        <p:nvSpPr>
          <p:cNvPr id="3" name="テキスト プレースホルダー 2">
            <a:extLst>
              <a:ext uri="{FF2B5EF4-FFF2-40B4-BE49-F238E27FC236}">
                <a16:creationId xmlns:a16="http://schemas.microsoft.com/office/drawing/2014/main" id="{3DC7A6FB-DEB1-4E3B-A893-0522D7EE017D}"/>
              </a:ext>
            </a:extLst>
          </p:cNvPr>
          <p:cNvSpPr>
            <a:spLocks noGrp="1"/>
          </p:cNvSpPr>
          <p:nvPr>
            <p:ph type="body" sz="quarter" idx="10" hasCustomPrompt="1"/>
          </p:nvPr>
        </p:nvSpPr>
        <p:spPr>
          <a:xfrm>
            <a:off x="488949" y="908050"/>
            <a:ext cx="8928101" cy="5184775"/>
          </a:xfrm>
          <a:prstGeom prst="rect">
            <a:avLst/>
          </a:prstGeom>
        </p:spPr>
        <p:txBody>
          <a:bodyPr/>
          <a:lstStyle>
            <a:lvl1pPr marL="0" indent="0">
              <a:buNone/>
              <a:defRPr sz="2000">
                <a:latin typeface="Meiryo UI" panose="020B0604030504040204" pitchFamily="50" charset="-128"/>
                <a:ea typeface="Meiryo UI" panose="020B0604030504040204" pitchFamily="50" charset="-128"/>
              </a:defRPr>
            </a:lvl1pPr>
            <a:lvl2pPr>
              <a:defRPr sz="2000">
                <a:latin typeface="Meiryo UI" panose="020B0604030504040204" pitchFamily="50" charset="-128"/>
                <a:ea typeface="Meiryo UI" panose="020B0604030504040204" pitchFamily="50" charset="-128"/>
              </a:defRPr>
            </a:lvl2pPr>
            <a:lvl3pPr>
              <a:defRPr sz="2000">
                <a:latin typeface="Meiryo UI" panose="020B0604030504040204" pitchFamily="50" charset="-128"/>
                <a:ea typeface="Meiryo UI" panose="020B0604030504040204" pitchFamily="50" charset="-128"/>
              </a:defRPr>
            </a:lvl3pPr>
            <a:lvl4pPr>
              <a:defRPr sz="2000">
                <a:latin typeface="Meiryo UI" panose="020B0604030504040204" pitchFamily="50" charset="-128"/>
                <a:ea typeface="Meiryo UI" panose="020B0604030504040204" pitchFamily="50" charset="-128"/>
              </a:defRPr>
            </a:lvl4pPr>
            <a:lvl5pPr>
              <a:defRPr sz="2000">
                <a:latin typeface="Meiryo UI" panose="020B0604030504040204" pitchFamily="50" charset="-128"/>
                <a:ea typeface="Meiryo UI" panose="020B0604030504040204" pitchFamily="50" charset="-128"/>
              </a:defRPr>
            </a:lvl5pPr>
          </a:lstStyle>
          <a:p>
            <a:pPr lvl="0"/>
            <a:r>
              <a:rPr kumimoji="1" lang="ja-JP" altLang="en-US"/>
              <a:t>テキストの入力</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Rectangle 17"/>
          <p:cNvSpPr/>
          <p:nvPr userDrawn="1"/>
        </p:nvSpPr>
        <p:spPr>
          <a:xfrm>
            <a:off x="0" y="6434124"/>
            <a:ext cx="9906000" cy="424800"/>
          </a:xfrm>
          <a:prstGeom prst="rect">
            <a:avLst/>
          </a:prstGeom>
          <a:solidFill>
            <a:srgbClr val="6785C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fontAlgn="auto">
              <a:spcBef>
                <a:spcPts val="0"/>
              </a:spcBef>
              <a:spcAft>
                <a:spcPts val="0"/>
              </a:spcAft>
              <a:defRPr/>
            </a:pPr>
            <a:endParaRPr lang="en-US" sz="1950" b="0" i="0">
              <a:solidFill>
                <a:schemeClr val="tx1"/>
              </a:solidFill>
              <a:latin typeface="HGPGothicE" charset="-128"/>
              <a:ea typeface="HGPGothicE" charset="-128"/>
            </a:endParaRPr>
          </a:p>
        </p:txBody>
      </p:sp>
      <p:sp>
        <p:nvSpPr>
          <p:cNvPr id="8" name="TextBox 12"/>
          <p:cNvSpPr txBox="1"/>
          <p:nvPr userDrawn="1"/>
        </p:nvSpPr>
        <p:spPr>
          <a:xfrm>
            <a:off x="581296" y="6593331"/>
            <a:ext cx="2559050" cy="123111"/>
          </a:xfrm>
          <a:prstGeom prst="rect">
            <a:avLst/>
          </a:prstGeom>
          <a:noFill/>
        </p:spPr>
        <p:txBody>
          <a:bodyPr tIns="0" bIns="0">
            <a:spAutoFit/>
          </a:bodyPr>
          <a:lstStyle/>
          <a:p>
            <a:pPr marL="0" marR="0" indent="0" algn="l" defTabSz="495263" rtl="0" eaLnBrk="1" fontAlgn="auto" latinLnBrk="0" hangingPunct="1">
              <a:lnSpc>
                <a:spcPct val="100000"/>
              </a:lnSpc>
              <a:spcBef>
                <a:spcPts val="0"/>
              </a:spcBef>
              <a:spcAft>
                <a:spcPts val="0"/>
              </a:spcAft>
              <a:buClrTx/>
              <a:buSzTx/>
              <a:buFontTx/>
              <a:buNone/>
              <a:tabLst/>
              <a:defRPr/>
            </a:pPr>
            <a:r>
              <a:rPr kumimoji="0" lang="en-US" altLang="ja-JP" sz="800" b="0" i="0">
                <a:solidFill>
                  <a:schemeClr val="bg1"/>
                </a:solidFill>
                <a:latin typeface="Meiryo UI" panose="020B0604030504040204" pitchFamily="50" charset="-128"/>
                <a:ea typeface="Meiryo UI" panose="020B0604030504040204" pitchFamily="50" charset="-128"/>
                <a:cs typeface="Meiryo UI" pitchFamily="50" charset="-128"/>
              </a:rPr>
              <a:t>© 2021 NTT DATA Corporation</a:t>
            </a:r>
          </a:p>
        </p:txBody>
      </p:sp>
      <p:sp>
        <p:nvSpPr>
          <p:cNvPr id="9" name="TextBox 16"/>
          <p:cNvSpPr txBox="1"/>
          <p:nvPr userDrawn="1"/>
        </p:nvSpPr>
        <p:spPr>
          <a:xfrm>
            <a:off x="4680937" y="6551483"/>
            <a:ext cx="544563"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Meiryo UI" panose="020B0604030504040204" pitchFamily="50" charset="-128"/>
                <a:ea typeface="Meiryo UI" panose="020B0604030504040204" pitchFamily="50" charset="-128"/>
                <a:cs typeface="HGPGothicE" charset="-128"/>
              </a:rPr>
              <a:pPr algn="ctr" fontAlgn="auto">
                <a:spcBef>
                  <a:spcPts val="0"/>
                </a:spcBef>
                <a:spcAft>
                  <a:spcPts val="0"/>
                </a:spcAft>
                <a:defRPr/>
              </a:pPr>
              <a:t>‹#›</a:t>
            </a:fld>
            <a:endParaRPr lang="en-US" sz="1200" b="0" i="0">
              <a:solidFill>
                <a:schemeClr val="bg1"/>
              </a:solidFill>
              <a:latin typeface="Meiryo UI" panose="020B0604030504040204" pitchFamily="50" charset="-128"/>
              <a:ea typeface="Meiryo UI" panose="020B0604030504040204" pitchFamily="50" charset="-128"/>
              <a:cs typeface="HGPGothicE" charset="-128"/>
            </a:endParaRPr>
          </a:p>
        </p:txBody>
      </p:sp>
      <p:pic>
        <p:nvPicPr>
          <p:cNvPr id="10" name="図 9"/>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3091" y="6499388"/>
            <a:ext cx="1178351" cy="296174"/>
          </a:xfrm>
          <a:prstGeom prst="rect">
            <a:avLst/>
          </a:prstGeom>
        </p:spPr>
      </p:pic>
    </p:spTree>
    <p:extLst>
      <p:ext uri="{BB962C8B-B14F-4D97-AF65-F5344CB8AC3E}">
        <p14:creationId xmlns:p14="http://schemas.microsoft.com/office/powerpoint/2010/main" val="3315680637"/>
      </p:ext>
    </p:extLst>
  </p:cSld>
  <p:clrMapOvr>
    <a:masterClrMapping/>
  </p:clrMapOvr>
  <p:extLst>
    <p:ext uri="{DCECCB84-F9BA-43D5-87BE-67443E8EF086}">
      <p15:sldGuideLst xmlns:p15="http://schemas.microsoft.com/office/powerpoint/2012/main">
        <p15:guide id="1" orient="horz" pos="572">
          <p15:clr>
            <a:srgbClr val="FBAE40"/>
          </p15:clr>
        </p15:guide>
        <p15:guide id="2" pos="308">
          <p15:clr>
            <a:srgbClr val="FBAE40"/>
          </p15:clr>
        </p15:guide>
        <p15:guide id="3" pos="5932">
          <p15:clr>
            <a:srgbClr val="FBAE40"/>
          </p15:clr>
        </p15:guide>
        <p15:guide id="4" orient="horz" pos="3929">
          <p15:clr>
            <a:srgbClr val="FBAE40"/>
          </p15:clr>
        </p15:guide>
        <p15:guide id="5" orient="horz" pos="3838">
          <p15:clr>
            <a:srgbClr val="FBAE40"/>
          </p15:clr>
        </p15:guide>
        <p15:guide id="6" pos="3120">
          <p15:clr>
            <a:srgbClr val="FBAE40"/>
          </p15:clr>
        </p15:guide>
        <p15:guide id="7" orient="horz" pos="2160">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コンテンツC">
    <p:bg>
      <p:bgPr>
        <a:gradFill>
          <a:gsLst>
            <a:gs pos="0">
              <a:srgbClr val="616161"/>
            </a:gs>
            <a:gs pos="50000">
              <a:srgbClr val="494949"/>
            </a:gs>
            <a:gs pos="100000">
              <a:srgbClr val="323232"/>
            </a:gs>
          </a:gsLst>
          <a:path path="circle">
            <a:fillToRect l="100000" t="100000"/>
          </a:path>
        </a:gradFill>
        <a:effectLst/>
      </p:bgPr>
    </p:bg>
    <p:spTree>
      <p:nvGrpSpPr>
        <p:cNvPr id="1" name=""/>
        <p:cNvGrpSpPr/>
        <p:nvPr/>
      </p:nvGrpSpPr>
      <p:grpSpPr>
        <a:xfrm>
          <a:off x="0" y="0"/>
          <a:ext cx="0" cy="0"/>
          <a:chOff x="0" y="0"/>
          <a:chExt cx="0" cy="0"/>
        </a:xfrm>
      </p:grpSpPr>
      <p:sp>
        <p:nvSpPr>
          <p:cNvPr id="10" name="タイトル 1"/>
          <p:cNvSpPr>
            <a:spLocks noGrp="1"/>
          </p:cNvSpPr>
          <p:nvPr>
            <p:ph type="title" hasCustomPrompt="1"/>
          </p:nvPr>
        </p:nvSpPr>
        <p:spPr>
          <a:xfrm>
            <a:off x="139903" y="0"/>
            <a:ext cx="9623250" cy="722902"/>
          </a:xfrm>
          <a:prstGeom prst="rect">
            <a:avLst/>
          </a:prstGeom>
        </p:spPr>
        <p:txBody>
          <a:bodyPr tIns="108000" anchor="ctr" anchorCtr="0">
            <a:normAutofit/>
          </a:bodyPr>
          <a:lstStyle>
            <a:lvl1pPr>
              <a:defRPr lang="ja-JP" altLang="en-US" sz="2400" b="1" spc="0">
                <a:solidFill>
                  <a:schemeClr val="bg1"/>
                </a:solidFill>
                <a:latin typeface="Meiryo UI" panose="020B0604030504040204" pitchFamily="50" charset="-128"/>
                <a:ea typeface="Meiryo UI" panose="020B0604030504040204" pitchFamily="50" charset="-128"/>
                <a:cs typeface="Arial"/>
              </a:defRPr>
            </a:lvl1pPr>
          </a:lstStyle>
          <a:p>
            <a:pPr marL="184005" marR="0" lvl="0" indent="-184005" latinLnBrk="0">
              <a:lnSpc>
                <a:spcPct val="100000"/>
              </a:lnSpc>
              <a:spcBef>
                <a:spcPct val="20000"/>
              </a:spcBef>
              <a:buClrTx/>
              <a:buSzTx/>
              <a:buFont typeface="+mj-lt"/>
              <a:buNone/>
              <a:tabLst/>
            </a:pPr>
            <a:r>
              <a:rPr kumimoji="1" lang="ja-JP" altLang="en-US"/>
              <a:t>［タイトル］</a:t>
            </a:r>
          </a:p>
        </p:txBody>
      </p:sp>
      <p:sp>
        <p:nvSpPr>
          <p:cNvPr id="14" name="TextBox 12"/>
          <p:cNvSpPr txBox="1"/>
          <p:nvPr userDrawn="1"/>
        </p:nvSpPr>
        <p:spPr>
          <a:xfrm>
            <a:off x="581296" y="6593331"/>
            <a:ext cx="2559050" cy="123111"/>
          </a:xfrm>
          <a:prstGeom prst="rect">
            <a:avLst/>
          </a:prstGeom>
          <a:noFill/>
        </p:spPr>
        <p:txBody>
          <a:bodyPr tIns="0" bIns="0">
            <a:spAutoFit/>
          </a:bodyPr>
          <a:lstStyle/>
          <a:p>
            <a:pPr marL="0" marR="0" indent="0" algn="l" defTabSz="495263" rtl="0" eaLnBrk="1" fontAlgn="auto" latinLnBrk="0" hangingPunct="1">
              <a:lnSpc>
                <a:spcPct val="100000"/>
              </a:lnSpc>
              <a:spcBef>
                <a:spcPts val="0"/>
              </a:spcBef>
              <a:spcAft>
                <a:spcPts val="0"/>
              </a:spcAft>
              <a:buClrTx/>
              <a:buSzTx/>
              <a:buFontTx/>
              <a:buNone/>
              <a:tabLst/>
              <a:defRPr/>
            </a:pPr>
            <a:r>
              <a:rPr kumimoji="0" lang="en-US" altLang="ja-JP" sz="800" b="0" i="0">
                <a:solidFill>
                  <a:schemeClr val="bg1"/>
                </a:solidFill>
                <a:latin typeface="Meiryo UI" panose="020B0604030504040204" pitchFamily="50" charset="-128"/>
                <a:ea typeface="Meiryo UI" panose="020B0604030504040204" pitchFamily="50" charset="-128"/>
                <a:cs typeface="Meiryo UI" pitchFamily="50" charset="-128"/>
              </a:rPr>
              <a:t>© 2021 NTT DATA Corporation</a:t>
            </a:r>
          </a:p>
        </p:txBody>
      </p:sp>
      <p:sp>
        <p:nvSpPr>
          <p:cNvPr id="15" name="TextBox 16"/>
          <p:cNvSpPr txBox="1"/>
          <p:nvPr userDrawn="1"/>
        </p:nvSpPr>
        <p:spPr>
          <a:xfrm>
            <a:off x="4680937" y="6551483"/>
            <a:ext cx="544563" cy="184666"/>
          </a:xfrm>
          <a:prstGeom prst="rect">
            <a:avLst/>
          </a:prstGeom>
          <a:noFill/>
        </p:spPr>
        <p:txBody>
          <a:bodyPr wrap="square" tIns="0" bIns="0">
            <a:spAutoFit/>
          </a:bodyPr>
          <a:lstStyle/>
          <a:p>
            <a:pPr algn="ctr" fontAlgn="auto">
              <a:spcBef>
                <a:spcPts val="0"/>
              </a:spcBef>
              <a:spcAft>
                <a:spcPts val="0"/>
              </a:spcAft>
              <a:defRPr/>
            </a:pPr>
            <a:fld id="{0F9AC1C8-10F2-4A77-9A6E-9375F974715F}" type="slidenum">
              <a:rPr lang="en-US" sz="1200" b="0" i="0">
                <a:solidFill>
                  <a:schemeClr val="bg1"/>
                </a:solidFill>
                <a:latin typeface="Meiryo UI" panose="020B0604030504040204" pitchFamily="50" charset="-128"/>
                <a:ea typeface="Meiryo UI" panose="020B0604030504040204" pitchFamily="50" charset="-128"/>
                <a:cs typeface="HGPGothicE" charset="-128"/>
              </a:rPr>
              <a:pPr algn="ctr" fontAlgn="auto">
                <a:spcBef>
                  <a:spcPts val="0"/>
                </a:spcBef>
                <a:spcAft>
                  <a:spcPts val="0"/>
                </a:spcAft>
                <a:defRPr/>
              </a:pPr>
              <a:t>‹#›</a:t>
            </a:fld>
            <a:endParaRPr lang="en-US" sz="1200" b="0" i="0">
              <a:solidFill>
                <a:schemeClr val="bg1"/>
              </a:solidFill>
              <a:latin typeface="Meiryo UI" panose="020B0604030504040204" pitchFamily="50" charset="-128"/>
              <a:ea typeface="Meiryo UI" panose="020B0604030504040204" pitchFamily="50" charset="-128"/>
              <a:cs typeface="HGPGothicE" charset="-128"/>
            </a:endParaRPr>
          </a:p>
        </p:txBody>
      </p:sp>
      <p:pic>
        <p:nvPicPr>
          <p:cNvPr id="7" name="図 6"/>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3091" y="6499388"/>
            <a:ext cx="1178351" cy="296174"/>
          </a:xfrm>
          <a:prstGeom prst="rect">
            <a:avLst/>
          </a:prstGeom>
        </p:spPr>
      </p:pic>
      <p:sp>
        <p:nvSpPr>
          <p:cNvPr id="9" name="テキスト プレースホルダー 2">
            <a:extLst>
              <a:ext uri="{FF2B5EF4-FFF2-40B4-BE49-F238E27FC236}">
                <a16:creationId xmlns:a16="http://schemas.microsoft.com/office/drawing/2014/main" id="{692EFDB4-7E1F-4EC0-BD0A-E7D3246851BF}"/>
              </a:ext>
            </a:extLst>
          </p:cNvPr>
          <p:cNvSpPr>
            <a:spLocks noGrp="1"/>
          </p:cNvSpPr>
          <p:nvPr>
            <p:ph type="body" sz="quarter" idx="10" hasCustomPrompt="1"/>
          </p:nvPr>
        </p:nvSpPr>
        <p:spPr>
          <a:xfrm>
            <a:off x="488949" y="908050"/>
            <a:ext cx="8928101" cy="5184775"/>
          </a:xfrm>
          <a:prstGeom prst="rect">
            <a:avLst/>
          </a:prstGeom>
          <a:noFill/>
        </p:spPr>
        <p:txBody>
          <a:bodyPr/>
          <a:lstStyle>
            <a:lvl1pPr marL="0" indent="0">
              <a:buNone/>
              <a:defRPr sz="2000">
                <a:solidFill>
                  <a:schemeClr val="bg1"/>
                </a:solidFill>
                <a:latin typeface="Meiryo UI" panose="020B0604030504040204" pitchFamily="50" charset="-128"/>
                <a:ea typeface="Meiryo UI" panose="020B0604030504040204" pitchFamily="50" charset="-128"/>
              </a:defRPr>
            </a:lvl1pPr>
            <a:lvl2pPr>
              <a:defRPr sz="2000">
                <a:solidFill>
                  <a:schemeClr val="bg1"/>
                </a:solidFill>
                <a:latin typeface="Meiryo UI" panose="020B0604030504040204" pitchFamily="50" charset="-128"/>
                <a:ea typeface="Meiryo UI" panose="020B0604030504040204" pitchFamily="50" charset="-128"/>
              </a:defRPr>
            </a:lvl2pPr>
            <a:lvl3pPr>
              <a:defRPr sz="2000">
                <a:solidFill>
                  <a:schemeClr val="bg1"/>
                </a:solidFill>
                <a:latin typeface="Meiryo UI" panose="020B0604030504040204" pitchFamily="50" charset="-128"/>
                <a:ea typeface="Meiryo UI" panose="020B0604030504040204" pitchFamily="50" charset="-128"/>
              </a:defRPr>
            </a:lvl3pPr>
            <a:lvl4pPr>
              <a:defRPr sz="2000">
                <a:solidFill>
                  <a:schemeClr val="bg1"/>
                </a:solidFill>
                <a:latin typeface="Meiryo UI" panose="020B0604030504040204" pitchFamily="50" charset="-128"/>
                <a:ea typeface="Meiryo UI" panose="020B0604030504040204" pitchFamily="50" charset="-128"/>
              </a:defRPr>
            </a:lvl4pPr>
            <a:lvl5pPr>
              <a:defRPr sz="2000">
                <a:solidFill>
                  <a:schemeClr val="bg1"/>
                </a:solidFill>
                <a:latin typeface="Meiryo UI" panose="020B0604030504040204" pitchFamily="50" charset="-128"/>
                <a:ea typeface="Meiryo UI" panose="020B0604030504040204" pitchFamily="50" charset="-128"/>
              </a:defRPr>
            </a:lvl5pPr>
          </a:lstStyle>
          <a:p>
            <a:pPr lvl="0"/>
            <a:r>
              <a:rPr kumimoji="1" lang="ja-JP" altLang="en-US"/>
              <a:t>テキストの入力</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Tree>
    <p:extLst>
      <p:ext uri="{BB962C8B-B14F-4D97-AF65-F5344CB8AC3E}">
        <p14:creationId xmlns:p14="http://schemas.microsoft.com/office/powerpoint/2010/main" val="2365929691"/>
      </p:ext>
    </p:extLst>
  </p:cSld>
  <p:clrMapOvr>
    <a:masterClrMapping/>
  </p:clrMapOvr>
  <p:extLst>
    <p:ext uri="{DCECCB84-F9BA-43D5-87BE-67443E8EF086}">
      <p15:sldGuideLst xmlns:p15="http://schemas.microsoft.com/office/powerpoint/2012/main">
        <p15:guide id="1" pos="3120">
          <p15:clr>
            <a:srgbClr val="FBAE40"/>
          </p15:clr>
        </p15:guide>
        <p15:guide id="2" pos="308">
          <p15:clr>
            <a:srgbClr val="FBAE40"/>
          </p15:clr>
        </p15:guide>
        <p15:guide id="3" pos="5932">
          <p15:clr>
            <a:srgbClr val="FBAE40"/>
          </p15:clr>
        </p15:guide>
        <p15:guide id="4" orient="horz" pos="2160">
          <p15:clr>
            <a:srgbClr val="FBAE40"/>
          </p15:clr>
        </p15:guide>
        <p15:guide id="5" orient="horz" pos="3838">
          <p15:clr>
            <a:srgbClr val="FBAE40"/>
          </p15:clr>
        </p15:guide>
        <p15:guide id="6" orient="horz" pos="3929">
          <p15:clr>
            <a:srgbClr val="FBAE40"/>
          </p15:clr>
        </p15:guide>
        <p15:guide id="7" orient="horz" pos="572">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userDrawn="1">
  <p:cSld name="中扉A">
    <p:bg>
      <p:bgPr>
        <a:solidFill>
          <a:schemeClr val="accent2"/>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2580" y="0"/>
            <a:ext cx="4244809"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7792C7"/>
          </a:solidFill>
          <a:ln>
            <a:noFill/>
          </a:ln>
        </p:spPr>
        <p:txBody>
          <a:bodyPr vert="horz" wrap="square" lIns="74295" tIns="37148" rIns="74295" bIns="37148" numCol="1" anchor="t" anchorCtr="0" compatLnSpc="1">
            <a:prstTxWarp prst="textNoShape">
              <a:avLst/>
            </a:prstTxWarp>
          </a:bodyPr>
          <a:lstStyle/>
          <a:p>
            <a:endParaRPr lang="en-US" sz="1480">
              <a:latin typeface="Meiryo UI" panose="020B0604030504040204" pitchFamily="50" charset="-128"/>
              <a:ea typeface="Meiryo UI" panose="020B0604030504040204" pitchFamily="50" charset="-128"/>
            </a:endParaRPr>
          </a:p>
        </p:txBody>
      </p:sp>
      <p:sp>
        <p:nvSpPr>
          <p:cNvPr id="8" name="Slide Number Placeholder 2">
            <a:extLst>
              <a:ext uri="{FF2B5EF4-FFF2-40B4-BE49-F238E27FC236}">
                <a16:creationId xmlns:a16="http://schemas.microsoft.com/office/drawing/2014/main" id="{D6DFEA91-6D5D-4821-BB70-31F926CD2D1E}"/>
              </a:ext>
            </a:extLst>
          </p:cNvPr>
          <p:cNvSpPr>
            <a:spLocks noGrp="1"/>
          </p:cNvSpPr>
          <p:nvPr>
            <p:ph type="sldNum" sz="quarter" idx="11"/>
          </p:nvPr>
        </p:nvSpPr>
        <p:spPr>
          <a:xfrm>
            <a:off x="4681823" y="6556248"/>
            <a:ext cx="542354" cy="182880"/>
          </a:xfrm>
          <a:prstGeom prst="rect">
            <a:avLst/>
          </a:prstGeom>
        </p:spPr>
        <p:txBody>
          <a:bodyPr anchor="ctr"/>
          <a:lstStyle>
            <a:lvl1pPr>
              <a:defRPr sz="1200">
                <a:solidFill>
                  <a:srgbClr val="FFFFFF"/>
                </a:solidFill>
                <a:latin typeface="Meiryo UI" panose="020B0604030504040204" pitchFamily="50" charset="-128"/>
                <a:ea typeface="Meiryo UI" panose="020B0604030504040204" pitchFamily="50" charset="-128"/>
              </a:defRPr>
            </a:lvl1pPr>
          </a:lstStyle>
          <a:p>
            <a:pPr algn="ctr"/>
            <a:fld id="{92EA2340-BE12-4138-BE15-7C339B03EB4B}" type="slidenum">
              <a:rPr lang="en-US" smtClean="0"/>
              <a:pPr algn="ctr"/>
              <a:t>‹#›</a:t>
            </a:fld>
            <a:endParaRPr lang="en-US"/>
          </a:p>
        </p:txBody>
      </p:sp>
      <p:sp>
        <p:nvSpPr>
          <p:cNvPr id="9" name="Text Placeholder 2">
            <a:extLst>
              <a:ext uri="{FF2B5EF4-FFF2-40B4-BE49-F238E27FC236}">
                <a16:creationId xmlns:a16="http://schemas.microsoft.com/office/drawing/2014/main" id="{34AEFB69-85BA-4D0C-BFA2-34ABA6779977}"/>
              </a:ext>
            </a:extLst>
          </p:cNvPr>
          <p:cNvSpPr>
            <a:spLocks noGrp="1"/>
          </p:cNvSpPr>
          <p:nvPr>
            <p:ph type="body" sz="quarter" idx="12" hasCustomPrompt="1"/>
          </p:nvPr>
        </p:nvSpPr>
        <p:spPr>
          <a:xfrm>
            <a:off x="3219450" y="1295400"/>
            <a:ext cx="6129338" cy="4343400"/>
          </a:xfrm>
          <a:prstGeom prst="rect">
            <a:avLst/>
          </a:prstGeom>
        </p:spPr>
        <p:txBody>
          <a:bodyPr anchor="ctr"/>
          <a:lstStyle>
            <a:lvl1pPr marL="0" indent="0" algn="ctr">
              <a:buNone/>
              <a:defRPr sz="2800" b="1">
                <a:solidFill>
                  <a:schemeClr val="bg1"/>
                </a:solidFill>
                <a:latin typeface="Meiryo UI" panose="020B0604030504040204" pitchFamily="50" charset="-128"/>
                <a:ea typeface="Meiryo UI" panose="020B0604030504040204" pitchFamily="50" charset="-128"/>
              </a:defRPr>
            </a:lvl1pPr>
            <a:lvl2pPr marL="495264" indent="0">
              <a:buNone/>
              <a:defRPr>
                <a:solidFill>
                  <a:schemeClr val="bg1"/>
                </a:solidFill>
              </a:defRPr>
            </a:lvl2pPr>
            <a:lvl3pPr marL="990526" indent="0">
              <a:buNone/>
              <a:defRPr>
                <a:solidFill>
                  <a:schemeClr val="bg1"/>
                </a:solidFill>
              </a:defRPr>
            </a:lvl3pPr>
            <a:lvl4pPr marL="1485788" indent="0">
              <a:buNone/>
              <a:defRPr>
                <a:solidFill>
                  <a:schemeClr val="bg1"/>
                </a:solidFill>
              </a:defRPr>
            </a:lvl4pPr>
            <a:lvl5pPr marL="1981051" indent="0">
              <a:buNone/>
              <a:defRPr>
                <a:solidFill>
                  <a:schemeClr val="bg1"/>
                </a:solidFill>
              </a:defRPr>
            </a:lvl5pPr>
          </a:lstStyle>
          <a:p>
            <a:pPr lvl="0"/>
            <a:r>
              <a:rPr lang="en-US"/>
              <a:t>[</a:t>
            </a:r>
            <a:r>
              <a:rPr lang="ja-JP" altLang="en-US"/>
              <a:t>タイトル</a:t>
            </a:r>
            <a:r>
              <a:rPr lang="en-US"/>
              <a:t>]</a:t>
            </a:r>
          </a:p>
        </p:txBody>
      </p:sp>
      <p:sp>
        <p:nvSpPr>
          <p:cNvPr id="10" name="TextBox 12"/>
          <p:cNvSpPr txBox="1"/>
          <p:nvPr userDrawn="1"/>
        </p:nvSpPr>
        <p:spPr>
          <a:xfrm>
            <a:off x="581296" y="6593331"/>
            <a:ext cx="2559050" cy="123111"/>
          </a:xfrm>
          <a:prstGeom prst="rect">
            <a:avLst/>
          </a:prstGeom>
          <a:noFill/>
        </p:spPr>
        <p:txBody>
          <a:bodyPr tIns="0" bIns="0">
            <a:spAutoFit/>
          </a:bodyPr>
          <a:lstStyle/>
          <a:p>
            <a:pPr marL="0" marR="0" indent="0" algn="l" defTabSz="495263" rtl="0" eaLnBrk="1" fontAlgn="auto" latinLnBrk="0" hangingPunct="1">
              <a:lnSpc>
                <a:spcPct val="100000"/>
              </a:lnSpc>
              <a:spcBef>
                <a:spcPts val="0"/>
              </a:spcBef>
              <a:spcAft>
                <a:spcPts val="0"/>
              </a:spcAft>
              <a:buClrTx/>
              <a:buSzTx/>
              <a:buFontTx/>
              <a:buNone/>
              <a:tabLst/>
              <a:defRPr/>
            </a:pPr>
            <a:r>
              <a:rPr kumimoji="0" lang="en-US" altLang="ja-JP" sz="800" b="0" i="0">
                <a:solidFill>
                  <a:srgbClr val="FFFFFF"/>
                </a:solidFill>
                <a:latin typeface="Meiryo UI" panose="020B0604030504040204" pitchFamily="50" charset="-128"/>
                <a:ea typeface="Meiryo UI" panose="020B0604030504040204" pitchFamily="50" charset="-128"/>
                <a:cs typeface="Meiryo UI" pitchFamily="50" charset="-128"/>
              </a:rPr>
              <a:t>© 2021 NTT DATA Corporation</a:t>
            </a:r>
          </a:p>
        </p:txBody>
      </p:sp>
      <p:pic>
        <p:nvPicPr>
          <p:cNvPr id="13" name="図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3091" y="6499388"/>
            <a:ext cx="1178351" cy="296174"/>
          </a:xfrm>
          <a:prstGeom prst="rect">
            <a:avLst/>
          </a:prstGeom>
        </p:spPr>
      </p:pic>
    </p:spTree>
    <p:extLst>
      <p:ext uri="{BB962C8B-B14F-4D97-AF65-F5344CB8AC3E}">
        <p14:creationId xmlns:p14="http://schemas.microsoft.com/office/powerpoint/2010/main" val="642351049"/>
      </p:ext>
    </p:extLst>
  </p:cSld>
  <p:clrMapOvr>
    <a:masterClrMapping/>
  </p:clrMapOvr>
  <p:extLst>
    <p:ext uri="{DCECCB84-F9BA-43D5-87BE-67443E8EF086}">
      <p15:sldGuideLst xmlns:p15="http://schemas.microsoft.com/office/powerpoint/2012/main">
        <p15:guide id="1" pos="3840">
          <p15:clr>
            <a:srgbClr val="FBAE40"/>
          </p15:clr>
        </p15:guide>
        <p15:guide id="2" pos="192">
          <p15:clr>
            <a:srgbClr val="FBAE40"/>
          </p15:clr>
        </p15:guide>
        <p15:guide id="3" pos="7488">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userDrawn="1">
  <p:cSld name="1_中扉B">
    <p:bg>
      <p:bgPr>
        <a:solidFill>
          <a:srgbClr val="1C1C1C"/>
        </a:solidFill>
        <a:effectLst/>
      </p:bgPr>
    </p:bg>
    <p:spTree>
      <p:nvGrpSpPr>
        <p:cNvPr id="1" name=""/>
        <p:cNvGrpSpPr/>
        <p:nvPr/>
      </p:nvGrpSpPr>
      <p:grpSpPr>
        <a:xfrm>
          <a:off x="0" y="0"/>
          <a:ext cx="0" cy="0"/>
          <a:chOff x="0" y="0"/>
          <a:chExt cx="0" cy="0"/>
        </a:xfrm>
      </p:grpSpPr>
      <p:sp>
        <p:nvSpPr>
          <p:cNvPr id="11" name="Freeform 5">
            <a:extLst>
              <a:ext uri="{FF2B5EF4-FFF2-40B4-BE49-F238E27FC236}">
                <a16:creationId xmlns:a16="http://schemas.microsoft.com/office/drawing/2014/main" id="{998ED156-1AB5-4B96-BB64-69BB7DD751EA}"/>
              </a:ext>
            </a:extLst>
          </p:cNvPr>
          <p:cNvSpPr>
            <a:spLocks/>
          </p:cNvSpPr>
          <p:nvPr userDrawn="1"/>
        </p:nvSpPr>
        <p:spPr bwMode="auto">
          <a:xfrm>
            <a:off x="2580" y="0"/>
            <a:ext cx="4244809" cy="6858000"/>
          </a:xfrm>
          <a:custGeom>
            <a:avLst/>
            <a:gdLst>
              <a:gd name="T0" fmla="*/ 1111 w 1691"/>
              <a:gd name="T1" fmla="*/ 1108 h 2215"/>
              <a:gd name="T2" fmla="*/ 1108 w 1691"/>
              <a:gd name="T3" fmla="*/ 1108 h 2215"/>
              <a:gd name="T4" fmla="*/ 1108 w 1691"/>
              <a:gd name="T5" fmla="*/ 1102 h 2215"/>
              <a:gd name="T6" fmla="*/ 815 w 1691"/>
              <a:gd name="T7" fmla="*/ 569 h 2215"/>
              <a:gd name="T8" fmla="*/ 0 w 1691"/>
              <a:gd name="T9" fmla="*/ 0 h 2215"/>
              <a:gd name="T10" fmla="*/ 0 w 1691"/>
              <a:gd name="T11" fmla="*/ 1108 h 2215"/>
              <a:gd name="T12" fmla="*/ 0 w 1691"/>
              <a:gd name="T13" fmla="*/ 1213 h 2215"/>
              <a:gd name="T14" fmla="*/ 34 w 1691"/>
              <a:gd name="T15" fmla="*/ 1257 h 2215"/>
              <a:gd name="T16" fmla="*/ 522 w 1691"/>
              <a:gd name="T17" fmla="*/ 2215 h 2215"/>
              <a:gd name="T18" fmla="*/ 1108 w 1691"/>
              <a:gd name="T19" fmla="*/ 2215 h 2215"/>
              <a:gd name="T20" fmla="*/ 1691 w 1691"/>
              <a:gd name="T21" fmla="*/ 2215 h 2215"/>
              <a:gd name="T22" fmla="*/ 1111 w 1691"/>
              <a:gd name="T23" fmla="*/ 1108 h 2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691" h="2215">
                <a:moveTo>
                  <a:pt x="1111" y="1108"/>
                </a:moveTo>
                <a:cubicBezTo>
                  <a:pt x="1108" y="1108"/>
                  <a:pt x="1108" y="1108"/>
                  <a:pt x="1108" y="1108"/>
                </a:cubicBezTo>
                <a:cubicBezTo>
                  <a:pt x="1108" y="1102"/>
                  <a:pt x="1108" y="1102"/>
                  <a:pt x="1108" y="1102"/>
                </a:cubicBezTo>
                <a:cubicBezTo>
                  <a:pt x="965" y="833"/>
                  <a:pt x="857" y="635"/>
                  <a:pt x="815" y="569"/>
                </a:cubicBezTo>
                <a:cubicBezTo>
                  <a:pt x="624" y="269"/>
                  <a:pt x="397" y="50"/>
                  <a:pt x="0" y="0"/>
                </a:cubicBezTo>
                <a:cubicBezTo>
                  <a:pt x="0" y="1108"/>
                  <a:pt x="0" y="1108"/>
                  <a:pt x="0" y="1108"/>
                </a:cubicBezTo>
                <a:cubicBezTo>
                  <a:pt x="0" y="1213"/>
                  <a:pt x="0" y="1213"/>
                  <a:pt x="0" y="1213"/>
                </a:cubicBezTo>
                <a:cubicBezTo>
                  <a:pt x="13" y="1224"/>
                  <a:pt x="24" y="1239"/>
                  <a:pt x="34" y="1257"/>
                </a:cubicBezTo>
                <a:cubicBezTo>
                  <a:pt x="42" y="1273"/>
                  <a:pt x="250" y="1684"/>
                  <a:pt x="522" y="2215"/>
                </a:cubicBezTo>
                <a:cubicBezTo>
                  <a:pt x="1108" y="2215"/>
                  <a:pt x="1108" y="2215"/>
                  <a:pt x="1108" y="2215"/>
                </a:cubicBezTo>
                <a:cubicBezTo>
                  <a:pt x="1691" y="2215"/>
                  <a:pt x="1691" y="2215"/>
                  <a:pt x="1691" y="2215"/>
                </a:cubicBezTo>
                <a:cubicBezTo>
                  <a:pt x="1483" y="1814"/>
                  <a:pt x="1274" y="1415"/>
                  <a:pt x="1111" y="1108"/>
                </a:cubicBezTo>
                <a:close/>
              </a:path>
            </a:pathLst>
          </a:custGeom>
          <a:solidFill>
            <a:srgbClr val="2C2C2C"/>
          </a:solidFill>
          <a:ln>
            <a:noFill/>
          </a:ln>
        </p:spPr>
        <p:txBody>
          <a:bodyPr vert="horz" wrap="square" lIns="74295" tIns="37148" rIns="74295" bIns="37148" numCol="1" anchor="t" anchorCtr="0" compatLnSpc="1">
            <a:prstTxWarp prst="textNoShape">
              <a:avLst/>
            </a:prstTxWarp>
          </a:bodyPr>
          <a:lstStyle/>
          <a:p>
            <a:endParaRPr lang="en-US" sz="1480"/>
          </a:p>
        </p:txBody>
      </p:sp>
      <p:sp>
        <p:nvSpPr>
          <p:cNvPr id="8" name="Slide Number Placeholder 2">
            <a:extLst>
              <a:ext uri="{FF2B5EF4-FFF2-40B4-BE49-F238E27FC236}">
                <a16:creationId xmlns:a16="http://schemas.microsoft.com/office/drawing/2014/main" id="{D6DFEA91-6D5D-4821-BB70-31F926CD2D1E}"/>
              </a:ext>
            </a:extLst>
          </p:cNvPr>
          <p:cNvSpPr>
            <a:spLocks noGrp="1"/>
          </p:cNvSpPr>
          <p:nvPr>
            <p:ph type="sldNum" sz="quarter" idx="11"/>
          </p:nvPr>
        </p:nvSpPr>
        <p:spPr>
          <a:xfrm>
            <a:off x="4681823" y="6556248"/>
            <a:ext cx="542354" cy="182880"/>
          </a:xfrm>
          <a:prstGeom prst="rect">
            <a:avLst/>
          </a:prstGeom>
        </p:spPr>
        <p:txBody>
          <a:bodyPr anchor="ctr"/>
          <a:lstStyle>
            <a:lvl1pPr>
              <a:defRPr sz="1200">
                <a:solidFill>
                  <a:srgbClr val="FFFFFF"/>
                </a:solidFill>
                <a:latin typeface="Meiryo UI" panose="020B0604030504040204" pitchFamily="50" charset="-128"/>
                <a:ea typeface="Meiryo UI" panose="020B0604030504040204" pitchFamily="50" charset="-128"/>
              </a:defRPr>
            </a:lvl1pPr>
          </a:lstStyle>
          <a:p>
            <a:pPr algn="ctr"/>
            <a:fld id="{92EA2340-BE12-4138-BE15-7C339B03EB4B}" type="slidenum">
              <a:rPr lang="en-US" smtClean="0"/>
              <a:pPr algn="ctr"/>
              <a:t>‹#›</a:t>
            </a:fld>
            <a:endParaRPr lang="en-US"/>
          </a:p>
        </p:txBody>
      </p:sp>
      <p:sp>
        <p:nvSpPr>
          <p:cNvPr id="9" name="Text Placeholder 2">
            <a:extLst>
              <a:ext uri="{FF2B5EF4-FFF2-40B4-BE49-F238E27FC236}">
                <a16:creationId xmlns:a16="http://schemas.microsoft.com/office/drawing/2014/main" id="{34AEFB69-85BA-4D0C-BFA2-34ABA6779977}"/>
              </a:ext>
            </a:extLst>
          </p:cNvPr>
          <p:cNvSpPr>
            <a:spLocks noGrp="1"/>
          </p:cNvSpPr>
          <p:nvPr>
            <p:ph type="body" sz="quarter" idx="12" hasCustomPrompt="1"/>
          </p:nvPr>
        </p:nvSpPr>
        <p:spPr>
          <a:xfrm>
            <a:off x="3219450" y="1295400"/>
            <a:ext cx="6129338" cy="4343400"/>
          </a:xfrm>
          <a:prstGeom prst="rect">
            <a:avLst/>
          </a:prstGeom>
        </p:spPr>
        <p:txBody>
          <a:bodyPr anchor="ctr"/>
          <a:lstStyle>
            <a:lvl1pPr marL="0" indent="0" algn="ctr">
              <a:buNone/>
              <a:defRPr sz="2800" b="1">
                <a:solidFill>
                  <a:srgbClr val="FFFFFF"/>
                </a:solidFill>
                <a:latin typeface="Meiryo UI" panose="020B0604030504040204" pitchFamily="50" charset="-128"/>
                <a:ea typeface="Meiryo UI" panose="020B0604030504040204" pitchFamily="50" charset="-128"/>
              </a:defRPr>
            </a:lvl1pPr>
            <a:lvl2pPr marL="495264" indent="0">
              <a:buNone/>
              <a:defRPr>
                <a:solidFill>
                  <a:schemeClr val="bg1"/>
                </a:solidFill>
              </a:defRPr>
            </a:lvl2pPr>
            <a:lvl3pPr marL="990526" indent="0">
              <a:buNone/>
              <a:defRPr>
                <a:solidFill>
                  <a:schemeClr val="bg1"/>
                </a:solidFill>
              </a:defRPr>
            </a:lvl3pPr>
            <a:lvl4pPr marL="1485788" indent="0">
              <a:buNone/>
              <a:defRPr>
                <a:solidFill>
                  <a:schemeClr val="bg1"/>
                </a:solidFill>
              </a:defRPr>
            </a:lvl4pPr>
            <a:lvl5pPr marL="1981051" indent="0">
              <a:buNone/>
              <a:defRPr>
                <a:solidFill>
                  <a:schemeClr val="bg1"/>
                </a:solidFill>
              </a:defRPr>
            </a:lvl5pPr>
          </a:lstStyle>
          <a:p>
            <a:pPr lvl="0"/>
            <a:r>
              <a:rPr lang="en-US"/>
              <a:t>[</a:t>
            </a:r>
            <a:r>
              <a:rPr lang="ja-JP" altLang="en-US"/>
              <a:t>タイトル</a:t>
            </a:r>
            <a:r>
              <a:rPr lang="en-US"/>
              <a:t>]</a:t>
            </a:r>
          </a:p>
        </p:txBody>
      </p:sp>
      <p:sp>
        <p:nvSpPr>
          <p:cNvPr id="10" name="TextBox 12"/>
          <p:cNvSpPr txBox="1"/>
          <p:nvPr userDrawn="1"/>
        </p:nvSpPr>
        <p:spPr>
          <a:xfrm>
            <a:off x="581296" y="6593331"/>
            <a:ext cx="2559050" cy="123111"/>
          </a:xfrm>
          <a:prstGeom prst="rect">
            <a:avLst/>
          </a:prstGeom>
          <a:noFill/>
        </p:spPr>
        <p:txBody>
          <a:bodyPr tIns="0" bIns="0">
            <a:spAutoFit/>
          </a:bodyPr>
          <a:lstStyle/>
          <a:p>
            <a:pPr marL="0" marR="0" indent="0" algn="l" defTabSz="495263" rtl="0" eaLnBrk="1" fontAlgn="auto" latinLnBrk="0" hangingPunct="1">
              <a:lnSpc>
                <a:spcPct val="100000"/>
              </a:lnSpc>
              <a:spcBef>
                <a:spcPts val="0"/>
              </a:spcBef>
              <a:spcAft>
                <a:spcPts val="0"/>
              </a:spcAft>
              <a:buClrTx/>
              <a:buSzTx/>
              <a:buFontTx/>
              <a:buNone/>
              <a:tabLst/>
              <a:defRPr/>
            </a:pPr>
            <a:r>
              <a:rPr kumimoji="0" lang="en-US" altLang="ja-JP" sz="800" b="0" i="0">
                <a:solidFill>
                  <a:srgbClr val="FFFFFF"/>
                </a:solidFill>
                <a:latin typeface="Meiryo UI" panose="020B0604030504040204" pitchFamily="50" charset="-128"/>
                <a:ea typeface="Meiryo UI" panose="020B0604030504040204" pitchFamily="50" charset="-128"/>
                <a:cs typeface="Meiryo UI" pitchFamily="50" charset="-128"/>
              </a:rPr>
              <a:t>© 2021 NTT DATA Corporation</a:t>
            </a:r>
          </a:p>
        </p:txBody>
      </p:sp>
      <p:pic>
        <p:nvPicPr>
          <p:cNvPr id="13" name="図 12"/>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563091" y="6499388"/>
            <a:ext cx="1178351" cy="296174"/>
          </a:xfrm>
          <a:prstGeom prst="rect">
            <a:avLst/>
          </a:prstGeom>
        </p:spPr>
      </p:pic>
    </p:spTree>
    <p:extLst>
      <p:ext uri="{BB962C8B-B14F-4D97-AF65-F5344CB8AC3E}">
        <p14:creationId xmlns:p14="http://schemas.microsoft.com/office/powerpoint/2010/main" val="1726286463"/>
      </p:ext>
    </p:extLst>
  </p:cSld>
  <p:clrMapOvr>
    <a:masterClrMapping/>
  </p:clrMapOvr>
  <p:extLst>
    <p:ext uri="{DCECCB84-F9BA-43D5-87BE-67443E8EF086}">
      <p15:sldGuideLst xmlns:p15="http://schemas.microsoft.com/office/powerpoint/2012/main">
        <p15:guide id="1" pos="3840">
          <p15:clr>
            <a:srgbClr val="FBAE40"/>
          </p15:clr>
        </p15:guide>
        <p15:guide id="2" pos="192">
          <p15:clr>
            <a:srgbClr val="FBAE40"/>
          </p15:clr>
        </p15:guide>
        <p15:guide id="3" pos="7488">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userDrawn="1">
  <p:cSld name="表紙J">
    <p:spTree>
      <p:nvGrpSpPr>
        <p:cNvPr id="1" name=""/>
        <p:cNvGrpSpPr/>
        <p:nvPr/>
      </p:nvGrpSpPr>
      <p:grpSpPr>
        <a:xfrm>
          <a:off x="0" y="0"/>
          <a:ext cx="0" cy="0"/>
          <a:chOff x="0" y="0"/>
          <a:chExt cx="0" cy="0"/>
        </a:xfrm>
      </p:grpSpPr>
      <p:pic>
        <p:nvPicPr>
          <p:cNvPr id="9" name="図 8"/>
          <p:cNvPicPr>
            <a:picLocks noChangeAspect="1"/>
          </p:cNvPicPr>
          <p:nvPr userDrawn="1"/>
        </p:nvPicPr>
        <p:blipFill rotWithShape="1">
          <a:blip r:embed="rId2" cstate="print">
            <a:extLst>
              <a:ext uri="{28A0092B-C50C-407E-A947-70E740481C1C}">
                <a14:useLocalDpi xmlns:a14="http://schemas.microsoft.com/office/drawing/2010/main"/>
              </a:ext>
            </a:extLst>
          </a:blip>
          <a:srcRect/>
          <a:stretch/>
        </p:blipFill>
        <p:spPr>
          <a:xfrm>
            <a:off x="0" y="-29002"/>
            <a:ext cx="9918700" cy="6877050"/>
          </a:xfrm>
          <a:prstGeom prst="rect">
            <a:avLst/>
          </a:prstGeom>
        </p:spPr>
      </p:pic>
      <p:sp>
        <p:nvSpPr>
          <p:cNvPr id="11" name="正方形/長方形 10"/>
          <p:cNvSpPr/>
          <p:nvPr userDrawn="1"/>
        </p:nvSpPr>
        <p:spPr>
          <a:xfrm>
            <a:off x="1" y="4714043"/>
            <a:ext cx="9906000" cy="2154757"/>
          </a:xfrm>
          <a:prstGeom prst="rect">
            <a:avLst/>
          </a:prstGeom>
          <a:solidFill>
            <a:srgbClr val="1C1C1C">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800" b="0" i="0">
              <a:latin typeface="HGPGothicE" charset="-128"/>
              <a:ea typeface="HGPGothicE" charset="-128"/>
            </a:endParaRPr>
          </a:p>
        </p:txBody>
      </p:sp>
      <p:pic>
        <p:nvPicPr>
          <p:cNvPr id="13" name="図 12"/>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0" y="421200"/>
            <a:ext cx="3575998" cy="6436801"/>
          </a:xfrm>
          <a:prstGeom prst="rect">
            <a:avLst/>
          </a:prstGeom>
        </p:spPr>
      </p:pic>
      <p:sp>
        <p:nvSpPr>
          <p:cNvPr id="15" name="タイトル 1"/>
          <p:cNvSpPr>
            <a:spLocks noGrp="1"/>
          </p:cNvSpPr>
          <p:nvPr>
            <p:ph type="title" hasCustomPrompt="1"/>
          </p:nvPr>
        </p:nvSpPr>
        <p:spPr>
          <a:xfrm>
            <a:off x="2207568" y="4810096"/>
            <a:ext cx="7642112" cy="988424"/>
          </a:xfrm>
          <a:prstGeom prst="rect">
            <a:avLst/>
          </a:prstGeom>
          <a:effectLst/>
        </p:spPr>
        <p:txBody>
          <a:bodyPr anchor="t">
            <a:normAutofit/>
          </a:bodyPr>
          <a:lstStyle>
            <a:lvl1pPr>
              <a:defRPr lang="ja-JP" altLang="en-US" sz="2400" b="1" spc="0" dirty="0" smtClean="0">
                <a:solidFill>
                  <a:srgbClr val="FFFFFF"/>
                </a:solidFill>
                <a:latin typeface="Meiryo UI" panose="020B0604030504040204" pitchFamily="50" charset="-128"/>
                <a:ea typeface="Meiryo UI" panose="020B0604030504040204" pitchFamily="50" charset="-128"/>
              </a:defRPr>
            </a:lvl1pPr>
          </a:lstStyle>
          <a:p>
            <a:pPr marL="0" lvl="0" indent="0" fontAlgn="ctr">
              <a:spcBef>
                <a:spcPts val="0"/>
              </a:spcBef>
              <a:buFont typeface="Arial" pitchFamily="34" charset="0"/>
              <a:buNone/>
            </a:pPr>
            <a:r>
              <a:rPr kumimoji="1" lang="ja-JP" altLang="en-US"/>
              <a:t>［タイトル］</a:t>
            </a:r>
          </a:p>
        </p:txBody>
      </p:sp>
      <p:sp>
        <p:nvSpPr>
          <p:cNvPr id="17" name="TextBox 12"/>
          <p:cNvSpPr txBox="1"/>
          <p:nvPr userDrawn="1"/>
        </p:nvSpPr>
        <p:spPr>
          <a:xfrm>
            <a:off x="7734300" y="6724937"/>
            <a:ext cx="2115379" cy="123111"/>
          </a:xfrm>
          <a:prstGeom prst="rect">
            <a:avLst/>
          </a:prstGeom>
          <a:noFill/>
        </p:spPr>
        <p:txBody>
          <a:bodyPr wrap="square" tIns="0" bIns="0">
            <a:spAutoFit/>
          </a:bodyPr>
          <a:lstStyle/>
          <a:p>
            <a:pPr marL="0" marR="0" indent="0" algn="r" defTabSz="609555" rtl="0" eaLnBrk="1" fontAlgn="auto" latinLnBrk="0" hangingPunct="1">
              <a:lnSpc>
                <a:spcPct val="100000"/>
              </a:lnSpc>
              <a:spcBef>
                <a:spcPts val="0"/>
              </a:spcBef>
              <a:spcAft>
                <a:spcPts val="0"/>
              </a:spcAft>
              <a:buClrTx/>
              <a:buSzTx/>
              <a:buFontTx/>
              <a:buNone/>
              <a:tabLst/>
              <a:defRPr/>
            </a:pPr>
            <a:r>
              <a:rPr kumimoji="0" lang="en-US" altLang="ja-JP" sz="800" b="0" i="0">
                <a:solidFill>
                  <a:schemeClr val="tx1"/>
                </a:solidFill>
                <a:latin typeface="Meiryo UI" panose="020B0604030504040204" pitchFamily="50" charset="-128"/>
                <a:ea typeface="Meiryo UI" panose="020B0604030504040204" pitchFamily="50" charset="-128"/>
                <a:cs typeface="Meiryo UI" pitchFamily="50" charset="-128"/>
              </a:rPr>
              <a:t>© 2021 NTT DATA Corporation</a:t>
            </a:r>
          </a:p>
        </p:txBody>
      </p:sp>
      <p:pic>
        <p:nvPicPr>
          <p:cNvPr id="14" name="図 13">
            <a:extLst>
              <a:ext uri="{FF2B5EF4-FFF2-40B4-BE49-F238E27FC236}">
                <a16:creationId xmlns:a16="http://schemas.microsoft.com/office/drawing/2014/main" id="{A6047BE2-75E4-8743-8BCD-19E0EC5A22EE}"/>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6995041" y="228834"/>
            <a:ext cx="2635200" cy="902800"/>
          </a:xfrm>
          <a:prstGeom prst="rect">
            <a:avLst/>
          </a:prstGeom>
        </p:spPr>
      </p:pic>
    </p:spTree>
    <p:extLst>
      <p:ext uri="{BB962C8B-B14F-4D97-AF65-F5344CB8AC3E}">
        <p14:creationId xmlns:p14="http://schemas.microsoft.com/office/powerpoint/2010/main" val="386227192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idx="1"/>
          </p:nvPr>
        </p:nvSpPr>
        <p:spPr/>
        <p:txBody>
          <a:bodyPr/>
          <a:lstStyle>
            <a:lvl1pPr>
              <a:defRPr>
                <a:ea typeface="BIZ UDPゴシック" panose="020B0400000000000000" pitchFamily="50" charset="-128"/>
              </a:defRPr>
            </a:lvl1pPr>
            <a:lvl2pPr>
              <a:defRPr>
                <a:ea typeface="BIZ UDPゴシック" panose="020B0400000000000000" pitchFamily="50" charset="-128"/>
              </a:defRPr>
            </a:lvl2pPr>
            <a:lvl3pPr>
              <a:defRPr>
                <a:ea typeface="BIZ UDPゴシック" panose="020B0400000000000000" pitchFamily="50" charset="-128"/>
              </a:defRPr>
            </a:lvl3pPr>
            <a:lvl4pPr>
              <a:defRPr>
                <a:ea typeface="BIZ UDPゴシック" panose="020B0400000000000000" pitchFamily="50" charset="-128"/>
              </a:defRPr>
            </a:lvl4pPr>
            <a:lvl5pPr>
              <a:defRPr>
                <a:ea typeface="BIZ UDP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7" name="Date Placeholder 6"/>
          <p:cNvSpPr>
            <a:spLocks noGrp="1"/>
          </p:cNvSpPr>
          <p:nvPr>
            <p:ph type="dt" sz="half" idx="10"/>
          </p:nvPr>
        </p:nvSpPr>
        <p:spPr>
          <a:xfrm>
            <a:off x="6477188" y="6238816"/>
            <a:ext cx="2237419" cy="323968"/>
          </a:xfrm>
          <a:prstGeom prst="rect">
            <a:avLst/>
          </a:prstGeom>
        </p:spPr>
        <p:txBody>
          <a:bodyPr/>
          <a:lstStyle/>
          <a:p>
            <a:endParaRPr lang="en-US"/>
          </a:p>
        </p:txBody>
      </p:sp>
      <p:sp>
        <p:nvSpPr>
          <p:cNvPr id="9" name="Slide Number Placeholder 8"/>
          <p:cNvSpPr>
            <a:spLocks noGrp="1"/>
          </p:cNvSpPr>
          <p:nvPr>
            <p:ph type="sldNum" sz="quarter" idx="12"/>
          </p:nvPr>
        </p:nvSpPr>
        <p:spPr/>
        <p:txBody>
          <a:bodyPr/>
          <a:lstStyle/>
          <a:p>
            <a:fld id="{A1D487B2-B3D4-4B12-876F-840864ED41B0}" type="slidenum">
              <a:rPr kumimoji="1" lang="ja-JP" altLang="en-US" smtClean="0"/>
              <a:t>‹#›</a:t>
            </a:fld>
            <a:endParaRPr kumimoji="1" lang="ja-JP" altLang="en-US"/>
          </a:p>
        </p:txBody>
      </p:sp>
      <p:sp>
        <p:nvSpPr>
          <p:cNvPr id="10" name="Footer Placeholder 4"/>
          <p:cNvSpPr>
            <a:spLocks noGrp="1"/>
          </p:cNvSpPr>
          <p:nvPr>
            <p:ph type="ftr" sz="quarter" idx="3"/>
          </p:nvPr>
        </p:nvSpPr>
        <p:spPr>
          <a:xfrm>
            <a:off x="5970131" y="6509394"/>
            <a:ext cx="3377909" cy="320040"/>
          </a:xfrm>
          <a:prstGeom prst="rect">
            <a:avLst/>
          </a:prstGeom>
        </p:spPr>
        <p:txBody>
          <a:bodyPr vert="horz" lIns="91440" tIns="45720" rIns="91440" bIns="45720" rtlCol="0" anchor="ctr"/>
          <a:lstStyle>
            <a:lvl1pPr algn="l">
              <a:defRPr sz="800">
                <a:solidFill>
                  <a:schemeClr val="tx1">
                    <a:alpha val="70000"/>
                  </a:schemeClr>
                </a:solidFill>
              </a:defRPr>
            </a:lvl1pPr>
          </a:lstStyle>
          <a:p>
            <a:r>
              <a:rPr kumimoji="1" lang="ja-JP" altLang="en-US"/>
              <a:t>引用元：</a:t>
            </a:r>
          </a:p>
        </p:txBody>
      </p:sp>
    </p:spTree>
    <p:extLst>
      <p:ext uri="{BB962C8B-B14F-4D97-AF65-F5344CB8AC3E}">
        <p14:creationId xmlns:p14="http://schemas.microsoft.com/office/powerpoint/2010/main" val="122646074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タイトルとコンテンツB">
    <p:spTree>
      <p:nvGrpSpPr>
        <p:cNvPr id="1" name=""/>
        <p:cNvGrpSpPr/>
        <p:nvPr/>
      </p:nvGrpSpPr>
      <p:grpSpPr>
        <a:xfrm>
          <a:off x="0" y="0"/>
          <a:ext cx="0" cy="0"/>
          <a:chOff x="0" y="0"/>
          <a:chExt cx="0" cy="0"/>
        </a:xfrm>
      </p:grpSpPr>
      <p:sp>
        <p:nvSpPr>
          <p:cNvPr id="5" name="Rectangle 20"/>
          <p:cNvSpPr/>
          <p:nvPr userDrawn="1"/>
        </p:nvSpPr>
        <p:spPr>
          <a:xfrm>
            <a:off x="0" y="752299"/>
            <a:ext cx="9906000" cy="45719"/>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68270" tIns="34135" rIns="68270" bIns="34135" rtlCol="0" anchor="ctr">
            <a:normAutofit fontScale="25000" lnSpcReduction="20000"/>
          </a:bodyPr>
          <a:lstStyle/>
          <a:p>
            <a:pPr lvl="0" algn="ctr"/>
            <a:endParaRPr lang="en-US" sz="1481">
              <a:latin typeface="Meiryo UI" panose="020B0604030504040204" pitchFamily="50" charset="-128"/>
              <a:ea typeface="Meiryo UI" panose="020B0604030504040204" pitchFamily="50" charset="-128"/>
            </a:endParaRPr>
          </a:p>
        </p:txBody>
      </p:sp>
      <p:sp>
        <p:nvSpPr>
          <p:cNvPr id="10" name="タイトル 1"/>
          <p:cNvSpPr>
            <a:spLocks noGrp="1"/>
          </p:cNvSpPr>
          <p:nvPr>
            <p:ph type="title" hasCustomPrompt="1"/>
          </p:nvPr>
        </p:nvSpPr>
        <p:spPr>
          <a:xfrm>
            <a:off x="172187" y="2905"/>
            <a:ext cx="9578639" cy="730799"/>
          </a:xfrm>
          <a:prstGeom prst="rect">
            <a:avLst/>
          </a:prstGeom>
        </p:spPr>
        <p:txBody>
          <a:bodyPr tIns="108000" anchor="ctr" anchorCtr="0">
            <a:normAutofit/>
          </a:bodyPr>
          <a:lstStyle>
            <a:lvl1pPr>
              <a:defRPr lang="ja-JP" altLang="en-US" sz="1950" b="1" spc="0" dirty="0" smtClean="0">
                <a:solidFill>
                  <a:schemeClr val="accent2"/>
                </a:solidFill>
                <a:latin typeface="+mj-ea"/>
                <a:ea typeface="+mj-ea"/>
                <a:cs typeface="Arial"/>
              </a:defRPr>
            </a:lvl1pPr>
          </a:lstStyle>
          <a:p>
            <a:pPr marL="184000" marR="0" lvl="0" indent="-184000" defTabSz="495248" latinLnBrk="0">
              <a:lnSpc>
                <a:spcPct val="100000"/>
              </a:lnSpc>
              <a:spcBef>
                <a:spcPct val="20000"/>
              </a:spcBef>
              <a:buClrTx/>
              <a:buSzTx/>
              <a:buFont typeface="+mj-lt"/>
              <a:buNone/>
              <a:tabLst/>
            </a:pPr>
            <a:r>
              <a:rPr kumimoji="1" lang="ja-JP" altLang="en-US"/>
              <a:t>［タイトル］</a:t>
            </a:r>
          </a:p>
        </p:txBody>
      </p:sp>
    </p:spTree>
    <p:extLst>
      <p:ext uri="{BB962C8B-B14F-4D97-AF65-F5344CB8AC3E}">
        <p14:creationId xmlns:p14="http://schemas.microsoft.com/office/powerpoint/2010/main" val="34789251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本文_CAFIS_1-2行_text無し">
    <p:spTree>
      <p:nvGrpSpPr>
        <p:cNvPr id="1" name=""/>
        <p:cNvGrpSpPr/>
        <p:nvPr/>
      </p:nvGrpSpPr>
      <p:grpSpPr>
        <a:xfrm>
          <a:off x="0" y="0"/>
          <a:ext cx="0" cy="0"/>
          <a:chOff x="0" y="0"/>
          <a:chExt cx="0" cy="0"/>
        </a:xfrm>
      </p:grpSpPr>
      <p:sp>
        <p:nvSpPr>
          <p:cNvPr id="3" name="正方形/長方形 2"/>
          <p:cNvSpPr/>
          <p:nvPr userDrawn="1"/>
        </p:nvSpPr>
        <p:spPr>
          <a:xfrm>
            <a:off x="150186" y="6368016"/>
            <a:ext cx="9604561" cy="326517"/>
          </a:xfrm>
          <a:prstGeom prst="rect">
            <a:avLst/>
          </a:prstGeom>
          <a:solidFill>
            <a:srgbClr val="425563"/>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Overflow="overflow" horzOverflow="overflow" vert="horz" wrap="square" lIns="73668" tIns="36834" rIns="73668" bIns="36834" numCol="1" spcCol="0" rtlCol="0" fromWordArt="0" anchor="ctr" anchorCtr="0" forceAA="0" compatLnSpc="1">
            <a:prstTxWarp prst="textNoShape">
              <a:avLst/>
            </a:prstTxWarp>
            <a:noAutofit/>
          </a:bodyPr>
          <a:lstStyle/>
          <a:p>
            <a:pPr defTabSz="736702"/>
            <a:r>
              <a:rPr lang="ja-JP" altLang="en-US" sz="1612">
                <a:solidFill>
                  <a:prstClr val="white"/>
                </a:solidFill>
                <a:latin typeface="メイリオ" panose="020B0604030504040204" pitchFamily="50" charset="-128"/>
                <a:ea typeface="メイリオ" panose="020B0604030504040204" pitchFamily="50" charset="-128"/>
                <a:cs typeface="メイリオ" panose="020B0604030504040204" pitchFamily="50" charset="-128"/>
              </a:rPr>
              <a:t>　</a:t>
            </a:r>
          </a:p>
        </p:txBody>
      </p:sp>
      <p:sp>
        <p:nvSpPr>
          <p:cNvPr id="8" name="TextBox 12"/>
          <p:cNvSpPr txBox="1"/>
          <p:nvPr userDrawn="1"/>
        </p:nvSpPr>
        <p:spPr>
          <a:xfrm>
            <a:off x="150186" y="6475444"/>
            <a:ext cx="1899272" cy="109389"/>
          </a:xfrm>
          <a:prstGeom prst="rect">
            <a:avLst/>
          </a:prstGeom>
          <a:noFill/>
        </p:spPr>
        <p:txBody>
          <a:bodyPr wrap="square" lIns="126000" tIns="0" rIns="0" bIns="0">
            <a:spAutoFit/>
          </a:bodyPr>
          <a:lstStyle/>
          <a:p>
            <a:pPr defTabSz="491111">
              <a:defRPr/>
            </a:pPr>
            <a:r>
              <a:rPr kumimoji="0" lang="en-US" altLang="ja-JP" sz="700">
                <a:solidFill>
                  <a:prstClr val="white"/>
                </a:solidFill>
                <a:latin typeface="Arial Unicode MS" panose="020B0604020202020204" pitchFamily="50" charset="-128"/>
                <a:ea typeface="Arial Unicode MS" panose="020B0604020202020204" pitchFamily="50" charset="-128"/>
                <a:cs typeface="Arial Unicode MS" panose="020B0604020202020204" pitchFamily="50" charset="-128"/>
              </a:rPr>
              <a:t>© 2021 NTT DATA Corporation</a:t>
            </a:r>
          </a:p>
        </p:txBody>
      </p:sp>
      <p:pic>
        <p:nvPicPr>
          <p:cNvPr id="11" name="図 10"/>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8621819" y="6400666"/>
            <a:ext cx="1048117" cy="261214"/>
          </a:xfrm>
          <a:prstGeom prst="rect">
            <a:avLst/>
          </a:prstGeom>
        </p:spPr>
      </p:pic>
      <p:sp>
        <p:nvSpPr>
          <p:cNvPr id="12" name="TextBox 16"/>
          <p:cNvSpPr txBox="1"/>
          <p:nvPr userDrawn="1"/>
        </p:nvSpPr>
        <p:spPr>
          <a:xfrm>
            <a:off x="4570923" y="6368016"/>
            <a:ext cx="764159" cy="326517"/>
          </a:xfrm>
          <a:prstGeom prst="rect">
            <a:avLst/>
          </a:prstGeom>
          <a:noFill/>
        </p:spPr>
        <p:txBody>
          <a:bodyPr wrap="square" tIns="0" bIns="0" anchor="ctr" anchorCtr="0">
            <a:noAutofit/>
          </a:bodyPr>
          <a:lstStyle/>
          <a:p>
            <a:pPr algn="ctr" defTabSz="736702">
              <a:defRPr/>
            </a:pPr>
            <a:fld id="{0F9AC1C8-10F2-4A77-9A6E-9375F974715F}" type="slidenum">
              <a:rPr lang="en-US" sz="900">
                <a:solidFill>
                  <a:prstClr val="white"/>
                </a:solidFill>
                <a:latin typeface="Meiryo UI" panose="020B0604030504040204" pitchFamily="50" charset="-128"/>
                <a:cs typeface="Meiryo UI" panose="020B0604030504040204" pitchFamily="50" charset="-128"/>
              </a:rPr>
              <a:pPr algn="ctr" defTabSz="736702">
                <a:defRPr/>
              </a:pPr>
              <a:t>‹#›</a:t>
            </a:fld>
            <a:endParaRPr lang="en-US" sz="900">
              <a:solidFill>
                <a:prstClr val="white"/>
              </a:solidFill>
              <a:latin typeface="Meiryo UI" panose="020B0604030504040204" pitchFamily="50" charset="-128"/>
              <a:cs typeface="Meiryo UI" panose="020B0604030504040204" pitchFamily="50" charset="-128"/>
            </a:endParaRPr>
          </a:p>
        </p:txBody>
      </p:sp>
      <p:sp>
        <p:nvSpPr>
          <p:cNvPr id="2" name="タイトル 1">
            <a:extLst>
              <a:ext uri="{FF2B5EF4-FFF2-40B4-BE49-F238E27FC236}">
                <a16:creationId xmlns:a16="http://schemas.microsoft.com/office/drawing/2014/main" id="{E1C2D8AB-2D7C-4205-BC1B-FAC3D34826F0}"/>
              </a:ext>
            </a:extLst>
          </p:cNvPr>
          <p:cNvSpPr>
            <a:spLocks noGrp="1"/>
          </p:cNvSpPr>
          <p:nvPr>
            <p:ph type="title"/>
          </p:nvPr>
        </p:nvSpPr>
        <p:spPr>
          <a:xfrm>
            <a:off x="417652" y="189638"/>
            <a:ext cx="9070696" cy="720000"/>
          </a:xfrm>
          <a:prstGeom prst="rect">
            <a:avLst/>
          </a:prstGeom>
        </p:spPr>
        <p:txBody>
          <a:bodyPr anchor="ctr"/>
          <a:lstStyle>
            <a:lvl1pPr>
              <a:defRPr sz="2800">
                <a:solidFill>
                  <a:schemeClr val="tx2"/>
                </a:solidFill>
                <a:latin typeface="+mj-ea"/>
                <a:ea typeface="+mj-ea"/>
              </a:defRPr>
            </a:lvl1pPr>
          </a:lstStyle>
          <a:p>
            <a:r>
              <a:rPr kumimoji="1" lang="ja-JP" altLang="en-US"/>
              <a:t>マスター タイトルの書式設定</a:t>
            </a:r>
          </a:p>
        </p:txBody>
      </p:sp>
    </p:spTree>
    <p:extLst>
      <p:ext uri="{BB962C8B-B14F-4D97-AF65-F5344CB8AC3E}">
        <p14:creationId xmlns:p14="http://schemas.microsoft.com/office/powerpoint/2010/main" val="1146036751"/>
      </p:ext>
    </p:extLst>
  </p:cSld>
  <p:clrMapOvr>
    <a:masterClrMapping/>
  </p:clrMapOvr>
  <p:hf hdr="0" ftr="0" dt="0"/>
  <p:extLst>
    <p:ext uri="{DCECCB84-F9BA-43D5-87BE-67443E8EF086}">
      <p15:sldGuideLst xmlns:p15="http://schemas.microsoft.com/office/powerpoint/2012/main"/>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blackWhite">
          <a:xfrm>
            <a:off x="1198626" y="2386744"/>
            <a:ext cx="7518654" cy="1645920"/>
          </a:xfrm>
          <a:solidFill>
            <a:srgbClr val="FFFFFF"/>
          </a:solidFill>
          <a:ln w="38100">
            <a:solidFill>
              <a:srgbClr val="404040"/>
            </a:solidFill>
          </a:ln>
        </p:spPr>
        <p:txBody>
          <a:bodyPr lIns="274320" rIns="274320" anchor="ctr" anchorCtr="1">
            <a:normAutofit/>
          </a:bodyPr>
          <a:lstStyle>
            <a:lvl1pPr>
              <a:defRPr sz="3500">
                <a:solidFill>
                  <a:srgbClr val="262626"/>
                </a:solidFill>
              </a:defRPr>
            </a:lvl1pPr>
          </a:lstStyle>
          <a:p>
            <a:r>
              <a:rPr lang="ja-JP" altLang="en-US"/>
              <a:t>マスター タイトルの書式設定</a:t>
            </a:r>
            <a:endParaRPr lang="en-US"/>
          </a:p>
        </p:txBody>
      </p:sp>
      <p:sp>
        <p:nvSpPr>
          <p:cNvPr id="3" name="Text Placeholder 2"/>
          <p:cNvSpPr>
            <a:spLocks noGrp="1"/>
          </p:cNvSpPr>
          <p:nvPr>
            <p:ph type="body" idx="1"/>
          </p:nvPr>
        </p:nvSpPr>
        <p:spPr>
          <a:xfrm>
            <a:off x="2189846" y="4352465"/>
            <a:ext cx="5526310" cy="1265082"/>
          </a:xfrm>
        </p:spPr>
        <p:txBody>
          <a:bodyPr anchor="t" anchorCtr="1">
            <a:normAutofit/>
          </a:bodyPr>
          <a:lstStyle>
            <a:lvl1pPr marL="0" indent="0">
              <a:buNone/>
              <a:defRPr sz="1900">
                <a:solidFill>
                  <a:schemeClr val="tx1"/>
                </a:solidFill>
                <a:ea typeface="BIZ UDPゴシック" panose="020B0400000000000000" pitchFamily="50" charset="-128"/>
              </a:defRPr>
            </a:lvl1pPr>
            <a:lvl2pPr marL="457200" indent="0">
              <a:buNone/>
              <a:defRPr sz="19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a:t>マスター テキストの書式設定</a:t>
            </a:r>
          </a:p>
        </p:txBody>
      </p:sp>
      <p:sp>
        <p:nvSpPr>
          <p:cNvPr id="7" name="Date Placeholder 6"/>
          <p:cNvSpPr>
            <a:spLocks noGrp="1"/>
          </p:cNvSpPr>
          <p:nvPr>
            <p:ph type="dt" sz="half" idx="10"/>
          </p:nvPr>
        </p:nvSpPr>
        <p:spPr>
          <a:xfrm>
            <a:off x="6477188" y="6238816"/>
            <a:ext cx="2237419" cy="323968"/>
          </a:xfrm>
          <a:prstGeom prst="rect">
            <a:avLst/>
          </a:prstGeom>
        </p:spPr>
        <p:txBody>
          <a:bodyPr/>
          <a:lstStyle/>
          <a:p>
            <a:endParaRPr lang="en-US"/>
          </a:p>
        </p:txBody>
      </p:sp>
      <p:sp>
        <p:nvSpPr>
          <p:cNvPr id="8" name="Footer Placeholder 7"/>
          <p:cNvSpPr>
            <a:spLocks noGrp="1"/>
          </p:cNvSpPr>
          <p:nvPr>
            <p:ph type="ftr" sz="quarter" idx="11"/>
          </p:nvPr>
        </p:nvSpPr>
        <p:spPr>
          <a:xfrm>
            <a:off x="5970131" y="6509394"/>
            <a:ext cx="3377909" cy="320040"/>
          </a:xfrm>
          <a:prstGeom prst="rect">
            <a:avLst/>
          </a:prstGeom>
        </p:spPr>
        <p:txBody>
          <a:bodyPr/>
          <a:lstStyle/>
          <a:p>
            <a:r>
              <a:rPr kumimoji="1" lang="ja-JP" altLang="en-US"/>
              <a:t>引用元：</a:t>
            </a:r>
          </a:p>
        </p:txBody>
      </p:sp>
      <p:sp>
        <p:nvSpPr>
          <p:cNvPr id="9" name="Slide Number Placeholder 8"/>
          <p:cNvSpPr>
            <a:spLocks noGrp="1"/>
          </p:cNvSpPr>
          <p:nvPr>
            <p:ph type="sldNum" sz="quarter" idx="12"/>
          </p:nvPr>
        </p:nvSpPr>
        <p:spPr/>
        <p:txBody>
          <a:bodyPr/>
          <a:lstStyle/>
          <a:p>
            <a:fld id="{A1D487B2-B3D4-4B12-876F-840864ED41B0}" type="slidenum">
              <a:rPr kumimoji="1" lang="ja-JP" altLang="en-US" smtClean="0"/>
              <a:t>‹#›</a:t>
            </a:fld>
            <a:endParaRPr kumimoji="1" lang="ja-JP" altLang="en-US"/>
          </a:p>
        </p:txBody>
      </p:sp>
    </p:spTree>
    <p:extLst>
      <p:ext uri="{BB962C8B-B14F-4D97-AF65-F5344CB8AC3E}">
        <p14:creationId xmlns:p14="http://schemas.microsoft.com/office/powerpoint/2010/main" val="884529289"/>
      </p:ext>
    </p:extLst>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Content Placeholder 2"/>
          <p:cNvSpPr>
            <a:spLocks noGrp="1"/>
          </p:cNvSpPr>
          <p:nvPr>
            <p:ph sz="half" idx="1"/>
          </p:nvPr>
        </p:nvSpPr>
        <p:spPr>
          <a:xfrm>
            <a:off x="1194093" y="2638044"/>
            <a:ext cx="3562025" cy="3101982"/>
          </a:xfrm>
        </p:spPr>
        <p:txBody>
          <a:bodyPr/>
          <a:lstStyle>
            <a:lvl1pPr>
              <a:defRPr>
                <a:ea typeface="BIZ UDPゴシック" panose="020B0400000000000000" pitchFamily="50" charset="-128"/>
              </a:defRPr>
            </a:lvl1pPr>
            <a:lvl2pPr>
              <a:defRPr>
                <a:ea typeface="BIZ UDPゴシック" panose="020B0400000000000000" pitchFamily="50" charset="-128"/>
              </a:defRPr>
            </a:lvl2pPr>
            <a:lvl3pPr>
              <a:defRPr>
                <a:ea typeface="BIZ UDPゴシック" panose="020B0400000000000000" pitchFamily="50" charset="-128"/>
              </a:defRPr>
            </a:lvl3pPr>
            <a:lvl4pPr>
              <a:defRPr>
                <a:ea typeface="BIZ UDPゴシック" panose="020B0400000000000000" pitchFamily="50" charset="-128"/>
              </a:defRPr>
            </a:lvl4pPr>
            <a:lvl5pPr>
              <a:defRPr>
                <a:ea typeface="BIZ UDP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Content Placeholder 3"/>
          <p:cNvSpPr>
            <a:spLocks noGrp="1"/>
          </p:cNvSpPr>
          <p:nvPr>
            <p:ph sz="half" idx="2"/>
          </p:nvPr>
        </p:nvSpPr>
        <p:spPr>
          <a:xfrm>
            <a:off x="5149882" y="2638044"/>
            <a:ext cx="3564726" cy="3101982"/>
          </a:xfrm>
        </p:spPr>
        <p:txBody>
          <a:bodyPr/>
          <a:lstStyle>
            <a:lvl1pPr>
              <a:defRPr>
                <a:ea typeface="BIZ UDPゴシック" panose="020B0400000000000000" pitchFamily="50" charset="-128"/>
              </a:defRPr>
            </a:lvl1pPr>
            <a:lvl2pPr>
              <a:defRPr>
                <a:ea typeface="BIZ UDPゴシック" panose="020B0400000000000000" pitchFamily="50" charset="-128"/>
              </a:defRPr>
            </a:lvl2pPr>
            <a:lvl3pPr>
              <a:defRPr>
                <a:ea typeface="BIZ UDPゴシック" panose="020B0400000000000000" pitchFamily="50" charset="-128"/>
              </a:defRPr>
            </a:lvl3pPr>
            <a:lvl4pPr>
              <a:defRPr>
                <a:ea typeface="BIZ UDPゴシック" panose="020B0400000000000000" pitchFamily="50" charset="-128"/>
              </a:defRPr>
            </a:lvl4pPr>
            <a:lvl5pPr>
              <a:defRPr>
                <a:ea typeface="BIZ UDP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8" name="Date Placeholder 7"/>
          <p:cNvSpPr>
            <a:spLocks noGrp="1"/>
          </p:cNvSpPr>
          <p:nvPr>
            <p:ph type="dt" sz="half" idx="10"/>
          </p:nvPr>
        </p:nvSpPr>
        <p:spPr>
          <a:xfrm>
            <a:off x="6477188" y="6238816"/>
            <a:ext cx="2237419" cy="323968"/>
          </a:xfrm>
          <a:prstGeom prst="rect">
            <a:avLst/>
          </a:prstGeom>
        </p:spPr>
        <p:txBody>
          <a:bodyPr/>
          <a:lstStyle/>
          <a:p>
            <a:endParaRPr lang="en-US"/>
          </a:p>
        </p:txBody>
      </p:sp>
      <p:sp>
        <p:nvSpPr>
          <p:cNvPr id="9" name="Footer Placeholder 8"/>
          <p:cNvSpPr>
            <a:spLocks noGrp="1"/>
          </p:cNvSpPr>
          <p:nvPr>
            <p:ph type="ftr" sz="quarter" idx="11"/>
          </p:nvPr>
        </p:nvSpPr>
        <p:spPr>
          <a:xfrm>
            <a:off x="5970131" y="6509394"/>
            <a:ext cx="3377909" cy="320040"/>
          </a:xfrm>
          <a:prstGeom prst="rect">
            <a:avLst/>
          </a:prstGeom>
        </p:spPr>
        <p:txBody>
          <a:bodyPr/>
          <a:lstStyle/>
          <a:p>
            <a:r>
              <a:rPr kumimoji="1" lang="ja-JP" altLang="en-US"/>
              <a:t>引用元：</a:t>
            </a:r>
          </a:p>
        </p:txBody>
      </p:sp>
      <p:sp>
        <p:nvSpPr>
          <p:cNvPr id="10" name="Slide Number Placeholder 9"/>
          <p:cNvSpPr>
            <a:spLocks noGrp="1"/>
          </p:cNvSpPr>
          <p:nvPr>
            <p:ph type="sldNum" sz="quarter" idx="12"/>
          </p:nvPr>
        </p:nvSpPr>
        <p:spPr/>
        <p:txBody>
          <a:bodyPr/>
          <a:lstStyle/>
          <a:p>
            <a:fld id="{A1D487B2-B3D4-4B12-876F-840864ED41B0}" type="slidenum">
              <a:rPr kumimoji="1" lang="ja-JP" altLang="en-US" smtClean="0"/>
              <a:t>‹#›</a:t>
            </a:fld>
            <a:endParaRPr kumimoji="1" lang="ja-JP" altLang="en-US"/>
          </a:p>
        </p:txBody>
      </p:sp>
    </p:spTree>
    <p:extLst>
      <p:ext uri="{BB962C8B-B14F-4D97-AF65-F5344CB8AC3E}">
        <p14:creationId xmlns:p14="http://schemas.microsoft.com/office/powerpoint/2010/main" val="35192612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94092" y="2313435"/>
            <a:ext cx="3562026" cy="704087"/>
          </a:xfrm>
        </p:spPr>
        <p:txBody>
          <a:bodyPr anchor="b" anchorCtr="1">
            <a:normAutofit/>
          </a:bodyPr>
          <a:lstStyle>
            <a:lvl1pPr marL="0" indent="0" algn="ctr">
              <a:buNone/>
              <a:defRPr sz="1900" b="0" cap="all" spc="100" baseline="0">
                <a:solidFill>
                  <a:schemeClr val="accent2">
                    <a:lumMod val="75000"/>
                  </a:schemeClr>
                </a:solidFill>
                <a:ea typeface="BIZ UDPゴシック" panose="020B0400000000000000" pitchFamily="50" charset="-128"/>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4" name="Content Placeholder 3"/>
          <p:cNvSpPr>
            <a:spLocks noGrp="1"/>
          </p:cNvSpPr>
          <p:nvPr>
            <p:ph sz="half" idx="2"/>
          </p:nvPr>
        </p:nvSpPr>
        <p:spPr>
          <a:xfrm>
            <a:off x="1194092" y="3143250"/>
            <a:ext cx="3562026" cy="2596776"/>
          </a:xfrm>
        </p:spPr>
        <p:txBody>
          <a:bodyPr/>
          <a:lstStyle>
            <a:lvl1pPr>
              <a:defRPr>
                <a:ea typeface="BIZ UDPゴシック" panose="020B0400000000000000" pitchFamily="50" charset="-128"/>
              </a:defRPr>
            </a:lvl1pPr>
            <a:lvl2pPr>
              <a:defRPr>
                <a:ea typeface="BIZ UDPゴシック" panose="020B0400000000000000" pitchFamily="50" charset="-128"/>
              </a:defRPr>
            </a:lvl2pPr>
            <a:lvl3pPr>
              <a:defRPr>
                <a:ea typeface="BIZ UDPゴシック" panose="020B0400000000000000" pitchFamily="50" charset="-128"/>
              </a:defRPr>
            </a:lvl3pPr>
            <a:lvl4pPr>
              <a:defRPr>
                <a:ea typeface="BIZ UDPゴシック" panose="020B0400000000000000" pitchFamily="50" charset="-128"/>
              </a:defRPr>
            </a:lvl4pPr>
            <a:lvl5pPr>
              <a:defRPr>
                <a:ea typeface="BIZ UDP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6" name="Content Placeholder 5"/>
          <p:cNvSpPr>
            <a:spLocks noGrp="1"/>
          </p:cNvSpPr>
          <p:nvPr>
            <p:ph sz="quarter" idx="4"/>
          </p:nvPr>
        </p:nvSpPr>
        <p:spPr>
          <a:xfrm>
            <a:off x="5149882" y="3143250"/>
            <a:ext cx="3564726" cy="2596776"/>
          </a:xfrm>
        </p:spPr>
        <p:txBody>
          <a:bodyPr/>
          <a:lstStyle>
            <a:lvl1pPr>
              <a:defRPr>
                <a:ea typeface="BIZ UDPゴシック" panose="020B0400000000000000" pitchFamily="50" charset="-128"/>
              </a:defRPr>
            </a:lvl1pPr>
            <a:lvl2pPr>
              <a:defRPr>
                <a:ea typeface="BIZ UDPゴシック" panose="020B0400000000000000" pitchFamily="50" charset="-128"/>
              </a:defRPr>
            </a:lvl2pPr>
            <a:lvl3pPr>
              <a:defRPr>
                <a:ea typeface="BIZ UDPゴシック" panose="020B0400000000000000" pitchFamily="50" charset="-128"/>
              </a:defRPr>
            </a:lvl3pPr>
            <a:lvl4pPr>
              <a:defRPr>
                <a:ea typeface="BIZ UDPゴシック" panose="020B0400000000000000" pitchFamily="50" charset="-128"/>
              </a:defRPr>
            </a:lvl4pPr>
            <a:lvl5pPr>
              <a:defRPr>
                <a:ea typeface="BIZ UDPゴシック" panose="020B0400000000000000" pitchFamily="50" charset="-128"/>
              </a:defRPr>
            </a:lvl5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11" name="Text Placeholder 4"/>
          <p:cNvSpPr>
            <a:spLocks noGrp="1"/>
          </p:cNvSpPr>
          <p:nvPr>
            <p:ph type="body" sz="quarter" idx="13"/>
          </p:nvPr>
        </p:nvSpPr>
        <p:spPr>
          <a:xfrm>
            <a:off x="5149882" y="2313435"/>
            <a:ext cx="3564726" cy="704087"/>
          </a:xfrm>
        </p:spPr>
        <p:txBody>
          <a:bodyPr anchor="b" anchorCtr="1">
            <a:normAutofit/>
          </a:bodyPr>
          <a:lstStyle>
            <a:lvl1pPr marL="0" indent="0" algn="ctr">
              <a:buNone/>
              <a:defRPr sz="1900" b="0" cap="all" spc="100" baseline="0">
                <a:solidFill>
                  <a:schemeClr val="accent2">
                    <a:lumMod val="75000"/>
                  </a:schemeClr>
                </a:solidFill>
                <a:ea typeface="BIZ UDPゴシック" panose="020B0400000000000000" pitchFamily="50" charset="-128"/>
              </a:defRPr>
            </a:lvl1pPr>
            <a:lvl2pPr marL="457200" indent="0">
              <a:buNone/>
              <a:defRPr sz="19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マスター テキストの書式設定</a:t>
            </a:r>
          </a:p>
        </p:txBody>
      </p:sp>
      <p:sp>
        <p:nvSpPr>
          <p:cNvPr id="7" name="Date Placeholder 6"/>
          <p:cNvSpPr>
            <a:spLocks noGrp="1"/>
          </p:cNvSpPr>
          <p:nvPr>
            <p:ph type="dt" sz="half" idx="10"/>
          </p:nvPr>
        </p:nvSpPr>
        <p:spPr>
          <a:xfrm>
            <a:off x="6477188" y="6238816"/>
            <a:ext cx="2237419" cy="323968"/>
          </a:xfrm>
          <a:prstGeom prst="rect">
            <a:avLst/>
          </a:prstGeom>
        </p:spPr>
        <p:txBody>
          <a:bodyPr/>
          <a:lstStyle/>
          <a:p>
            <a:endParaRPr lang="en-US"/>
          </a:p>
        </p:txBody>
      </p:sp>
      <p:sp>
        <p:nvSpPr>
          <p:cNvPr id="8" name="Footer Placeholder 7"/>
          <p:cNvSpPr>
            <a:spLocks noGrp="1"/>
          </p:cNvSpPr>
          <p:nvPr>
            <p:ph type="ftr" sz="quarter" idx="11"/>
          </p:nvPr>
        </p:nvSpPr>
        <p:spPr>
          <a:xfrm>
            <a:off x="5970131" y="6509394"/>
            <a:ext cx="3377909" cy="320040"/>
          </a:xfrm>
          <a:prstGeom prst="rect">
            <a:avLst/>
          </a:prstGeom>
        </p:spPr>
        <p:txBody>
          <a:bodyPr/>
          <a:lstStyle/>
          <a:p>
            <a:r>
              <a:rPr kumimoji="1" lang="ja-JP" altLang="en-US"/>
              <a:t>引用元：</a:t>
            </a:r>
          </a:p>
        </p:txBody>
      </p:sp>
      <p:sp>
        <p:nvSpPr>
          <p:cNvPr id="9" name="Slide Number Placeholder 8"/>
          <p:cNvSpPr>
            <a:spLocks noGrp="1"/>
          </p:cNvSpPr>
          <p:nvPr>
            <p:ph type="sldNum" sz="quarter" idx="12"/>
          </p:nvPr>
        </p:nvSpPr>
        <p:spPr/>
        <p:txBody>
          <a:bodyPr/>
          <a:lstStyle/>
          <a:p>
            <a:fld id="{A1D487B2-B3D4-4B12-876F-840864ED41B0}" type="slidenum">
              <a:rPr kumimoji="1" lang="ja-JP" altLang="en-US" smtClean="0"/>
              <a:t>‹#›</a:t>
            </a:fld>
            <a:endParaRPr kumimoji="1" lang="ja-JP" altLang="en-US"/>
          </a:p>
        </p:txBody>
      </p:sp>
      <p:sp>
        <p:nvSpPr>
          <p:cNvPr id="10" name="Title 9"/>
          <p:cNvSpPr>
            <a:spLocks noGrp="1"/>
          </p:cNvSpPr>
          <p:nvPr>
            <p:ph type="title"/>
          </p:nvPr>
        </p:nvSpPr>
        <p:spPr/>
        <p:txBody>
          <a:bodyPr/>
          <a:lstStyle/>
          <a:p>
            <a:r>
              <a:rPr lang="ja-JP" altLang="en-US"/>
              <a:t>マスター タイトルの書式設定</a:t>
            </a:r>
            <a:endParaRPr lang="en-US"/>
          </a:p>
        </p:txBody>
      </p:sp>
    </p:spTree>
    <p:extLst>
      <p:ext uri="{BB962C8B-B14F-4D97-AF65-F5344CB8AC3E}">
        <p14:creationId xmlns:p14="http://schemas.microsoft.com/office/powerpoint/2010/main" val="31922349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a:t>マスター タイトルの書式設定</a:t>
            </a:r>
            <a:endParaRPr lang="en-US"/>
          </a:p>
        </p:txBody>
      </p:sp>
      <p:sp>
        <p:nvSpPr>
          <p:cNvPr id="3" name="Date Placeholder 2"/>
          <p:cNvSpPr>
            <a:spLocks noGrp="1"/>
          </p:cNvSpPr>
          <p:nvPr>
            <p:ph type="dt" sz="half" idx="10"/>
          </p:nvPr>
        </p:nvSpPr>
        <p:spPr>
          <a:xfrm>
            <a:off x="6477188" y="6238816"/>
            <a:ext cx="2237419" cy="323968"/>
          </a:xfrm>
          <a:prstGeom prst="rect">
            <a:avLst/>
          </a:prstGeom>
        </p:spPr>
        <p:txBody>
          <a:bodyPr/>
          <a:lstStyle/>
          <a:p>
            <a:endParaRPr lang="en-US"/>
          </a:p>
        </p:txBody>
      </p:sp>
      <p:sp>
        <p:nvSpPr>
          <p:cNvPr id="4" name="Footer Placeholder 3"/>
          <p:cNvSpPr>
            <a:spLocks noGrp="1"/>
          </p:cNvSpPr>
          <p:nvPr>
            <p:ph type="ftr" sz="quarter" idx="11"/>
          </p:nvPr>
        </p:nvSpPr>
        <p:spPr>
          <a:xfrm>
            <a:off x="5970131" y="6509394"/>
            <a:ext cx="3377909" cy="320040"/>
          </a:xfrm>
          <a:prstGeom prst="rect">
            <a:avLst/>
          </a:prstGeom>
        </p:spPr>
        <p:txBody>
          <a:bodyPr/>
          <a:lstStyle/>
          <a:p>
            <a:r>
              <a:rPr kumimoji="1" lang="ja-JP" altLang="en-US"/>
              <a:t>引用元：</a:t>
            </a:r>
          </a:p>
        </p:txBody>
      </p:sp>
      <p:sp>
        <p:nvSpPr>
          <p:cNvPr id="5" name="Slide Number Placeholder 4"/>
          <p:cNvSpPr>
            <a:spLocks noGrp="1"/>
          </p:cNvSpPr>
          <p:nvPr>
            <p:ph type="sldNum" sz="quarter" idx="12"/>
          </p:nvPr>
        </p:nvSpPr>
        <p:spPr/>
        <p:txBody>
          <a:bodyPr/>
          <a:lstStyle/>
          <a:p>
            <a:fld id="{A1D487B2-B3D4-4B12-876F-840864ED41B0}" type="slidenum">
              <a:rPr kumimoji="1" lang="ja-JP" altLang="en-US" smtClean="0"/>
              <a:t>‹#›</a:t>
            </a:fld>
            <a:endParaRPr kumimoji="1" lang="ja-JP" altLang="en-US"/>
          </a:p>
        </p:txBody>
      </p:sp>
    </p:spTree>
    <p:extLst>
      <p:ext uri="{BB962C8B-B14F-4D97-AF65-F5344CB8AC3E}">
        <p14:creationId xmlns:p14="http://schemas.microsoft.com/office/powerpoint/2010/main" val="22423230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477188" y="6238816"/>
            <a:ext cx="2237419" cy="323968"/>
          </a:xfrm>
          <a:prstGeom prst="rect">
            <a:avLst/>
          </a:prstGeom>
        </p:spPr>
        <p:txBody>
          <a:bodyPr/>
          <a:lstStyle/>
          <a:p>
            <a:endParaRPr lang="en-US"/>
          </a:p>
        </p:txBody>
      </p:sp>
      <p:sp>
        <p:nvSpPr>
          <p:cNvPr id="3" name="Footer Placeholder 2"/>
          <p:cNvSpPr>
            <a:spLocks noGrp="1"/>
          </p:cNvSpPr>
          <p:nvPr>
            <p:ph type="ftr" sz="quarter" idx="11"/>
          </p:nvPr>
        </p:nvSpPr>
        <p:spPr>
          <a:xfrm>
            <a:off x="5970131" y="6509394"/>
            <a:ext cx="3377909" cy="320040"/>
          </a:xfrm>
          <a:prstGeom prst="rect">
            <a:avLst/>
          </a:prstGeom>
        </p:spPr>
        <p:txBody>
          <a:bodyPr/>
          <a:lstStyle/>
          <a:p>
            <a:r>
              <a:rPr kumimoji="1" lang="ja-JP" altLang="en-US"/>
              <a:t>引用元：</a:t>
            </a:r>
          </a:p>
        </p:txBody>
      </p:sp>
      <p:sp>
        <p:nvSpPr>
          <p:cNvPr id="4" name="Slide Number Placeholder 3"/>
          <p:cNvSpPr>
            <a:spLocks noGrp="1"/>
          </p:cNvSpPr>
          <p:nvPr>
            <p:ph type="sldNum" sz="quarter" idx="12"/>
          </p:nvPr>
        </p:nvSpPr>
        <p:spPr/>
        <p:txBody>
          <a:bodyPr/>
          <a:lstStyle/>
          <a:p>
            <a:fld id="{A1D487B2-B3D4-4B12-876F-840864ED41B0}" type="slidenum">
              <a:rPr kumimoji="1" lang="ja-JP" altLang="en-US" smtClean="0"/>
              <a:t>‹#›</a:t>
            </a:fld>
            <a:endParaRPr kumimoji="1" lang="ja-JP" altLang="en-US"/>
          </a:p>
        </p:txBody>
      </p:sp>
    </p:spTree>
    <p:extLst>
      <p:ext uri="{BB962C8B-B14F-4D97-AF65-F5344CB8AC3E}">
        <p14:creationId xmlns:p14="http://schemas.microsoft.com/office/powerpoint/2010/main" val="8606399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6" name="Rectangle 25"/>
          <p:cNvSpPr/>
          <p:nvPr/>
        </p:nvSpPr>
        <p:spPr>
          <a:xfrm>
            <a:off x="0" y="0"/>
            <a:ext cx="4953000"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94095" y="2243830"/>
            <a:ext cx="3564810" cy="1141497"/>
          </a:xfrm>
          <a:solidFill>
            <a:srgbClr val="FFFFFF"/>
          </a:solidFill>
          <a:ln>
            <a:solidFill>
              <a:srgbClr val="404040"/>
            </a:solidFill>
          </a:ln>
        </p:spPr>
        <p:txBody>
          <a:bodyPr anchor="ctr" anchorCtr="1">
            <a:normAutofit/>
          </a:bodyPr>
          <a:lstStyle>
            <a:lvl1pPr>
              <a:defRPr sz="2100">
                <a:solidFill>
                  <a:srgbClr val="262626"/>
                </a:solidFill>
              </a:defRPr>
            </a:lvl1pPr>
          </a:lstStyle>
          <a:p>
            <a:r>
              <a:rPr lang="ja-JP" altLang="en-US"/>
              <a:t>マスター タイトルの書式設定</a:t>
            </a:r>
            <a:endParaRPr lang="en-US"/>
          </a:p>
        </p:txBody>
      </p:sp>
      <p:sp>
        <p:nvSpPr>
          <p:cNvPr id="3" name="Content Placeholder 2"/>
          <p:cNvSpPr>
            <a:spLocks noGrp="1"/>
          </p:cNvSpPr>
          <p:nvPr>
            <p:ph idx="1"/>
          </p:nvPr>
        </p:nvSpPr>
        <p:spPr>
          <a:xfrm>
            <a:off x="5473065" y="804672"/>
            <a:ext cx="3912870" cy="5248656"/>
          </a:xfrm>
        </p:spPr>
        <p:txBody>
          <a:bodyPr>
            <a:normAutofit/>
          </a:bodyPr>
          <a:lstStyle>
            <a:lvl1pPr>
              <a:defRPr sz="1900">
                <a:solidFill>
                  <a:schemeClr val="tx1"/>
                </a:solidFill>
                <a:ea typeface="BIZ UDPゴシック" panose="020B0400000000000000" pitchFamily="50" charset="-128"/>
              </a:defRPr>
            </a:lvl1pPr>
            <a:lvl2pPr>
              <a:defRPr sz="1600">
                <a:solidFill>
                  <a:schemeClr val="tx1"/>
                </a:solidFill>
                <a:ea typeface="BIZ UDPゴシック" panose="020B0400000000000000" pitchFamily="50" charset="-128"/>
              </a:defRPr>
            </a:lvl2pPr>
            <a:lvl3pPr>
              <a:defRPr sz="1600">
                <a:solidFill>
                  <a:schemeClr val="tx1"/>
                </a:solidFill>
                <a:ea typeface="BIZ UDPゴシック" panose="020B0400000000000000" pitchFamily="50" charset="-128"/>
              </a:defRPr>
            </a:lvl3pPr>
            <a:lvl4pPr>
              <a:defRPr sz="1600">
                <a:solidFill>
                  <a:schemeClr val="tx1"/>
                </a:solidFill>
                <a:ea typeface="BIZ UDPゴシック" panose="020B0400000000000000" pitchFamily="50" charset="-128"/>
              </a:defRPr>
            </a:lvl4pPr>
            <a:lvl5pPr>
              <a:defRPr sz="1600">
                <a:solidFill>
                  <a:schemeClr val="tx1"/>
                </a:solidFill>
                <a:ea typeface="BIZ UDPゴシック" panose="020B0400000000000000" pitchFamily="50" charset="-128"/>
              </a:defRPr>
            </a:lvl5pPr>
            <a:lvl6pPr>
              <a:defRPr sz="1600"/>
            </a:lvl6pPr>
            <a:lvl7pPr>
              <a:defRPr sz="1600"/>
            </a:lvl7pPr>
            <a:lvl8pPr>
              <a:defRPr sz="1600"/>
            </a:lvl8pPr>
            <a:lvl9pPr>
              <a:defRPr sz="1600"/>
            </a:lvl9pPr>
          </a:lstStyle>
          <a:p>
            <a:pPr lvl="0"/>
            <a:r>
              <a:rPr lang="ja-JP" altLang="en-US"/>
              <a:t>マスター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endParaRPr lang="en-US"/>
          </a:p>
        </p:txBody>
      </p:sp>
      <p:sp>
        <p:nvSpPr>
          <p:cNvPr id="4" name="Text Placeholder 3"/>
          <p:cNvSpPr>
            <a:spLocks noGrp="1"/>
          </p:cNvSpPr>
          <p:nvPr>
            <p:ph type="body" sz="half" idx="2"/>
          </p:nvPr>
        </p:nvSpPr>
        <p:spPr>
          <a:xfrm>
            <a:off x="934879" y="3549918"/>
            <a:ext cx="3083243" cy="2194036"/>
          </a:xfrm>
        </p:spPr>
        <p:txBody>
          <a:bodyPr anchor="t" anchorCtr="1">
            <a:normAutofit/>
          </a:bodyPr>
          <a:lstStyle>
            <a:lvl1pPr marL="0" indent="0" algn="ctr">
              <a:buNone/>
              <a:defRPr sz="1500">
                <a:solidFill>
                  <a:srgbClr val="FFFFFF"/>
                </a:solidFill>
                <a:ea typeface="BIZ UDPゴシック" panose="020B0400000000000000"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9" name="Date Placeholder 8"/>
          <p:cNvSpPr>
            <a:spLocks noGrp="1"/>
          </p:cNvSpPr>
          <p:nvPr>
            <p:ph type="dt" sz="half" idx="10"/>
          </p:nvPr>
        </p:nvSpPr>
        <p:spPr>
          <a:xfrm>
            <a:off x="6477188" y="6238816"/>
            <a:ext cx="2237419" cy="323968"/>
          </a:xfrm>
          <a:prstGeom prst="rect">
            <a:avLst/>
          </a:prstGeom>
        </p:spPr>
        <p:txBody>
          <a:bodyPr/>
          <a:lstStyle/>
          <a:p>
            <a:endParaRPr lang="en-US"/>
          </a:p>
        </p:txBody>
      </p:sp>
      <p:sp>
        <p:nvSpPr>
          <p:cNvPr id="10" name="Footer Placeholder 9"/>
          <p:cNvSpPr>
            <a:spLocks noGrp="1"/>
          </p:cNvSpPr>
          <p:nvPr>
            <p:ph type="ftr" sz="quarter" idx="11"/>
          </p:nvPr>
        </p:nvSpPr>
        <p:spPr>
          <a:xfrm>
            <a:off x="694095" y="6236208"/>
            <a:ext cx="4123598" cy="320040"/>
          </a:xfrm>
          <a:prstGeom prst="rect">
            <a:avLst/>
          </a:prstGeom>
        </p:spPr>
        <p:txBody>
          <a:bodyPr>
            <a:normAutofit/>
          </a:bodyPr>
          <a:lstStyle>
            <a:lvl1pPr>
              <a:defRPr>
                <a:solidFill>
                  <a:srgbClr val="FFFFFF">
                    <a:alpha val="70000"/>
                  </a:srgbClr>
                </a:solidFill>
              </a:defRPr>
            </a:lvl1pPr>
          </a:lstStyle>
          <a:p>
            <a:r>
              <a:rPr kumimoji="1" lang="ja-JP" altLang="en-US"/>
              <a:t>引用元：</a:t>
            </a:r>
          </a:p>
        </p:txBody>
      </p:sp>
      <p:sp>
        <p:nvSpPr>
          <p:cNvPr id="11" name="Slide Number Placeholder 10"/>
          <p:cNvSpPr>
            <a:spLocks noGrp="1"/>
          </p:cNvSpPr>
          <p:nvPr>
            <p:ph type="sldNum" sz="quarter" idx="12"/>
          </p:nvPr>
        </p:nvSpPr>
        <p:spPr/>
        <p:txBody>
          <a:bodyPr/>
          <a:lstStyle/>
          <a:p>
            <a:fld id="{A1D487B2-B3D4-4B12-876F-840864ED41B0}" type="slidenum">
              <a:rPr kumimoji="1" lang="ja-JP" altLang="en-US" smtClean="0"/>
              <a:t>‹#›</a:t>
            </a:fld>
            <a:endParaRPr kumimoji="1" lang="ja-JP" altLang="en-US"/>
          </a:p>
        </p:txBody>
      </p:sp>
    </p:spTree>
    <p:extLst>
      <p:ext uri="{BB962C8B-B14F-4D97-AF65-F5344CB8AC3E}">
        <p14:creationId xmlns:p14="http://schemas.microsoft.com/office/powerpoint/2010/main" val="35174626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18" name="Rectangle 17"/>
          <p:cNvSpPr/>
          <p:nvPr/>
        </p:nvSpPr>
        <p:spPr>
          <a:xfrm>
            <a:off x="2" y="0"/>
            <a:ext cx="4952999"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bwMode="blackWhite">
          <a:xfrm>
            <a:off x="693420" y="2243828"/>
            <a:ext cx="3566160" cy="1143000"/>
          </a:xfrm>
          <a:solidFill>
            <a:srgbClr val="FFFFFF"/>
          </a:solidFill>
          <a:ln>
            <a:solidFill>
              <a:srgbClr val="262626"/>
            </a:solidFill>
          </a:ln>
        </p:spPr>
        <p:txBody>
          <a:bodyPr anchor="ctr" anchorCtr="1">
            <a:noAutofit/>
          </a:bodyPr>
          <a:lstStyle>
            <a:lvl1pPr>
              <a:defRPr sz="2100">
                <a:solidFill>
                  <a:srgbClr val="262626"/>
                </a:solidFill>
              </a:defRPr>
            </a:lvl1pPr>
          </a:lstStyle>
          <a:p>
            <a:r>
              <a:rPr lang="ja-JP" altLang="en-US"/>
              <a:t>マスター タイトルの書式設定</a:t>
            </a:r>
            <a:endParaRPr lang="en-US"/>
          </a:p>
        </p:txBody>
      </p:sp>
      <p:sp>
        <p:nvSpPr>
          <p:cNvPr id="3" name="Picture Placeholder 2"/>
          <p:cNvSpPr>
            <a:spLocks noGrp="1" noChangeAspect="1"/>
          </p:cNvSpPr>
          <p:nvPr>
            <p:ph type="pic" idx="1"/>
          </p:nvPr>
        </p:nvSpPr>
        <p:spPr>
          <a:xfrm>
            <a:off x="4953001" y="-42172"/>
            <a:ext cx="4957954" cy="6858000"/>
          </a:xfrm>
          <a:solidFill>
            <a:schemeClr val="bg1">
              <a:lumMod val="75000"/>
            </a:schemeClr>
          </a:solidFill>
        </p:spPr>
        <p:txBody>
          <a:bodyPr anchor="t"/>
          <a:lstStyle>
            <a:lvl1pPr marL="0" indent="0">
              <a:buNone/>
              <a:defRPr sz="3200">
                <a:solidFill>
                  <a:schemeClr val="bg1">
                    <a:lumMod val="85000"/>
                    <a:lumOff val="15000"/>
                  </a:schemeClr>
                </a:solidFill>
                <a:ea typeface="BIZ UDPゴシック" panose="020B0400000000000000" pitchFamily="50" charset="-128"/>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a:t>図を追加</a:t>
            </a:r>
            <a:endParaRPr lang="en-US"/>
          </a:p>
        </p:txBody>
      </p:sp>
      <p:sp>
        <p:nvSpPr>
          <p:cNvPr id="4" name="Text Placeholder 3"/>
          <p:cNvSpPr>
            <a:spLocks noGrp="1"/>
          </p:cNvSpPr>
          <p:nvPr>
            <p:ph type="body" sz="half" idx="2"/>
          </p:nvPr>
        </p:nvSpPr>
        <p:spPr>
          <a:xfrm>
            <a:off x="934879" y="3549920"/>
            <a:ext cx="3083243" cy="2194037"/>
          </a:xfrm>
        </p:spPr>
        <p:txBody>
          <a:bodyPr anchor="t" anchorCtr="1">
            <a:normAutofit/>
          </a:bodyPr>
          <a:lstStyle>
            <a:lvl1pPr marL="0" indent="0" algn="ctr">
              <a:buNone/>
              <a:defRPr sz="1500">
                <a:solidFill>
                  <a:srgbClr val="FFFFFF"/>
                </a:solidFill>
                <a:ea typeface="BIZ UDPゴシック" panose="020B0400000000000000" pitchFamily="50" charset="-128"/>
              </a:defRPr>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a:t>マスター テキストの書式設定</a:t>
            </a:r>
          </a:p>
        </p:txBody>
      </p:sp>
      <p:sp>
        <p:nvSpPr>
          <p:cNvPr id="8" name="Date Placeholder 7"/>
          <p:cNvSpPr>
            <a:spLocks noGrp="1"/>
          </p:cNvSpPr>
          <p:nvPr>
            <p:ph type="dt" sz="half" idx="10"/>
          </p:nvPr>
        </p:nvSpPr>
        <p:spPr>
          <a:xfrm>
            <a:off x="6477188" y="6238816"/>
            <a:ext cx="2237419" cy="323968"/>
          </a:xfrm>
          <a:prstGeom prst="rect">
            <a:avLst/>
          </a:prstGeom>
        </p:spPr>
        <p:txBody>
          <a:bodyPr/>
          <a:lstStyle>
            <a:lvl1pPr>
              <a:defRPr>
                <a:solidFill>
                  <a:srgbClr val="FFFFFF"/>
                </a:solidFill>
                <a:effectLst>
                  <a:outerShdw blurRad="50800" dist="38100" dir="2700000" algn="tl" rotWithShape="0">
                    <a:prstClr val="black">
                      <a:alpha val="43000"/>
                    </a:prstClr>
                  </a:outerShdw>
                </a:effectLst>
              </a:defRPr>
            </a:lvl1pPr>
          </a:lstStyle>
          <a:p>
            <a:endParaRPr lang="en-US"/>
          </a:p>
        </p:txBody>
      </p:sp>
      <p:sp>
        <p:nvSpPr>
          <p:cNvPr id="9" name="Footer Placeholder 8"/>
          <p:cNvSpPr>
            <a:spLocks noGrp="1"/>
          </p:cNvSpPr>
          <p:nvPr>
            <p:ph type="ftr" sz="quarter" idx="11"/>
          </p:nvPr>
        </p:nvSpPr>
        <p:spPr>
          <a:xfrm>
            <a:off x="693420" y="6236208"/>
            <a:ext cx="4120896" cy="320040"/>
          </a:xfrm>
          <a:prstGeom prst="rect">
            <a:avLst/>
          </a:prstGeom>
        </p:spPr>
        <p:txBody>
          <a:bodyPr>
            <a:normAutofit/>
          </a:bodyPr>
          <a:lstStyle>
            <a:lvl1pPr>
              <a:defRPr>
                <a:solidFill>
                  <a:srgbClr val="FFFFFF">
                    <a:alpha val="70000"/>
                  </a:srgbClr>
                </a:solidFill>
              </a:defRPr>
            </a:lvl1pPr>
          </a:lstStyle>
          <a:p>
            <a:r>
              <a:rPr kumimoji="1" lang="ja-JP" altLang="en-US"/>
              <a:t>引用元：</a:t>
            </a:r>
          </a:p>
        </p:txBody>
      </p:sp>
      <p:sp>
        <p:nvSpPr>
          <p:cNvPr id="10" name="Slide Number Placeholder 9"/>
          <p:cNvSpPr>
            <a:spLocks noGrp="1"/>
          </p:cNvSpPr>
          <p:nvPr>
            <p:ph type="sldNum" sz="quarter" idx="12"/>
          </p:nvPr>
        </p:nvSpPr>
        <p:spPr/>
        <p:txBody>
          <a:bodyPr/>
          <a:lstStyle/>
          <a:p>
            <a:fld id="{A1D487B2-B3D4-4B12-876F-840864ED41B0}" type="slidenum">
              <a:rPr kumimoji="1" lang="ja-JP" altLang="en-US" smtClean="0"/>
              <a:t>‹#›</a:t>
            </a:fld>
            <a:endParaRPr kumimoji="1" lang="ja-JP" altLang="en-US"/>
          </a:p>
        </p:txBody>
      </p:sp>
    </p:spTree>
    <p:extLst>
      <p:ext uri="{BB962C8B-B14F-4D97-AF65-F5344CB8AC3E}">
        <p14:creationId xmlns:p14="http://schemas.microsoft.com/office/powerpoint/2010/main" val="2818934087"/>
      </p:ext>
    </p:extLst>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slideLayouts/slideLayout12.xml" Type="http://schemas.openxmlformats.org/officeDocument/2006/relationships/slideLayout"/><Relationship Id="rId13" Target="../slideLayouts/slideLayout13.xml" Type="http://schemas.openxmlformats.org/officeDocument/2006/relationships/slideLayout"/><Relationship Id="rId14" Target="../theme/theme1.xml" Type="http://schemas.openxmlformats.org/officeDocument/2006/relationships/theme"/><Relationship Id="rId15" Target="../tags/tag2.xml" Type="http://schemas.openxmlformats.org/officeDocument/2006/relationships/tags"/><Relationship Id="rId16" Target="../embeddings/oleObject1.bin" Type="http://schemas.openxmlformats.org/officeDocument/2006/relationships/oleObject"/><Relationship Id="rId17" Target="../media/image1.emf" Type="http://schemas.openxmlformats.org/officeDocument/2006/relationships/imag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_rels/slideMaster2.xml.rels><?xml version="1.0" encoding="UTF-8" standalone="yes"?><Relationships xmlns="http://schemas.openxmlformats.org/package/2006/relationships"><Relationship Id="rId1" Target="../slideLayouts/slideLayout14.xml" Type="http://schemas.openxmlformats.org/officeDocument/2006/relationships/slideLayout"/><Relationship Id="rId10" Target="../tags/tag3.xml" Type="http://schemas.openxmlformats.org/officeDocument/2006/relationships/tags"/><Relationship Id="rId11" Target="../embeddings/oleObject2.bin" Type="http://schemas.openxmlformats.org/officeDocument/2006/relationships/oleObject"/><Relationship Id="rId12" Target="../media/image1.emf" Type="http://schemas.openxmlformats.org/officeDocument/2006/relationships/image"/><Relationship Id="rId2" Target="../slideLayouts/slideLayout15.xml" Type="http://schemas.openxmlformats.org/officeDocument/2006/relationships/slideLayout"/><Relationship Id="rId3" Target="../slideLayouts/slideLayout16.xml" Type="http://schemas.openxmlformats.org/officeDocument/2006/relationships/slideLayout"/><Relationship Id="rId4" Target="../slideLayouts/slideLayout17.xml" Type="http://schemas.openxmlformats.org/officeDocument/2006/relationships/slideLayout"/><Relationship Id="rId5" Target="../slideLayouts/slideLayout18.xml" Type="http://schemas.openxmlformats.org/officeDocument/2006/relationships/slideLayout"/><Relationship Id="rId6" Target="../slideLayouts/slideLayout19.xml" Type="http://schemas.openxmlformats.org/officeDocument/2006/relationships/slideLayout"/><Relationship Id="rId7" Target="../slideLayouts/slideLayout20.xml" Type="http://schemas.openxmlformats.org/officeDocument/2006/relationships/slideLayout"/><Relationship Id="rId8" Target="../slideLayouts/slideLayout21.xml" Type="http://schemas.openxmlformats.org/officeDocument/2006/relationships/slideLayout"/><Relationship Id="rId9" Target="../theme/theme2.xml" Type="http://schemas.openxmlformats.org/officeDocument/2006/relationships/theme"/></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lumMod val="95000"/>
          </a:schemeClr>
        </a:solidFill>
        <a:effectLst/>
      </p:bgPr>
    </p:bg>
    <p:spTree>
      <p:nvGrpSpPr>
        <p:cNvPr id="1" name=""/>
        <p:cNvGrpSpPr/>
        <p:nvPr/>
      </p:nvGrpSpPr>
      <p:grpSpPr>
        <a:xfrm>
          <a:off x="0" y="0"/>
          <a:ext cx="0" cy="0"/>
          <a:chOff x="0" y="0"/>
          <a:chExt cx="0" cy="0"/>
        </a:xfrm>
      </p:grpSpPr>
      <p:graphicFrame>
        <p:nvGraphicFramePr>
          <p:cNvPr id="5" name="think-cell data - do not delete" hidden="1">
            <a:extLst>
              <a:ext uri="{FF2B5EF4-FFF2-40B4-BE49-F238E27FC236}">
                <a16:creationId xmlns:a16="http://schemas.microsoft.com/office/drawing/2014/main" id="{E32AB9AF-4026-B822-8C83-F6A144A4AB5A}"/>
              </a:ext>
            </a:extLst>
          </p:cNvPr>
          <p:cNvGraphicFramePr>
            <a:graphicFrameLocks noChangeAspect="1"/>
          </p:cNvGraphicFramePr>
          <p:nvPr userDrawn="1">
            <p:custDataLst>
              <p:tags r:id="rId15"/>
            </p:custDataLst>
            <p:extLst>
              <p:ext uri="{D42A27DB-BD31-4B8C-83A1-F6EECF244321}">
                <p14:modId xmlns:p14="http://schemas.microsoft.com/office/powerpoint/2010/main" val="1105411429"/>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6" imgW="362" imgH="362" progId="TCLayout.ActiveDocument.1">
                  <p:embed/>
                </p:oleObj>
              </mc:Choice>
              <mc:Fallback>
                <p:oleObj name="think-cell スライド" r:id="rId16" imgW="362" imgH="362" progId="TCLayout.ActiveDocument.1">
                  <p:embed/>
                  <p:pic>
                    <p:nvPicPr>
                      <p:cNvPr id="5" name="think-cell data - do not delete" hidden="1">
                        <a:extLst>
                          <a:ext uri="{FF2B5EF4-FFF2-40B4-BE49-F238E27FC236}">
                            <a16:creationId xmlns:a16="http://schemas.microsoft.com/office/drawing/2014/main" id="{E32AB9AF-4026-B822-8C83-F6A144A4AB5A}"/>
                          </a:ext>
                        </a:extLst>
                      </p:cNvPr>
                      <p:cNvPicPr/>
                      <p:nvPr/>
                    </p:nvPicPr>
                    <p:blipFill>
                      <a:blip r:embed="rId17"/>
                      <a:stretch>
                        <a:fillRect/>
                      </a:stretch>
                    </p:blipFill>
                    <p:spPr>
                      <a:xfrm>
                        <a:off x="1588" y="1588"/>
                        <a:ext cx="1588" cy="1588"/>
                      </a:xfrm>
                      <a:prstGeom prst="rect">
                        <a:avLst/>
                      </a:prstGeom>
                    </p:spPr>
                  </p:pic>
                </p:oleObj>
              </mc:Fallback>
            </mc:AlternateContent>
          </a:graphicData>
        </a:graphic>
      </p:graphicFrame>
      <p:sp>
        <p:nvSpPr>
          <p:cNvPr id="2" name="Title Placeholder 1"/>
          <p:cNvSpPr>
            <a:spLocks noGrp="1"/>
          </p:cNvSpPr>
          <p:nvPr>
            <p:ph type="title"/>
          </p:nvPr>
        </p:nvSpPr>
        <p:spPr bwMode="black">
          <a:xfrm>
            <a:off x="1739883" y="964692"/>
            <a:ext cx="6432568" cy="1188720"/>
          </a:xfrm>
          <a:prstGeom prst="rect">
            <a:avLst/>
          </a:prstGeom>
          <a:solidFill>
            <a:srgbClr val="FFFFFF"/>
          </a:solidFill>
          <a:ln w="31750" cap="sq">
            <a:solidFill>
              <a:srgbClr val="404040"/>
            </a:solidFill>
            <a:miter lim="800000"/>
          </a:ln>
        </p:spPr>
        <p:txBody>
          <a:bodyPr vert="horz" lIns="182880" tIns="182880" rIns="182880" bIns="182880" rtlCol="0" anchor="ctr">
            <a:normAutofit/>
          </a:bodyPr>
          <a:lstStyle/>
          <a:p>
            <a:r>
              <a:rPr lang="ja-JP" altLang="en-US"/>
              <a:t>マスター タイトルの書式設定</a:t>
            </a:r>
            <a:endParaRPr lang="en-US"/>
          </a:p>
        </p:txBody>
      </p:sp>
      <p:sp>
        <p:nvSpPr>
          <p:cNvPr id="3" name="Text Placeholder 2"/>
          <p:cNvSpPr>
            <a:spLocks noGrp="1"/>
          </p:cNvSpPr>
          <p:nvPr>
            <p:ph type="body" idx="1"/>
          </p:nvPr>
        </p:nvSpPr>
        <p:spPr>
          <a:xfrm>
            <a:off x="1739883" y="2638046"/>
            <a:ext cx="6432568" cy="3101983"/>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4"/>
          </p:nvPr>
        </p:nvSpPr>
        <p:spPr>
          <a:xfrm>
            <a:off x="9455780" y="6463674"/>
            <a:ext cx="396240" cy="365760"/>
          </a:xfrm>
          <a:prstGeom prst="ellipse">
            <a:avLst/>
          </a:prstGeom>
          <a:noFill/>
        </p:spPr>
        <p:txBody>
          <a:bodyPr vert="horz" lIns="18288" tIns="45720" rIns="18288" bIns="45720" rtlCol="0" anchor="ctr">
            <a:noAutofit/>
          </a:bodyPr>
          <a:lstStyle>
            <a:lvl1pPr algn="ctr">
              <a:defRPr sz="1100" spc="0" baseline="0">
                <a:solidFill>
                  <a:schemeClr val="tx2">
                    <a:lumMod val="75000"/>
                  </a:schemeClr>
                </a:solidFill>
                <a:ea typeface="BIZ UDPゴシック" panose="020B0400000000000000" pitchFamily="50" charset="-128"/>
              </a:defRPr>
            </a:lvl1pPr>
          </a:lstStyle>
          <a:p>
            <a:fld id="{A1D487B2-B3D4-4B12-876F-840864ED41B0}" type="slidenum">
              <a:rPr kumimoji="1" lang="ja-JP" altLang="en-US" smtClean="0"/>
              <a:pPr/>
              <a:t>‹#›</a:t>
            </a:fld>
            <a:endParaRPr kumimoji="1" lang="ja-JP" altLang="en-US"/>
          </a:p>
        </p:txBody>
      </p:sp>
      <p:sp>
        <p:nvSpPr>
          <p:cNvPr id="7" name="Footer Placeholder 4"/>
          <p:cNvSpPr>
            <a:spLocks noGrp="1"/>
          </p:cNvSpPr>
          <p:nvPr>
            <p:ph type="ftr" sz="quarter" idx="3"/>
          </p:nvPr>
        </p:nvSpPr>
        <p:spPr>
          <a:xfrm>
            <a:off x="5970131" y="6509394"/>
            <a:ext cx="3377909" cy="320040"/>
          </a:xfrm>
          <a:prstGeom prst="rect">
            <a:avLst/>
          </a:prstGeom>
        </p:spPr>
        <p:txBody>
          <a:bodyPr vert="horz" lIns="91440" tIns="45720" rIns="91440" bIns="45720" rtlCol="0" anchor="ctr"/>
          <a:lstStyle>
            <a:lvl1pPr algn="l">
              <a:defRPr sz="800">
                <a:solidFill>
                  <a:schemeClr val="tx1">
                    <a:alpha val="70000"/>
                  </a:schemeClr>
                </a:solidFill>
                <a:ea typeface="BIZ UDPゴシック" panose="020B0400000000000000" pitchFamily="50" charset="-128"/>
              </a:defRPr>
            </a:lvl1pPr>
          </a:lstStyle>
          <a:p>
            <a:r>
              <a:rPr kumimoji="1" lang="ja-JP" altLang="en-US"/>
              <a:t>引用元：</a:t>
            </a:r>
          </a:p>
        </p:txBody>
      </p:sp>
    </p:spTree>
    <p:extLst>
      <p:ext uri="{BB962C8B-B14F-4D97-AF65-F5344CB8AC3E}">
        <p14:creationId xmlns:p14="http://schemas.microsoft.com/office/powerpoint/2010/main" val="1774443579"/>
      </p:ext>
    </p:extLst>
  </p:cSld>
  <p:clrMap bg1="lt1" tx1="dk1" bg2="lt2" tx2="dk2" accent1="accent1" accent2="accent2" accent3="accent3" accent4="accent4" accent5="accent5" accent6="accent6" hlink="hlink" folHlink="folHlink"/>
  <p:sldLayoutIdLst>
    <p:sldLayoutId id="2147483655" r:id="rId1"/>
    <p:sldLayoutId id="2147483656" r:id="rId2"/>
    <p:sldLayoutId id="2147483657" r:id="rId3"/>
    <p:sldLayoutId id="2147483658" r:id="rId4"/>
    <p:sldLayoutId id="2147483659" r:id="rId5"/>
    <p:sldLayoutId id="2147483660" r:id="rId6"/>
    <p:sldLayoutId id="2147483661" r:id="rId7"/>
    <p:sldLayoutId id="2147483662" r:id="rId8"/>
    <p:sldLayoutId id="2147483663" r:id="rId9"/>
    <p:sldLayoutId id="2147483664" r:id="rId10"/>
    <p:sldLayoutId id="2147483665" r:id="rId11"/>
    <p:sldLayoutId id="2147483666" r:id="rId12"/>
    <p:sldLayoutId id="2147483667" r:id="rId13"/>
  </p:sldLayoutIdLst>
  <p:hf hdr="0" dt="0"/>
  <p:txStyles>
    <p:titleStyle>
      <a:lvl1pPr algn="ctr" defTabSz="914400" rtl="0" eaLnBrk="1" latinLnBrk="0" hangingPunct="1">
        <a:lnSpc>
          <a:spcPct val="90000"/>
        </a:lnSpc>
        <a:spcBef>
          <a:spcPct val="0"/>
        </a:spcBef>
        <a:buNone/>
        <a:defRPr kumimoji="1" sz="2600" kern="1200" cap="all" spc="200" baseline="0">
          <a:solidFill>
            <a:srgbClr val="273235"/>
          </a:solidFill>
          <a:latin typeface="+mj-lt"/>
          <a:ea typeface="BIZ UDPゴシック" panose="020B0400000000000000" pitchFamily="50" charset="-128"/>
          <a:cs typeface="+mj-cs"/>
        </a:defRPr>
      </a:lvl1pPr>
    </p:titleStyle>
    <p:body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graphicFrame>
        <p:nvGraphicFramePr>
          <p:cNvPr id="2" name="think-cell data - do not delete" hidden="1">
            <a:extLst>
              <a:ext uri="{FF2B5EF4-FFF2-40B4-BE49-F238E27FC236}">
                <a16:creationId xmlns:a16="http://schemas.microsoft.com/office/drawing/2014/main" id="{D19598EA-BED2-3E87-D3E8-A5AA047E55C0}"/>
              </a:ext>
            </a:extLst>
          </p:cNvPr>
          <p:cNvGraphicFramePr>
            <a:graphicFrameLocks noChangeAspect="1"/>
          </p:cNvGraphicFramePr>
          <p:nvPr userDrawn="1">
            <p:custDataLst>
              <p:tags r:id="rId10"/>
            </p:custDataLst>
            <p:extLst>
              <p:ext uri="{D42A27DB-BD31-4B8C-83A1-F6EECF244321}">
                <p14:modId xmlns:p14="http://schemas.microsoft.com/office/powerpoint/2010/main" val="670193532"/>
              </p:ext>
            </p:extLst>
          </p:nvPr>
        </p:nvGraphicFramePr>
        <p:xfrm>
          <a:off x="1588" y="1588"/>
          <a:ext cx="1588" cy="1588"/>
        </p:xfrm>
        <a:graphic>
          <a:graphicData uri="http://schemas.openxmlformats.org/presentationml/2006/ole">
            <mc:AlternateContent xmlns:mc="http://schemas.openxmlformats.org/markup-compatibility/2006">
              <mc:Choice xmlns:v="urn:schemas-microsoft-com:vml" Requires="v">
                <p:oleObj name="think-cell スライド" r:id="rId11" imgW="362" imgH="362" progId="TCLayout.ActiveDocument.1">
                  <p:embed/>
                </p:oleObj>
              </mc:Choice>
              <mc:Fallback>
                <p:oleObj name="think-cell スライド" r:id="rId11" imgW="362" imgH="362" progId="TCLayout.ActiveDocument.1">
                  <p:embed/>
                  <p:pic>
                    <p:nvPicPr>
                      <p:cNvPr id="2" name="think-cell data - do not delete" hidden="1">
                        <a:extLst>
                          <a:ext uri="{FF2B5EF4-FFF2-40B4-BE49-F238E27FC236}">
                            <a16:creationId xmlns:a16="http://schemas.microsoft.com/office/drawing/2014/main" id="{D19598EA-BED2-3E87-D3E8-A5AA047E55C0}"/>
                          </a:ext>
                        </a:extLst>
                      </p:cNvPr>
                      <p:cNvPicPr/>
                      <p:nvPr/>
                    </p:nvPicPr>
                    <p:blipFill>
                      <a:blip r:embed="rId12"/>
                      <a:stretch>
                        <a:fillRect/>
                      </a:stretch>
                    </p:blipFill>
                    <p:spPr>
                      <a:xfrm>
                        <a:off x="1588" y="1588"/>
                        <a:ext cx="1588" cy="1588"/>
                      </a:xfrm>
                      <a:prstGeom prst="rect">
                        <a:avLst/>
                      </a:prstGeom>
                    </p:spPr>
                  </p:pic>
                </p:oleObj>
              </mc:Fallback>
            </mc:AlternateContent>
          </a:graphicData>
        </a:graphic>
      </p:graphicFrame>
      <p:grpSp>
        <p:nvGrpSpPr>
          <p:cNvPr id="103" name="グループ化 102">
            <a:extLst>
              <a:ext uri="{FF2B5EF4-FFF2-40B4-BE49-F238E27FC236}">
                <a16:creationId xmlns:a16="http://schemas.microsoft.com/office/drawing/2014/main" id="{27A30E4B-45A6-4F37-922B-1A7BC470AB51}"/>
              </a:ext>
            </a:extLst>
          </p:cNvPr>
          <p:cNvGrpSpPr/>
          <p:nvPr userDrawn="1"/>
        </p:nvGrpSpPr>
        <p:grpSpPr>
          <a:xfrm>
            <a:off x="488156" y="908720"/>
            <a:ext cx="8929688" cy="5328617"/>
            <a:chOff x="485427" y="908720"/>
            <a:chExt cx="8929688" cy="5328617"/>
          </a:xfrm>
        </p:grpSpPr>
        <p:sp>
          <p:nvSpPr>
            <p:cNvPr id="104" name="Rectangle 104">
              <a:extLst>
                <a:ext uri="{FF2B5EF4-FFF2-40B4-BE49-F238E27FC236}">
                  <a16:creationId xmlns:a16="http://schemas.microsoft.com/office/drawing/2014/main" id="{F6BC0E50-221A-4284-A4E6-851788841569}"/>
                </a:ext>
              </a:extLst>
            </p:cNvPr>
            <p:cNvSpPr>
              <a:spLocks noChangeArrowheads="1"/>
            </p:cNvSpPr>
            <p:nvPr userDrawn="1"/>
          </p:nvSpPr>
          <p:spPr bwMode="auto">
            <a:xfrm>
              <a:off x="485427" y="908720"/>
              <a:ext cx="8929688" cy="5328000"/>
            </a:xfrm>
            <a:prstGeom prst="rect">
              <a:avLst/>
            </a:prstGeom>
            <a:noFill/>
            <a:ln w="9525" cap="flat" cmpd="sng" algn="ctr">
              <a:noFill/>
              <a:prstDash val="solid"/>
              <a:miter lim="800000"/>
              <a:headEnd type="none" w="med" len="med"/>
              <a:tailEnd type="none" w="med" len="me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ja-JP" altLang="en-US"/>
            </a:p>
          </p:txBody>
        </p:sp>
        <p:grpSp>
          <p:nvGrpSpPr>
            <p:cNvPr id="105" name="グループ化 104">
              <a:extLst>
                <a:ext uri="{FF2B5EF4-FFF2-40B4-BE49-F238E27FC236}">
                  <a16:creationId xmlns:a16="http://schemas.microsoft.com/office/drawing/2014/main" id="{3D93EA7C-A95E-4A1B-8451-2EB7EAAECD75}"/>
                </a:ext>
              </a:extLst>
            </p:cNvPr>
            <p:cNvGrpSpPr/>
            <p:nvPr userDrawn="1"/>
          </p:nvGrpSpPr>
          <p:grpSpPr>
            <a:xfrm>
              <a:off x="485427" y="1061819"/>
              <a:ext cx="8929688" cy="5031477"/>
              <a:chOff x="485427" y="1061819"/>
              <a:chExt cx="8929688" cy="5031477"/>
            </a:xfrm>
          </p:grpSpPr>
          <p:sp>
            <p:nvSpPr>
              <p:cNvPr id="168" name="Line 102">
                <a:extLst>
                  <a:ext uri="{FF2B5EF4-FFF2-40B4-BE49-F238E27FC236}">
                    <a16:creationId xmlns:a16="http://schemas.microsoft.com/office/drawing/2014/main" id="{61C222B0-4CE2-44A8-BDD9-BDFA78AF0FAF}"/>
                  </a:ext>
                </a:extLst>
              </p:cNvPr>
              <p:cNvSpPr>
                <a:spLocks noChangeShapeType="1"/>
              </p:cNvSpPr>
              <p:nvPr userDrawn="1"/>
            </p:nvSpPr>
            <p:spPr bwMode="auto">
              <a:xfrm>
                <a:off x="485427" y="3649427"/>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9" name="Line 6">
                <a:extLst>
                  <a:ext uri="{FF2B5EF4-FFF2-40B4-BE49-F238E27FC236}">
                    <a16:creationId xmlns:a16="http://schemas.microsoft.com/office/drawing/2014/main" id="{52D9A370-A2EE-4DB2-A811-352B8E3619D8}"/>
                  </a:ext>
                </a:extLst>
              </p:cNvPr>
              <p:cNvSpPr>
                <a:spLocks noChangeShapeType="1"/>
              </p:cNvSpPr>
              <p:nvPr userDrawn="1"/>
            </p:nvSpPr>
            <p:spPr bwMode="auto">
              <a:xfrm>
                <a:off x="485427" y="5949523"/>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0" name="Line 7">
                <a:extLst>
                  <a:ext uri="{FF2B5EF4-FFF2-40B4-BE49-F238E27FC236}">
                    <a16:creationId xmlns:a16="http://schemas.microsoft.com/office/drawing/2014/main" id="{F9BD2557-477B-4EE9-8E96-7ED67E30B7FF}"/>
                  </a:ext>
                </a:extLst>
              </p:cNvPr>
              <p:cNvSpPr>
                <a:spLocks noChangeShapeType="1"/>
              </p:cNvSpPr>
              <p:nvPr userDrawn="1"/>
            </p:nvSpPr>
            <p:spPr bwMode="auto">
              <a:xfrm>
                <a:off x="485427" y="5805767"/>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1" name="Line 8">
                <a:extLst>
                  <a:ext uri="{FF2B5EF4-FFF2-40B4-BE49-F238E27FC236}">
                    <a16:creationId xmlns:a16="http://schemas.microsoft.com/office/drawing/2014/main" id="{3CC2C9E5-A20C-4733-A0C8-4AD5E2491F24}"/>
                  </a:ext>
                </a:extLst>
              </p:cNvPr>
              <p:cNvSpPr>
                <a:spLocks noChangeShapeType="1"/>
              </p:cNvSpPr>
              <p:nvPr userDrawn="1"/>
            </p:nvSpPr>
            <p:spPr bwMode="auto">
              <a:xfrm>
                <a:off x="485427" y="5662011"/>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2" name="Line 9">
                <a:extLst>
                  <a:ext uri="{FF2B5EF4-FFF2-40B4-BE49-F238E27FC236}">
                    <a16:creationId xmlns:a16="http://schemas.microsoft.com/office/drawing/2014/main" id="{3735DA51-E9D0-469B-B9E6-47689ACD90C8}"/>
                  </a:ext>
                </a:extLst>
              </p:cNvPr>
              <p:cNvSpPr>
                <a:spLocks noChangeShapeType="1"/>
              </p:cNvSpPr>
              <p:nvPr userDrawn="1"/>
            </p:nvSpPr>
            <p:spPr bwMode="auto">
              <a:xfrm>
                <a:off x="485427" y="5518255"/>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3" name="Line 10">
                <a:extLst>
                  <a:ext uri="{FF2B5EF4-FFF2-40B4-BE49-F238E27FC236}">
                    <a16:creationId xmlns:a16="http://schemas.microsoft.com/office/drawing/2014/main" id="{E15EDCCA-4B7B-4ED9-AA8D-B6E99E563A24}"/>
                  </a:ext>
                </a:extLst>
              </p:cNvPr>
              <p:cNvSpPr>
                <a:spLocks noChangeShapeType="1"/>
              </p:cNvSpPr>
              <p:nvPr userDrawn="1"/>
            </p:nvSpPr>
            <p:spPr bwMode="auto">
              <a:xfrm>
                <a:off x="485427" y="5374499"/>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4" name="Line 11">
                <a:extLst>
                  <a:ext uri="{FF2B5EF4-FFF2-40B4-BE49-F238E27FC236}">
                    <a16:creationId xmlns:a16="http://schemas.microsoft.com/office/drawing/2014/main" id="{8FE7CC38-FD01-49B4-97B3-1645C9640C7F}"/>
                  </a:ext>
                </a:extLst>
              </p:cNvPr>
              <p:cNvSpPr>
                <a:spLocks noChangeShapeType="1"/>
              </p:cNvSpPr>
              <p:nvPr userDrawn="1"/>
            </p:nvSpPr>
            <p:spPr bwMode="auto">
              <a:xfrm>
                <a:off x="485427" y="5230743"/>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5" name="Line 12">
                <a:extLst>
                  <a:ext uri="{FF2B5EF4-FFF2-40B4-BE49-F238E27FC236}">
                    <a16:creationId xmlns:a16="http://schemas.microsoft.com/office/drawing/2014/main" id="{06865408-9CA6-49A3-AC26-C882972B683D}"/>
                  </a:ext>
                </a:extLst>
              </p:cNvPr>
              <p:cNvSpPr>
                <a:spLocks noChangeShapeType="1"/>
              </p:cNvSpPr>
              <p:nvPr userDrawn="1"/>
            </p:nvSpPr>
            <p:spPr bwMode="auto">
              <a:xfrm>
                <a:off x="485427" y="5086987"/>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6" name="Line 13">
                <a:extLst>
                  <a:ext uri="{FF2B5EF4-FFF2-40B4-BE49-F238E27FC236}">
                    <a16:creationId xmlns:a16="http://schemas.microsoft.com/office/drawing/2014/main" id="{B413612C-D11F-4110-B95C-A9F386DE9F0E}"/>
                  </a:ext>
                </a:extLst>
              </p:cNvPr>
              <p:cNvSpPr>
                <a:spLocks noChangeShapeType="1"/>
              </p:cNvSpPr>
              <p:nvPr userDrawn="1"/>
            </p:nvSpPr>
            <p:spPr bwMode="auto">
              <a:xfrm>
                <a:off x="485427" y="4943231"/>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7" name="Line 14">
                <a:extLst>
                  <a:ext uri="{FF2B5EF4-FFF2-40B4-BE49-F238E27FC236}">
                    <a16:creationId xmlns:a16="http://schemas.microsoft.com/office/drawing/2014/main" id="{EF62E633-7EF0-47F1-A5FC-9E5E87342F64}"/>
                  </a:ext>
                </a:extLst>
              </p:cNvPr>
              <p:cNvSpPr>
                <a:spLocks noChangeShapeType="1"/>
              </p:cNvSpPr>
              <p:nvPr userDrawn="1"/>
            </p:nvSpPr>
            <p:spPr bwMode="auto">
              <a:xfrm>
                <a:off x="485427" y="4799475"/>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8" name="Line 15">
                <a:extLst>
                  <a:ext uri="{FF2B5EF4-FFF2-40B4-BE49-F238E27FC236}">
                    <a16:creationId xmlns:a16="http://schemas.microsoft.com/office/drawing/2014/main" id="{91B200AC-4F46-4B08-8AEA-73FB8F60909C}"/>
                  </a:ext>
                </a:extLst>
              </p:cNvPr>
              <p:cNvSpPr>
                <a:spLocks noChangeShapeType="1"/>
              </p:cNvSpPr>
              <p:nvPr userDrawn="1"/>
            </p:nvSpPr>
            <p:spPr bwMode="auto">
              <a:xfrm>
                <a:off x="485427" y="4655719"/>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79" name="Line 16">
                <a:extLst>
                  <a:ext uri="{FF2B5EF4-FFF2-40B4-BE49-F238E27FC236}">
                    <a16:creationId xmlns:a16="http://schemas.microsoft.com/office/drawing/2014/main" id="{FF839AFB-5F17-48D2-BDBB-746FFEE7FD2B}"/>
                  </a:ext>
                </a:extLst>
              </p:cNvPr>
              <p:cNvSpPr>
                <a:spLocks noChangeShapeType="1"/>
              </p:cNvSpPr>
              <p:nvPr userDrawn="1"/>
            </p:nvSpPr>
            <p:spPr bwMode="auto">
              <a:xfrm>
                <a:off x="485427" y="4511963"/>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0" name="Line 17">
                <a:extLst>
                  <a:ext uri="{FF2B5EF4-FFF2-40B4-BE49-F238E27FC236}">
                    <a16:creationId xmlns:a16="http://schemas.microsoft.com/office/drawing/2014/main" id="{2BDC6573-5730-4F67-A9D8-8F453077EBDB}"/>
                  </a:ext>
                </a:extLst>
              </p:cNvPr>
              <p:cNvSpPr>
                <a:spLocks noChangeShapeType="1"/>
              </p:cNvSpPr>
              <p:nvPr userDrawn="1"/>
            </p:nvSpPr>
            <p:spPr bwMode="auto">
              <a:xfrm>
                <a:off x="485427" y="4368207"/>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1" name="Line 18">
                <a:extLst>
                  <a:ext uri="{FF2B5EF4-FFF2-40B4-BE49-F238E27FC236}">
                    <a16:creationId xmlns:a16="http://schemas.microsoft.com/office/drawing/2014/main" id="{892C38A9-7BBC-4452-BAFE-273A40FEA851}"/>
                  </a:ext>
                </a:extLst>
              </p:cNvPr>
              <p:cNvSpPr>
                <a:spLocks noChangeShapeType="1"/>
              </p:cNvSpPr>
              <p:nvPr userDrawn="1"/>
            </p:nvSpPr>
            <p:spPr bwMode="auto">
              <a:xfrm>
                <a:off x="485427" y="4224451"/>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2" name="Line 19">
                <a:extLst>
                  <a:ext uri="{FF2B5EF4-FFF2-40B4-BE49-F238E27FC236}">
                    <a16:creationId xmlns:a16="http://schemas.microsoft.com/office/drawing/2014/main" id="{F9CD21FF-0C59-467D-9C54-E7BE09F679B0}"/>
                  </a:ext>
                </a:extLst>
              </p:cNvPr>
              <p:cNvSpPr>
                <a:spLocks noChangeShapeType="1"/>
              </p:cNvSpPr>
              <p:nvPr userDrawn="1"/>
            </p:nvSpPr>
            <p:spPr bwMode="auto">
              <a:xfrm>
                <a:off x="485427" y="4080695"/>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3" name="Line 20">
                <a:extLst>
                  <a:ext uri="{FF2B5EF4-FFF2-40B4-BE49-F238E27FC236}">
                    <a16:creationId xmlns:a16="http://schemas.microsoft.com/office/drawing/2014/main" id="{D10333CE-4BC9-4521-85B5-1E83FCE602AC}"/>
                  </a:ext>
                </a:extLst>
              </p:cNvPr>
              <p:cNvSpPr>
                <a:spLocks noChangeShapeType="1"/>
              </p:cNvSpPr>
              <p:nvPr userDrawn="1"/>
            </p:nvSpPr>
            <p:spPr bwMode="auto">
              <a:xfrm>
                <a:off x="485427" y="3936939"/>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4" name="Line 21">
                <a:extLst>
                  <a:ext uri="{FF2B5EF4-FFF2-40B4-BE49-F238E27FC236}">
                    <a16:creationId xmlns:a16="http://schemas.microsoft.com/office/drawing/2014/main" id="{7B64DFE0-8852-409E-9ABB-C3009018AEF9}"/>
                  </a:ext>
                </a:extLst>
              </p:cNvPr>
              <p:cNvSpPr>
                <a:spLocks noChangeShapeType="1"/>
              </p:cNvSpPr>
              <p:nvPr userDrawn="1"/>
            </p:nvSpPr>
            <p:spPr bwMode="auto">
              <a:xfrm>
                <a:off x="485427" y="3793183"/>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5" name="Line 22">
                <a:extLst>
                  <a:ext uri="{FF2B5EF4-FFF2-40B4-BE49-F238E27FC236}">
                    <a16:creationId xmlns:a16="http://schemas.microsoft.com/office/drawing/2014/main" id="{07BD6B96-B33F-4C9B-B236-EE8BD6BA8260}"/>
                  </a:ext>
                </a:extLst>
              </p:cNvPr>
              <p:cNvSpPr>
                <a:spLocks noChangeShapeType="1"/>
              </p:cNvSpPr>
              <p:nvPr userDrawn="1"/>
            </p:nvSpPr>
            <p:spPr bwMode="auto">
              <a:xfrm>
                <a:off x="485427" y="3505671"/>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6" name="Line 23">
                <a:extLst>
                  <a:ext uri="{FF2B5EF4-FFF2-40B4-BE49-F238E27FC236}">
                    <a16:creationId xmlns:a16="http://schemas.microsoft.com/office/drawing/2014/main" id="{DD273245-E3B3-4E1E-914A-EE7804960797}"/>
                  </a:ext>
                </a:extLst>
              </p:cNvPr>
              <p:cNvSpPr>
                <a:spLocks noChangeShapeType="1"/>
              </p:cNvSpPr>
              <p:nvPr userDrawn="1"/>
            </p:nvSpPr>
            <p:spPr bwMode="auto">
              <a:xfrm>
                <a:off x="485427" y="3361915"/>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7" name="Line 24">
                <a:extLst>
                  <a:ext uri="{FF2B5EF4-FFF2-40B4-BE49-F238E27FC236}">
                    <a16:creationId xmlns:a16="http://schemas.microsoft.com/office/drawing/2014/main" id="{3A01E888-4742-4BA5-BD0E-388B7B6F68C6}"/>
                  </a:ext>
                </a:extLst>
              </p:cNvPr>
              <p:cNvSpPr>
                <a:spLocks noChangeShapeType="1"/>
              </p:cNvSpPr>
              <p:nvPr userDrawn="1"/>
            </p:nvSpPr>
            <p:spPr bwMode="auto">
              <a:xfrm>
                <a:off x="485427" y="3218159"/>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8" name="Line 25">
                <a:extLst>
                  <a:ext uri="{FF2B5EF4-FFF2-40B4-BE49-F238E27FC236}">
                    <a16:creationId xmlns:a16="http://schemas.microsoft.com/office/drawing/2014/main" id="{DB760361-9704-439E-A251-598FB4C579AB}"/>
                  </a:ext>
                </a:extLst>
              </p:cNvPr>
              <p:cNvSpPr>
                <a:spLocks noChangeShapeType="1"/>
              </p:cNvSpPr>
              <p:nvPr userDrawn="1"/>
            </p:nvSpPr>
            <p:spPr bwMode="auto">
              <a:xfrm>
                <a:off x="485427" y="3074403"/>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89" name="Line 26">
                <a:extLst>
                  <a:ext uri="{FF2B5EF4-FFF2-40B4-BE49-F238E27FC236}">
                    <a16:creationId xmlns:a16="http://schemas.microsoft.com/office/drawing/2014/main" id="{E72BE37D-59D5-45DA-84D5-99176D7F50D1}"/>
                  </a:ext>
                </a:extLst>
              </p:cNvPr>
              <p:cNvSpPr>
                <a:spLocks noChangeShapeType="1"/>
              </p:cNvSpPr>
              <p:nvPr userDrawn="1"/>
            </p:nvSpPr>
            <p:spPr bwMode="auto">
              <a:xfrm>
                <a:off x="485427" y="2930647"/>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0" name="Line 27">
                <a:extLst>
                  <a:ext uri="{FF2B5EF4-FFF2-40B4-BE49-F238E27FC236}">
                    <a16:creationId xmlns:a16="http://schemas.microsoft.com/office/drawing/2014/main" id="{9C8FBE75-F49C-451C-8E75-071556280FF5}"/>
                  </a:ext>
                </a:extLst>
              </p:cNvPr>
              <p:cNvSpPr>
                <a:spLocks noChangeShapeType="1"/>
              </p:cNvSpPr>
              <p:nvPr userDrawn="1"/>
            </p:nvSpPr>
            <p:spPr bwMode="auto">
              <a:xfrm>
                <a:off x="485427" y="2786891"/>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1" name="Line 28">
                <a:extLst>
                  <a:ext uri="{FF2B5EF4-FFF2-40B4-BE49-F238E27FC236}">
                    <a16:creationId xmlns:a16="http://schemas.microsoft.com/office/drawing/2014/main" id="{9EDA0CDD-C362-4CCE-8D91-96905B7D9B64}"/>
                  </a:ext>
                </a:extLst>
              </p:cNvPr>
              <p:cNvSpPr>
                <a:spLocks noChangeShapeType="1"/>
              </p:cNvSpPr>
              <p:nvPr userDrawn="1"/>
            </p:nvSpPr>
            <p:spPr bwMode="auto">
              <a:xfrm>
                <a:off x="485427" y="2643135"/>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2" name="Line 29">
                <a:extLst>
                  <a:ext uri="{FF2B5EF4-FFF2-40B4-BE49-F238E27FC236}">
                    <a16:creationId xmlns:a16="http://schemas.microsoft.com/office/drawing/2014/main" id="{7FDC4C8F-FF99-4B9B-886D-A2F2B2A875FB}"/>
                  </a:ext>
                </a:extLst>
              </p:cNvPr>
              <p:cNvSpPr>
                <a:spLocks noChangeShapeType="1"/>
              </p:cNvSpPr>
              <p:nvPr userDrawn="1"/>
            </p:nvSpPr>
            <p:spPr bwMode="auto">
              <a:xfrm>
                <a:off x="485427" y="2499379"/>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3" name="Line 30">
                <a:extLst>
                  <a:ext uri="{FF2B5EF4-FFF2-40B4-BE49-F238E27FC236}">
                    <a16:creationId xmlns:a16="http://schemas.microsoft.com/office/drawing/2014/main" id="{B7EA7D76-EA9F-4202-B8CC-CBBD414339E6}"/>
                  </a:ext>
                </a:extLst>
              </p:cNvPr>
              <p:cNvSpPr>
                <a:spLocks noChangeShapeType="1"/>
              </p:cNvSpPr>
              <p:nvPr userDrawn="1"/>
            </p:nvSpPr>
            <p:spPr bwMode="auto">
              <a:xfrm>
                <a:off x="485427" y="2355623"/>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4" name="Line 31">
                <a:extLst>
                  <a:ext uri="{FF2B5EF4-FFF2-40B4-BE49-F238E27FC236}">
                    <a16:creationId xmlns:a16="http://schemas.microsoft.com/office/drawing/2014/main" id="{475A8910-7208-4346-B6AE-600668B7B68E}"/>
                  </a:ext>
                </a:extLst>
              </p:cNvPr>
              <p:cNvSpPr>
                <a:spLocks noChangeShapeType="1"/>
              </p:cNvSpPr>
              <p:nvPr userDrawn="1"/>
            </p:nvSpPr>
            <p:spPr bwMode="auto">
              <a:xfrm>
                <a:off x="485427" y="2211867"/>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5" name="Line 32">
                <a:extLst>
                  <a:ext uri="{FF2B5EF4-FFF2-40B4-BE49-F238E27FC236}">
                    <a16:creationId xmlns:a16="http://schemas.microsoft.com/office/drawing/2014/main" id="{57864D29-0F97-467C-8D05-91D5626356BE}"/>
                  </a:ext>
                </a:extLst>
              </p:cNvPr>
              <p:cNvSpPr>
                <a:spLocks noChangeShapeType="1"/>
              </p:cNvSpPr>
              <p:nvPr userDrawn="1"/>
            </p:nvSpPr>
            <p:spPr bwMode="auto">
              <a:xfrm>
                <a:off x="485427" y="2068111"/>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6" name="Line 33">
                <a:extLst>
                  <a:ext uri="{FF2B5EF4-FFF2-40B4-BE49-F238E27FC236}">
                    <a16:creationId xmlns:a16="http://schemas.microsoft.com/office/drawing/2014/main" id="{2C886629-856D-4990-890D-08D6D10EC98F}"/>
                  </a:ext>
                </a:extLst>
              </p:cNvPr>
              <p:cNvSpPr>
                <a:spLocks noChangeShapeType="1"/>
              </p:cNvSpPr>
              <p:nvPr userDrawn="1"/>
            </p:nvSpPr>
            <p:spPr bwMode="auto">
              <a:xfrm>
                <a:off x="485427" y="1924355"/>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7" name="Line 34">
                <a:extLst>
                  <a:ext uri="{FF2B5EF4-FFF2-40B4-BE49-F238E27FC236}">
                    <a16:creationId xmlns:a16="http://schemas.microsoft.com/office/drawing/2014/main" id="{FCA60F4E-5A59-45BB-B6B1-732FDF61391A}"/>
                  </a:ext>
                </a:extLst>
              </p:cNvPr>
              <p:cNvSpPr>
                <a:spLocks noChangeShapeType="1"/>
              </p:cNvSpPr>
              <p:nvPr userDrawn="1"/>
            </p:nvSpPr>
            <p:spPr bwMode="auto">
              <a:xfrm>
                <a:off x="485427" y="1780599"/>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8" name="Line 35">
                <a:extLst>
                  <a:ext uri="{FF2B5EF4-FFF2-40B4-BE49-F238E27FC236}">
                    <a16:creationId xmlns:a16="http://schemas.microsoft.com/office/drawing/2014/main" id="{83899E75-08B2-440D-8170-80FCD1C7E321}"/>
                  </a:ext>
                </a:extLst>
              </p:cNvPr>
              <p:cNvSpPr>
                <a:spLocks noChangeShapeType="1"/>
              </p:cNvSpPr>
              <p:nvPr userDrawn="1"/>
            </p:nvSpPr>
            <p:spPr bwMode="auto">
              <a:xfrm>
                <a:off x="485427" y="1636843"/>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99" name="Line 36">
                <a:extLst>
                  <a:ext uri="{FF2B5EF4-FFF2-40B4-BE49-F238E27FC236}">
                    <a16:creationId xmlns:a16="http://schemas.microsoft.com/office/drawing/2014/main" id="{51DD2310-094F-4B93-8460-46570C6D6418}"/>
                  </a:ext>
                </a:extLst>
              </p:cNvPr>
              <p:cNvSpPr>
                <a:spLocks noChangeShapeType="1"/>
              </p:cNvSpPr>
              <p:nvPr userDrawn="1"/>
            </p:nvSpPr>
            <p:spPr bwMode="auto">
              <a:xfrm>
                <a:off x="485427" y="1493087"/>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0" name="Line 37">
                <a:extLst>
                  <a:ext uri="{FF2B5EF4-FFF2-40B4-BE49-F238E27FC236}">
                    <a16:creationId xmlns:a16="http://schemas.microsoft.com/office/drawing/2014/main" id="{7981FCFE-A3A1-48F1-B142-DB720E796ED0}"/>
                  </a:ext>
                </a:extLst>
              </p:cNvPr>
              <p:cNvSpPr>
                <a:spLocks noChangeShapeType="1"/>
              </p:cNvSpPr>
              <p:nvPr userDrawn="1"/>
            </p:nvSpPr>
            <p:spPr bwMode="auto">
              <a:xfrm>
                <a:off x="485427" y="1349331"/>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1" name="Line 38">
                <a:extLst>
                  <a:ext uri="{FF2B5EF4-FFF2-40B4-BE49-F238E27FC236}">
                    <a16:creationId xmlns:a16="http://schemas.microsoft.com/office/drawing/2014/main" id="{066AA054-5EAC-499F-8BFF-9786D8EEDD4A}"/>
                  </a:ext>
                </a:extLst>
              </p:cNvPr>
              <p:cNvSpPr>
                <a:spLocks noChangeShapeType="1"/>
              </p:cNvSpPr>
              <p:nvPr userDrawn="1"/>
            </p:nvSpPr>
            <p:spPr bwMode="auto">
              <a:xfrm>
                <a:off x="485427" y="1205575"/>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2" name="Line 39">
                <a:extLst>
                  <a:ext uri="{FF2B5EF4-FFF2-40B4-BE49-F238E27FC236}">
                    <a16:creationId xmlns:a16="http://schemas.microsoft.com/office/drawing/2014/main" id="{ABF47171-C530-47CC-8B6B-6C16893EC885}"/>
                  </a:ext>
                </a:extLst>
              </p:cNvPr>
              <p:cNvSpPr>
                <a:spLocks noChangeShapeType="1"/>
              </p:cNvSpPr>
              <p:nvPr userDrawn="1"/>
            </p:nvSpPr>
            <p:spPr bwMode="auto">
              <a:xfrm>
                <a:off x="485427" y="1061819"/>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203" name="Line 6">
                <a:extLst>
                  <a:ext uri="{FF2B5EF4-FFF2-40B4-BE49-F238E27FC236}">
                    <a16:creationId xmlns:a16="http://schemas.microsoft.com/office/drawing/2014/main" id="{57CBD740-2C03-421A-A4B9-2F35DC4887D1}"/>
                  </a:ext>
                </a:extLst>
              </p:cNvPr>
              <p:cNvSpPr>
                <a:spLocks noChangeShapeType="1"/>
              </p:cNvSpPr>
              <p:nvPr/>
            </p:nvSpPr>
            <p:spPr bwMode="auto">
              <a:xfrm>
                <a:off x="485427" y="6093296"/>
                <a:ext cx="8929688" cy="0"/>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nvGrpSpPr>
            <p:cNvPr id="106" name="グループ化 105">
              <a:extLst>
                <a:ext uri="{FF2B5EF4-FFF2-40B4-BE49-F238E27FC236}">
                  <a16:creationId xmlns:a16="http://schemas.microsoft.com/office/drawing/2014/main" id="{83F8AC6D-E7E5-4D42-AA4E-A56B5495FE79}"/>
                </a:ext>
              </a:extLst>
            </p:cNvPr>
            <p:cNvGrpSpPr/>
            <p:nvPr userDrawn="1"/>
          </p:nvGrpSpPr>
          <p:grpSpPr>
            <a:xfrm>
              <a:off x="629890" y="908720"/>
              <a:ext cx="8640763" cy="5328617"/>
              <a:chOff x="629890" y="917356"/>
              <a:chExt cx="8640763" cy="5328617"/>
            </a:xfrm>
          </p:grpSpPr>
          <p:sp>
            <p:nvSpPr>
              <p:cNvPr id="107" name="Line 41">
                <a:extLst>
                  <a:ext uri="{FF2B5EF4-FFF2-40B4-BE49-F238E27FC236}">
                    <a16:creationId xmlns:a16="http://schemas.microsoft.com/office/drawing/2014/main" id="{24E16169-77FD-4BB7-BC00-C642884B08CF}"/>
                  </a:ext>
                </a:extLst>
              </p:cNvPr>
              <p:cNvSpPr>
                <a:spLocks noChangeShapeType="1"/>
              </p:cNvSpPr>
              <p:nvPr userDrawn="1"/>
            </p:nvSpPr>
            <p:spPr bwMode="auto">
              <a:xfrm>
                <a:off x="773903"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8" name="Line 42">
                <a:extLst>
                  <a:ext uri="{FF2B5EF4-FFF2-40B4-BE49-F238E27FC236}">
                    <a16:creationId xmlns:a16="http://schemas.microsoft.com/office/drawing/2014/main" id="{E91F6BE9-8304-4803-9BBB-BC2D99023DB6}"/>
                  </a:ext>
                </a:extLst>
              </p:cNvPr>
              <p:cNvSpPr>
                <a:spLocks noChangeShapeType="1"/>
              </p:cNvSpPr>
              <p:nvPr userDrawn="1"/>
            </p:nvSpPr>
            <p:spPr bwMode="auto">
              <a:xfrm>
                <a:off x="917916"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09" name="Line 43">
                <a:extLst>
                  <a:ext uri="{FF2B5EF4-FFF2-40B4-BE49-F238E27FC236}">
                    <a16:creationId xmlns:a16="http://schemas.microsoft.com/office/drawing/2014/main" id="{E83820D4-DC1F-42D5-93F2-389E7F2B2FB2}"/>
                  </a:ext>
                </a:extLst>
              </p:cNvPr>
              <p:cNvSpPr>
                <a:spLocks noChangeShapeType="1"/>
              </p:cNvSpPr>
              <p:nvPr userDrawn="1"/>
            </p:nvSpPr>
            <p:spPr bwMode="auto">
              <a:xfrm>
                <a:off x="1061929"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0" name="Line 44">
                <a:extLst>
                  <a:ext uri="{FF2B5EF4-FFF2-40B4-BE49-F238E27FC236}">
                    <a16:creationId xmlns:a16="http://schemas.microsoft.com/office/drawing/2014/main" id="{B5A58863-8070-48FD-9A15-3CA63543C45D}"/>
                  </a:ext>
                </a:extLst>
              </p:cNvPr>
              <p:cNvSpPr>
                <a:spLocks noChangeShapeType="1"/>
              </p:cNvSpPr>
              <p:nvPr userDrawn="1"/>
            </p:nvSpPr>
            <p:spPr bwMode="auto">
              <a:xfrm>
                <a:off x="1205942"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1" name="Line 45">
                <a:extLst>
                  <a:ext uri="{FF2B5EF4-FFF2-40B4-BE49-F238E27FC236}">
                    <a16:creationId xmlns:a16="http://schemas.microsoft.com/office/drawing/2014/main" id="{23925BFA-CB43-49DB-B6CA-EFC39FB86B2F}"/>
                  </a:ext>
                </a:extLst>
              </p:cNvPr>
              <p:cNvSpPr>
                <a:spLocks noChangeShapeType="1"/>
              </p:cNvSpPr>
              <p:nvPr userDrawn="1"/>
            </p:nvSpPr>
            <p:spPr bwMode="auto">
              <a:xfrm>
                <a:off x="1349955"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2" name="Line 46">
                <a:extLst>
                  <a:ext uri="{FF2B5EF4-FFF2-40B4-BE49-F238E27FC236}">
                    <a16:creationId xmlns:a16="http://schemas.microsoft.com/office/drawing/2014/main" id="{41618873-8631-44A1-9D4E-EC31972B009C}"/>
                  </a:ext>
                </a:extLst>
              </p:cNvPr>
              <p:cNvSpPr>
                <a:spLocks noChangeShapeType="1"/>
              </p:cNvSpPr>
              <p:nvPr userDrawn="1"/>
            </p:nvSpPr>
            <p:spPr bwMode="auto">
              <a:xfrm>
                <a:off x="1493968"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3" name="Line 47">
                <a:extLst>
                  <a:ext uri="{FF2B5EF4-FFF2-40B4-BE49-F238E27FC236}">
                    <a16:creationId xmlns:a16="http://schemas.microsoft.com/office/drawing/2014/main" id="{F0C9DE07-CECC-4FC8-AA7B-E95A75924E22}"/>
                  </a:ext>
                </a:extLst>
              </p:cNvPr>
              <p:cNvSpPr>
                <a:spLocks noChangeShapeType="1"/>
              </p:cNvSpPr>
              <p:nvPr userDrawn="1"/>
            </p:nvSpPr>
            <p:spPr bwMode="auto">
              <a:xfrm>
                <a:off x="1637981"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4" name="Line 48">
                <a:extLst>
                  <a:ext uri="{FF2B5EF4-FFF2-40B4-BE49-F238E27FC236}">
                    <a16:creationId xmlns:a16="http://schemas.microsoft.com/office/drawing/2014/main" id="{991E3D24-FBEB-4A92-BE09-DF2C1AD976B9}"/>
                  </a:ext>
                </a:extLst>
              </p:cNvPr>
              <p:cNvSpPr>
                <a:spLocks noChangeShapeType="1"/>
              </p:cNvSpPr>
              <p:nvPr userDrawn="1"/>
            </p:nvSpPr>
            <p:spPr bwMode="auto">
              <a:xfrm>
                <a:off x="1781994"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5" name="Line 49">
                <a:extLst>
                  <a:ext uri="{FF2B5EF4-FFF2-40B4-BE49-F238E27FC236}">
                    <a16:creationId xmlns:a16="http://schemas.microsoft.com/office/drawing/2014/main" id="{B26BEFC0-6468-416D-81B4-24ACE8868E87}"/>
                  </a:ext>
                </a:extLst>
              </p:cNvPr>
              <p:cNvSpPr>
                <a:spLocks noChangeShapeType="1"/>
              </p:cNvSpPr>
              <p:nvPr userDrawn="1"/>
            </p:nvSpPr>
            <p:spPr bwMode="auto">
              <a:xfrm>
                <a:off x="1926007"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6" name="Line 50">
                <a:extLst>
                  <a:ext uri="{FF2B5EF4-FFF2-40B4-BE49-F238E27FC236}">
                    <a16:creationId xmlns:a16="http://schemas.microsoft.com/office/drawing/2014/main" id="{0CD47A94-2E4C-4665-8ED0-9AAFA57E3DF0}"/>
                  </a:ext>
                </a:extLst>
              </p:cNvPr>
              <p:cNvSpPr>
                <a:spLocks noChangeShapeType="1"/>
              </p:cNvSpPr>
              <p:nvPr userDrawn="1"/>
            </p:nvSpPr>
            <p:spPr bwMode="auto">
              <a:xfrm>
                <a:off x="2070020"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7" name="Line 51">
                <a:extLst>
                  <a:ext uri="{FF2B5EF4-FFF2-40B4-BE49-F238E27FC236}">
                    <a16:creationId xmlns:a16="http://schemas.microsoft.com/office/drawing/2014/main" id="{F50A27D0-D95F-43E3-8D8E-C021A4101BC3}"/>
                  </a:ext>
                </a:extLst>
              </p:cNvPr>
              <p:cNvSpPr>
                <a:spLocks noChangeShapeType="1"/>
              </p:cNvSpPr>
              <p:nvPr userDrawn="1"/>
            </p:nvSpPr>
            <p:spPr bwMode="auto">
              <a:xfrm>
                <a:off x="2214033"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8" name="Line 52">
                <a:extLst>
                  <a:ext uri="{FF2B5EF4-FFF2-40B4-BE49-F238E27FC236}">
                    <a16:creationId xmlns:a16="http://schemas.microsoft.com/office/drawing/2014/main" id="{715D046B-39FD-4E39-B109-1C87BC4F8782}"/>
                  </a:ext>
                </a:extLst>
              </p:cNvPr>
              <p:cNvSpPr>
                <a:spLocks noChangeShapeType="1"/>
              </p:cNvSpPr>
              <p:nvPr userDrawn="1"/>
            </p:nvSpPr>
            <p:spPr bwMode="auto">
              <a:xfrm>
                <a:off x="2358046"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19" name="Line 53">
                <a:extLst>
                  <a:ext uri="{FF2B5EF4-FFF2-40B4-BE49-F238E27FC236}">
                    <a16:creationId xmlns:a16="http://schemas.microsoft.com/office/drawing/2014/main" id="{0BA2FA36-1B2D-44E5-9D6D-D2AD97717E62}"/>
                  </a:ext>
                </a:extLst>
              </p:cNvPr>
              <p:cNvSpPr>
                <a:spLocks noChangeShapeType="1"/>
              </p:cNvSpPr>
              <p:nvPr userDrawn="1"/>
            </p:nvSpPr>
            <p:spPr bwMode="auto">
              <a:xfrm>
                <a:off x="2502059"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0" name="Line 54">
                <a:extLst>
                  <a:ext uri="{FF2B5EF4-FFF2-40B4-BE49-F238E27FC236}">
                    <a16:creationId xmlns:a16="http://schemas.microsoft.com/office/drawing/2014/main" id="{FA72947E-A2CB-40C8-BC01-754341E9C092}"/>
                  </a:ext>
                </a:extLst>
              </p:cNvPr>
              <p:cNvSpPr>
                <a:spLocks noChangeShapeType="1"/>
              </p:cNvSpPr>
              <p:nvPr userDrawn="1"/>
            </p:nvSpPr>
            <p:spPr bwMode="auto">
              <a:xfrm>
                <a:off x="2646072"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1" name="Line 55">
                <a:extLst>
                  <a:ext uri="{FF2B5EF4-FFF2-40B4-BE49-F238E27FC236}">
                    <a16:creationId xmlns:a16="http://schemas.microsoft.com/office/drawing/2014/main" id="{1F7006C9-878A-409D-B1C1-5C32D94D0FBC}"/>
                  </a:ext>
                </a:extLst>
              </p:cNvPr>
              <p:cNvSpPr>
                <a:spLocks noChangeShapeType="1"/>
              </p:cNvSpPr>
              <p:nvPr userDrawn="1"/>
            </p:nvSpPr>
            <p:spPr bwMode="auto">
              <a:xfrm>
                <a:off x="2790085"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2" name="Line 56">
                <a:extLst>
                  <a:ext uri="{FF2B5EF4-FFF2-40B4-BE49-F238E27FC236}">
                    <a16:creationId xmlns:a16="http://schemas.microsoft.com/office/drawing/2014/main" id="{4606BE7C-29A5-487B-807C-C8CB0F56CD46}"/>
                  </a:ext>
                </a:extLst>
              </p:cNvPr>
              <p:cNvSpPr>
                <a:spLocks noChangeShapeType="1"/>
              </p:cNvSpPr>
              <p:nvPr userDrawn="1"/>
            </p:nvSpPr>
            <p:spPr bwMode="auto">
              <a:xfrm>
                <a:off x="2934098"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3" name="Line 57">
                <a:extLst>
                  <a:ext uri="{FF2B5EF4-FFF2-40B4-BE49-F238E27FC236}">
                    <a16:creationId xmlns:a16="http://schemas.microsoft.com/office/drawing/2014/main" id="{8FF103AF-E978-4FCC-B157-4128E2925B7D}"/>
                  </a:ext>
                </a:extLst>
              </p:cNvPr>
              <p:cNvSpPr>
                <a:spLocks noChangeShapeType="1"/>
              </p:cNvSpPr>
              <p:nvPr userDrawn="1"/>
            </p:nvSpPr>
            <p:spPr bwMode="auto">
              <a:xfrm>
                <a:off x="3078111"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4" name="Line 58">
                <a:extLst>
                  <a:ext uri="{FF2B5EF4-FFF2-40B4-BE49-F238E27FC236}">
                    <a16:creationId xmlns:a16="http://schemas.microsoft.com/office/drawing/2014/main" id="{CBAFDB89-82D9-4592-B3DA-EB94285CABA5}"/>
                  </a:ext>
                </a:extLst>
              </p:cNvPr>
              <p:cNvSpPr>
                <a:spLocks noChangeShapeType="1"/>
              </p:cNvSpPr>
              <p:nvPr userDrawn="1"/>
            </p:nvSpPr>
            <p:spPr bwMode="auto">
              <a:xfrm>
                <a:off x="3222124"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5" name="Line 59">
                <a:extLst>
                  <a:ext uri="{FF2B5EF4-FFF2-40B4-BE49-F238E27FC236}">
                    <a16:creationId xmlns:a16="http://schemas.microsoft.com/office/drawing/2014/main" id="{9DB94A7F-3370-47A9-9C33-019AE645E699}"/>
                  </a:ext>
                </a:extLst>
              </p:cNvPr>
              <p:cNvSpPr>
                <a:spLocks noChangeShapeType="1"/>
              </p:cNvSpPr>
              <p:nvPr userDrawn="1"/>
            </p:nvSpPr>
            <p:spPr bwMode="auto">
              <a:xfrm>
                <a:off x="3366137"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6" name="Line 60">
                <a:extLst>
                  <a:ext uri="{FF2B5EF4-FFF2-40B4-BE49-F238E27FC236}">
                    <a16:creationId xmlns:a16="http://schemas.microsoft.com/office/drawing/2014/main" id="{DE68869B-5B77-4CB3-BA5D-F321FE15E2A1}"/>
                  </a:ext>
                </a:extLst>
              </p:cNvPr>
              <p:cNvSpPr>
                <a:spLocks noChangeShapeType="1"/>
              </p:cNvSpPr>
              <p:nvPr userDrawn="1"/>
            </p:nvSpPr>
            <p:spPr bwMode="auto">
              <a:xfrm>
                <a:off x="3510150"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7" name="Line 61">
                <a:extLst>
                  <a:ext uri="{FF2B5EF4-FFF2-40B4-BE49-F238E27FC236}">
                    <a16:creationId xmlns:a16="http://schemas.microsoft.com/office/drawing/2014/main" id="{297EB261-2D3A-453B-8431-DB263FCFB0BA}"/>
                  </a:ext>
                </a:extLst>
              </p:cNvPr>
              <p:cNvSpPr>
                <a:spLocks noChangeShapeType="1"/>
              </p:cNvSpPr>
              <p:nvPr userDrawn="1"/>
            </p:nvSpPr>
            <p:spPr bwMode="auto">
              <a:xfrm>
                <a:off x="3654163"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8" name="Line 62">
                <a:extLst>
                  <a:ext uri="{FF2B5EF4-FFF2-40B4-BE49-F238E27FC236}">
                    <a16:creationId xmlns:a16="http://schemas.microsoft.com/office/drawing/2014/main" id="{056E2312-CF44-4297-94C0-1E9638D7E516}"/>
                  </a:ext>
                </a:extLst>
              </p:cNvPr>
              <p:cNvSpPr>
                <a:spLocks noChangeShapeType="1"/>
              </p:cNvSpPr>
              <p:nvPr userDrawn="1"/>
            </p:nvSpPr>
            <p:spPr bwMode="auto">
              <a:xfrm>
                <a:off x="3798176"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29" name="Line 63">
                <a:extLst>
                  <a:ext uri="{FF2B5EF4-FFF2-40B4-BE49-F238E27FC236}">
                    <a16:creationId xmlns:a16="http://schemas.microsoft.com/office/drawing/2014/main" id="{4257723E-E072-4015-9835-6E0A2651A5AA}"/>
                  </a:ext>
                </a:extLst>
              </p:cNvPr>
              <p:cNvSpPr>
                <a:spLocks noChangeShapeType="1"/>
              </p:cNvSpPr>
              <p:nvPr userDrawn="1"/>
            </p:nvSpPr>
            <p:spPr bwMode="auto">
              <a:xfrm>
                <a:off x="3942189"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0" name="Line 64">
                <a:extLst>
                  <a:ext uri="{FF2B5EF4-FFF2-40B4-BE49-F238E27FC236}">
                    <a16:creationId xmlns:a16="http://schemas.microsoft.com/office/drawing/2014/main" id="{8A203FD8-37F9-4660-A8A5-63D56914FD64}"/>
                  </a:ext>
                </a:extLst>
              </p:cNvPr>
              <p:cNvSpPr>
                <a:spLocks noChangeShapeType="1"/>
              </p:cNvSpPr>
              <p:nvPr userDrawn="1"/>
            </p:nvSpPr>
            <p:spPr bwMode="auto">
              <a:xfrm>
                <a:off x="4086202"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1" name="Line 65">
                <a:extLst>
                  <a:ext uri="{FF2B5EF4-FFF2-40B4-BE49-F238E27FC236}">
                    <a16:creationId xmlns:a16="http://schemas.microsoft.com/office/drawing/2014/main" id="{6A7A52C4-AA6C-4AB8-AA8C-41A4FE22936C}"/>
                  </a:ext>
                </a:extLst>
              </p:cNvPr>
              <p:cNvSpPr>
                <a:spLocks noChangeShapeType="1"/>
              </p:cNvSpPr>
              <p:nvPr userDrawn="1"/>
            </p:nvSpPr>
            <p:spPr bwMode="auto">
              <a:xfrm>
                <a:off x="4230215"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2" name="Line 66">
                <a:extLst>
                  <a:ext uri="{FF2B5EF4-FFF2-40B4-BE49-F238E27FC236}">
                    <a16:creationId xmlns:a16="http://schemas.microsoft.com/office/drawing/2014/main" id="{9AA3E96C-774C-47EF-AEAE-BFFE1F1517F2}"/>
                  </a:ext>
                </a:extLst>
              </p:cNvPr>
              <p:cNvSpPr>
                <a:spLocks noChangeShapeType="1"/>
              </p:cNvSpPr>
              <p:nvPr userDrawn="1"/>
            </p:nvSpPr>
            <p:spPr bwMode="auto">
              <a:xfrm>
                <a:off x="4374228"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3" name="Line 67">
                <a:extLst>
                  <a:ext uri="{FF2B5EF4-FFF2-40B4-BE49-F238E27FC236}">
                    <a16:creationId xmlns:a16="http://schemas.microsoft.com/office/drawing/2014/main" id="{81B6A097-D73F-4501-BD41-A124D7931BE7}"/>
                  </a:ext>
                </a:extLst>
              </p:cNvPr>
              <p:cNvSpPr>
                <a:spLocks noChangeShapeType="1"/>
              </p:cNvSpPr>
              <p:nvPr userDrawn="1"/>
            </p:nvSpPr>
            <p:spPr bwMode="auto">
              <a:xfrm>
                <a:off x="4518241"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4" name="Line 68">
                <a:extLst>
                  <a:ext uri="{FF2B5EF4-FFF2-40B4-BE49-F238E27FC236}">
                    <a16:creationId xmlns:a16="http://schemas.microsoft.com/office/drawing/2014/main" id="{D8952265-2175-431C-946F-F99A3353F629}"/>
                  </a:ext>
                </a:extLst>
              </p:cNvPr>
              <p:cNvSpPr>
                <a:spLocks noChangeShapeType="1"/>
              </p:cNvSpPr>
              <p:nvPr userDrawn="1"/>
            </p:nvSpPr>
            <p:spPr bwMode="auto">
              <a:xfrm>
                <a:off x="4662254"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5" name="Line 69">
                <a:extLst>
                  <a:ext uri="{FF2B5EF4-FFF2-40B4-BE49-F238E27FC236}">
                    <a16:creationId xmlns:a16="http://schemas.microsoft.com/office/drawing/2014/main" id="{6FA184D7-B841-49CC-9A57-D603F821B055}"/>
                  </a:ext>
                </a:extLst>
              </p:cNvPr>
              <p:cNvSpPr>
                <a:spLocks noChangeShapeType="1"/>
              </p:cNvSpPr>
              <p:nvPr userDrawn="1"/>
            </p:nvSpPr>
            <p:spPr bwMode="auto">
              <a:xfrm>
                <a:off x="4806267"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6" name="Line 70">
                <a:extLst>
                  <a:ext uri="{FF2B5EF4-FFF2-40B4-BE49-F238E27FC236}">
                    <a16:creationId xmlns:a16="http://schemas.microsoft.com/office/drawing/2014/main" id="{A20F8A23-531C-4A3D-A96F-788811E02DF3}"/>
                  </a:ext>
                </a:extLst>
              </p:cNvPr>
              <p:cNvSpPr>
                <a:spLocks noChangeShapeType="1"/>
              </p:cNvSpPr>
              <p:nvPr userDrawn="1"/>
            </p:nvSpPr>
            <p:spPr bwMode="auto">
              <a:xfrm>
                <a:off x="5094293"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7" name="Line 71">
                <a:extLst>
                  <a:ext uri="{FF2B5EF4-FFF2-40B4-BE49-F238E27FC236}">
                    <a16:creationId xmlns:a16="http://schemas.microsoft.com/office/drawing/2014/main" id="{C4BB2373-8FD4-49D1-8083-188CE47FE8F0}"/>
                  </a:ext>
                </a:extLst>
              </p:cNvPr>
              <p:cNvSpPr>
                <a:spLocks noChangeShapeType="1"/>
              </p:cNvSpPr>
              <p:nvPr userDrawn="1"/>
            </p:nvSpPr>
            <p:spPr bwMode="auto">
              <a:xfrm>
                <a:off x="5238306"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8" name="Line 72">
                <a:extLst>
                  <a:ext uri="{FF2B5EF4-FFF2-40B4-BE49-F238E27FC236}">
                    <a16:creationId xmlns:a16="http://schemas.microsoft.com/office/drawing/2014/main" id="{68A4FD5D-1E23-454B-94D3-DE688E1C35EF}"/>
                  </a:ext>
                </a:extLst>
              </p:cNvPr>
              <p:cNvSpPr>
                <a:spLocks noChangeShapeType="1"/>
              </p:cNvSpPr>
              <p:nvPr userDrawn="1"/>
            </p:nvSpPr>
            <p:spPr bwMode="auto">
              <a:xfrm>
                <a:off x="5382319"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39" name="Line 73">
                <a:extLst>
                  <a:ext uri="{FF2B5EF4-FFF2-40B4-BE49-F238E27FC236}">
                    <a16:creationId xmlns:a16="http://schemas.microsoft.com/office/drawing/2014/main" id="{676FAAE1-F213-4CA6-B915-7B60918F7142}"/>
                  </a:ext>
                </a:extLst>
              </p:cNvPr>
              <p:cNvSpPr>
                <a:spLocks noChangeShapeType="1"/>
              </p:cNvSpPr>
              <p:nvPr userDrawn="1"/>
            </p:nvSpPr>
            <p:spPr bwMode="auto">
              <a:xfrm>
                <a:off x="5526332"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0" name="Line 74">
                <a:extLst>
                  <a:ext uri="{FF2B5EF4-FFF2-40B4-BE49-F238E27FC236}">
                    <a16:creationId xmlns:a16="http://schemas.microsoft.com/office/drawing/2014/main" id="{41483ED7-2283-4D92-8233-323FAAD712C0}"/>
                  </a:ext>
                </a:extLst>
              </p:cNvPr>
              <p:cNvSpPr>
                <a:spLocks noChangeShapeType="1"/>
              </p:cNvSpPr>
              <p:nvPr userDrawn="1"/>
            </p:nvSpPr>
            <p:spPr bwMode="auto">
              <a:xfrm>
                <a:off x="5670345"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1" name="Line 75">
                <a:extLst>
                  <a:ext uri="{FF2B5EF4-FFF2-40B4-BE49-F238E27FC236}">
                    <a16:creationId xmlns:a16="http://schemas.microsoft.com/office/drawing/2014/main" id="{CBE8FAED-736A-4A90-9245-62DA9E6DC372}"/>
                  </a:ext>
                </a:extLst>
              </p:cNvPr>
              <p:cNvSpPr>
                <a:spLocks noChangeShapeType="1"/>
              </p:cNvSpPr>
              <p:nvPr userDrawn="1"/>
            </p:nvSpPr>
            <p:spPr bwMode="auto">
              <a:xfrm>
                <a:off x="5814358"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2" name="Line 76">
                <a:extLst>
                  <a:ext uri="{FF2B5EF4-FFF2-40B4-BE49-F238E27FC236}">
                    <a16:creationId xmlns:a16="http://schemas.microsoft.com/office/drawing/2014/main" id="{23973E73-E582-47F8-AF4A-C483BDFA4080}"/>
                  </a:ext>
                </a:extLst>
              </p:cNvPr>
              <p:cNvSpPr>
                <a:spLocks noChangeShapeType="1"/>
              </p:cNvSpPr>
              <p:nvPr userDrawn="1"/>
            </p:nvSpPr>
            <p:spPr bwMode="auto">
              <a:xfrm>
                <a:off x="5958371"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3" name="Line 77">
                <a:extLst>
                  <a:ext uri="{FF2B5EF4-FFF2-40B4-BE49-F238E27FC236}">
                    <a16:creationId xmlns:a16="http://schemas.microsoft.com/office/drawing/2014/main" id="{021B6CC1-0ADB-4CB1-887E-EF342E7D9DBC}"/>
                  </a:ext>
                </a:extLst>
              </p:cNvPr>
              <p:cNvSpPr>
                <a:spLocks noChangeShapeType="1"/>
              </p:cNvSpPr>
              <p:nvPr userDrawn="1"/>
            </p:nvSpPr>
            <p:spPr bwMode="auto">
              <a:xfrm>
                <a:off x="6102384"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4" name="Line 78">
                <a:extLst>
                  <a:ext uri="{FF2B5EF4-FFF2-40B4-BE49-F238E27FC236}">
                    <a16:creationId xmlns:a16="http://schemas.microsoft.com/office/drawing/2014/main" id="{5DAE39BA-D907-41FD-BA25-574C8920A042}"/>
                  </a:ext>
                </a:extLst>
              </p:cNvPr>
              <p:cNvSpPr>
                <a:spLocks noChangeShapeType="1"/>
              </p:cNvSpPr>
              <p:nvPr userDrawn="1"/>
            </p:nvSpPr>
            <p:spPr bwMode="auto">
              <a:xfrm>
                <a:off x="6246397"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5" name="Line 79">
                <a:extLst>
                  <a:ext uri="{FF2B5EF4-FFF2-40B4-BE49-F238E27FC236}">
                    <a16:creationId xmlns:a16="http://schemas.microsoft.com/office/drawing/2014/main" id="{1FDDD3B4-C1A7-472C-A24E-5C26C4E8EBE5}"/>
                  </a:ext>
                </a:extLst>
              </p:cNvPr>
              <p:cNvSpPr>
                <a:spLocks noChangeShapeType="1"/>
              </p:cNvSpPr>
              <p:nvPr userDrawn="1"/>
            </p:nvSpPr>
            <p:spPr bwMode="auto">
              <a:xfrm>
                <a:off x="6390410"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6" name="Line 80">
                <a:extLst>
                  <a:ext uri="{FF2B5EF4-FFF2-40B4-BE49-F238E27FC236}">
                    <a16:creationId xmlns:a16="http://schemas.microsoft.com/office/drawing/2014/main" id="{E3BAF16C-76E4-4FC3-A41D-810B3655E159}"/>
                  </a:ext>
                </a:extLst>
              </p:cNvPr>
              <p:cNvSpPr>
                <a:spLocks noChangeShapeType="1"/>
              </p:cNvSpPr>
              <p:nvPr userDrawn="1"/>
            </p:nvSpPr>
            <p:spPr bwMode="auto">
              <a:xfrm>
                <a:off x="6534423"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7" name="Line 81">
                <a:extLst>
                  <a:ext uri="{FF2B5EF4-FFF2-40B4-BE49-F238E27FC236}">
                    <a16:creationId xmlns:a16="http://schemas.microsoft.com/office/drawing/2014/main" id="{39C3A86A-5AE7-40D0-B76A-6A239CC9B89D}"/>
                  </a:ext>
                </a:extLst>
              </p:cNvPr>
              <p:cNvSpPr>
                <a:spLocks noChangeShapeType="1"/>
              </p:cNvSpPr>
              <p:nvPr userDrawn="1"/>
            </p:nvSpPr>
            <p:spPr bwMode="auto">
              <a:xfrm>
                <a:off x="6678436"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8" name="Line 82">
                <a:extLst>
                  <a:ext uri="{FF2B5EF4-FFF2-40B4-BE49-F238E27FC236}">
                    <a16:creationId xmlns:a16="http://schemas.microsoft.com/office/drawing/2014/main" id="{ADE1964F-D40B-46CB-A361-730D3A16834E}"/>
                  </a:ext>
                </a:extLst>
              </p:cNvPr>
              <p:cNvSpPr>
                <a:spLocks noChangeShapeType="1"/>
              </p:cNvSpPr>
              <p:nvPr userDrawn="1"/>
            </p:nvSpPr>
            <p:spPr bwMode="auto">
              <a:xfrm>
                <a:off x="6822449"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49" name="Line 83">
                <a:extLst>
                  <a:ext uri="{FF2B5EF4-FFF2-40B4-BE49-F238E27FC236}">
                    <a16:creationId xmlns:a16="http://schemas.microsoft.com/office/drawing/2014/main" id="{1BA06CF7-10DE-42FD-B9C5-81B1E71422F5}"/>
                  </a:ext>
                </a:extLst>
              </p:cNvPr>
              <p:cNvSpPr>
                <a:spLocks noChangeShapeType="1"/>
              </p:cNvSpPr>
              <p:nvPr userDrawn="1"/>
            </p:nvSpPr>
            <p:spPr bwMode="auto">
              <a:xfrm>
                <a:off x="6966462"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0" name="Line 84">
                <a:extLst>
                  <a:ext uri="{FF2B5EF4-FFF2-40B4-BE49-F238E27FC236}">
                    <a16:creationId xmlns:a16="http://schemas.microsoft.com/office/drawing/2014/main" id="{EB15DA95-AA91-496A-9645-56B6F176D2B7}"/>
                  </a:ext>
                </a:extLst>
              </p:cNvPr>
              <p:cNvSpPr>
                <a:spLocks noChangeShapeType="1"/>
              </p:cNvSpPr>
              <p:nvPr userDrawn="1"/>
            </p:nvSpPr>
            <p:spPr bwMode="auto">
              <a:xfrm>
                <a:off x="7110475"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1" name="Line 85">
                <a:extLst>
                  <a:ext uri="{FF2B5EF4-FFF2-40B4-BE49-F238E27FC236}">
                    <a16:creationId xmlns:a16="http://schemas.microsoft.com/office/drawing/2014/main" id="{77B63F6E-88A6-4360-B362-EAC17693E4F2}"/>
                  </a:ext>
                </a:extLst>
              </p:cNvPr>
              <p:cNvSpPr>
                <a:spLocks noChangeShapeType="1"/>
              </p:cNvSpPr>
              <p:nvPr userDrawn="1"/>
            </p:nvSpPr>
            <p:spPr bwMode="auto">
              <a:xfrm>
                <a:off x="7254488"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2" name="Line 86">
                <a:extLst>
                  <a:ext uri="{FF2B5EF4-FFF2-40B4-BE49-F238E27FC236}">
                    <a16:creationId xmlns:a16="http://schemas.microsoft.com/office/drawing/2014/main" id="{1926F352-C98D-4555-BBC0-42E35745260C}"/>
                  </a:ext>
                </a:extLst>
              </p:cNvPr>
              <p:cNvSpPr>
                <a:spLocks noChangeShapeType="1"/>
              </p:cNvSpPr>
              <p:nvPr userDrawn="1"/>
            </p:nvSpPr>
            <p:spPr bwMode="auto">
              <a:xfrm>
                <a:off x="7398501"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3" name="Line 87">
                <a:extLst>
                  <a:ext uri="{FF2B5EF4-FFF2-40B4-BE49-F238E27FC236}">
                    <a16:creationId xmlns:a16="http://schemas.microsoft.com/office/drawing/2014/main" id="{66537FC9-5A0D-43F6-BE15-1174BF18C9C1}"/>
                  </a:ext>
                </a:extLst>
              </p:cNvPr>
              <p:cNvSpPr>
                <a:spLocks noChangeShapeType="1"/>
              </p:cNvSpPr>
              <p:nvPr userDrawn="1"/>
            </p:nvSpPr>
            <p:spPr bwMode="auto">
              <a:xfrm>
                <a:off x="7542514"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4" name="Line 88">
                <a:extLst>
                  <a:ext uri="{FF2B5EF4-FFF2-40B4-BE49-F238E27FC236}">
                    <a16:creationId xmlns:a16="http://schemas.microsoft.com/office/drawing/2014/main" id="{D5159334-C8BF-45E0-972B-9751BBFDDE4E}"/>
                  </a:ext>
                </a:extLst>
              </p:cNvPr>
              <p:cNvSpPr>
                <a:spLocks noChangeShapeType="1"/>
              </p:cNvSpPr>
              <p:nvPr userDrawn="1"/>
            </p:nvSpPr>
            <p:spPr bwMode="auto">
              <a:xfrm>
                <a:off x="7686527"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5" name="Line 89">
                <a:extLst>
                  <a:ext uri="{FF2B5EF4-FFF2-40B4-BE49-F238E27FC236}">
                    <a16:creationId xmlns:a16="http://schemas.microsoft.com/office/drawing/2014/main" id="{72044C6E-636D-4D56-A879-C7A7C625B55C}"/>
                  </a:ext>
                </a:extLst>
              </p:cNvPr>
              <p:cNvSpPr>
                <a:spLocks noChangeShapeType="1"/>
              </p:cNvSpPr>
              <p:nvPr userDrawn="1"/>
            </p:nvSpPr>
            <p:spPr bwMode="auto">
              <a:xfrm>
                <a:off x="7830540"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6" name="Line 90">
                <a:extLst>
                  <a:ext uri="{FF2B5EF4-FFF2-40B4-BE49-F238E27FC236}">
                    <a16:creationId xmlns:a16="http://schemas.microsoft.com/office/drawing/2014/main" id="{05440E4B-B2B0-4E1A-B7EB-4A393CDBBF08}"/>
                  </a:ext>
                </a:extLst>
              </p:cNvPr>
              <p:cNvSpPr>
                <a:spLocks noChangeShapeType="1"/>
              </p:cNvSpPr>
              <p:nvPr userDrawn="1"/>
            </p:nvSpPr>
            <p:spPr bwMode="auto">
              <a:xfrm>
                <a:off x="7974553"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7" name="Line 91">
                <a:extLst>
                  <a:ext uri="{FF2B5EF4-FFF2-40B4-BE49-F238E27FC236}">
                    <a16:creationId xmlns:a16="http://schemas.microsoft.com/office/drawing/2014/main" id="{CFE4A5DF-7298-4AD0-880C-EC1F0253D141}"/>
                  </a:ext>
                </a:extLst>
              </p:cNvPr>
              <p:cNvSpPr>
                <a:spLocks noChangeShapeType="1"/>
              </p:cNvSpPr>
              <p:nvPr userDrawn="1"/>
            </p:nvSpPr>
            <p:spPr bwMode="auto">
              <a:xfrm>
                <a:off x="8118566"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8" name="Line 92">
                <a:extLst>
                  <a:ext uri="{FF2B5EF4-FFF2-40B4-BE49-F238E27FC236}">
                    <a16:creationId xmlns:a16="http://schemas.microsoft.com/office/drawing/2014/main" id="{08A5D12B-BCCB-4AF0-B835-2804CC63DD23}"/>
                  </a:ext>
                </a:extLst>
              </p:cNvPr>
              <p:cNvSpPr>
                <a:spLocks noChangeShapeType="1"/>
              </p:cNvSpPr>
              <p:nvPr userDrawn="1"/>
            </p:nvSpPr>
            <p:spPr bwMode="auto">
              <a:xfrm>
                <a:off x="8262579"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59" name="Line 93">
                <a:extLst>
                  <a:ext uri="{FF2B5EF4-FFF2-40B4-BE49-F238E27FC236}">
                    <a16:creationId xmlns:a16="http://schemas.microsoft.com/office/drawing/2014/main" id="{C05DF42E-EF7F-4401-A4D8-951FA3FAB576}"/>
                  </a:ext>
                </a:extLst>
              </p:cNvPr>
              <p:cNvSpPr>
                <a:spLocks noChangeShapeType="1"/>
              </p:cNvSpPr>
              <p:nvPr userDrawn="1"/>
            </p:nvSpPr>
            <p:spPr bwMode="auto">
              <a:xfrm>
                <a:off x="8406592"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0" name="Line 94">
                <a:extLst>
                  <a:ext uri="{FF2B5EF4-FFF2-40B4-BE49-F238E27FC236}">
                    <a16:creationId xmlns:a16="http://schemas.microsoft.com/office/drawing/2014/main" id="{E94537A1-6E03-49F8-9C35-642EE7095396}"/>
                  </a:ext>
                </a:extLst>
              </p:cNvPr>
              <p:cNvSpPr>
                <a:spLocks noChangeShapeType="1"/>
              </p:cNvSpPr>
              <p:nvPr userDrawn="1"/>
            </p:nvSpPr>
            <p:spPr bwMode="auto">
              <a:xfrm>
                <a:off x="8550605"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1" name="Line 95">
                <a:extLst>
                  <a:ext uri="{FF2B5EF4-FFF2-40B4-BE49-F238E27FC236}">
                    <a16:creationId xmlns:a16="http://schemas.microsoft.com/office/drawing/2014/main" id="{1F4341A8-A9B3-40F0-B5A3-F1E51E237AE8}"/>
                  </a:ext>
                </a:extLst>
              </p:cNvPr>
              <p:cNvSpPr>
                <a:spLocks noChangeShapeType="1"/>
              </p:cNvSpPr>
              <p:nvPr userDrawn="1"/>
            </p:nvSpPr>
            <p:spPr bwMode="auto">
              <a:xfrm>
                <a:off x="8694618"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2" name="Line 96">
                <a:extLst>
                  <a:ext uri="{FF2B5EF4-FFF2-40B4-BE49-F238E27FC236}">
                    <a16:creationId xmlns:a16="http://schemas.microsoft.com/office/drawing/2014/main" id="{60E3B6A3-5F8B-4287-94AC-7356456797BA}"/>
                  </a:ext>
                </a:extLst>
              </p:cNvPr>
              <p:cNvSpPr>
                <a:spLocks noChangeShapeType="1"/>
              </p:cNvSpPr>
              <p:nvPr userDrawn="1"/>
            </p:nvSpPr>
            <p:spPr bwMode="auto">
              <a:xfrm>
                <a:off x="8838631"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3" name="Line 97">
                <a:extLst>
                  <a:ext uri="{FF2B5EF4-FFF2-40B4-BE49-F238E27FC236}">
                    <a16:creationId xmlns:a16="http://schemas.microsoft.com/office/drawing/2014/main" id="{B53DA525-B688-493B-96E2-A531FDC5939F}"/>
                  </a:ext>
                </a:extLst>
              </p:cNvPr>
              <p:cNvSpPr>
                <a:spLocks noChangeShapeType="1"/>
              </p:cNvSpPr>
              <p:nvPr userDrawn="1"/>
            </p:nvSpPr>
            <p:spPr bwMode="auto">
              <a:xfrm>
                <a:off x="8982644"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4" name="Line 98">
                <a:extLst>
                  <a:ext uri="{FF2B5EF4-FFF2-40B4-BE49-F238E27FC236}">
                    <a16:creationId xmlns:a16="http://schemas.microsoft.com/office/drawing/2014/main" id="{CCF7F27D-5612-45C5-96BD-B7C352C4A8D4}"/>
                  </a:ext>
                </a:extLst>
              </p:cNvPr>
              <p:cNvSpPr>
                <a:spLocks noChangeShapeType="1"/>
              </p:cNvSpPr>
              <p:nvPr userDrawn="1"/>
            </p:nvSpPr>
            <p:spPr bwMode="auto">
              <a:xfrm>
                <a:off x="9126657"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5" name="Line 99">
                <a:extLst>
                  <a:ext uri="{FF2B5EF4-FFF2-40B4-BE49-F238E27FC236}">
                    <a16:creationId xmlns:a16="http://schemas.microsoft.com/office/drawing/2014/main" id="{787DCAD4-CF16-4868-9F54-3C7BDF0524E1}"/>
                  </a:ext>
                </a:extLst>
              </p:cNvPr>
              <p:cNvSpPr>
                <a:spLocks noChangeShapeType="1"/>
              </p:cNvSpPr>
              <p:nvPr userDrawn="1"/>
            </p:nvSpPr>
            <p:spPr bwMode="auto">
              <a:xfrm>
                <a:off x="629890"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6" name="Line 100">
                <a:extLst>
                  <a:ext uri="{FF2B5EF4-FFF2-40B4-BE49-F238E27FC236}">
                    <a16:creationId xmlns:a16="http://schemas.microsoft.com/office/drawing/2014/main" id="{57885B69-7D87-4904-B58F-5CC35BC1BB3A}"/>
                  </a:ext>
                </a:extLst>
              </p:cNvPr>
              <p:cNvSpPr>
                <a:spLocks noChangeShapeType="1"/>
              </p:cNvSpPr>
              <p:nvPr userDrawn="1"/>
            </p:nvSpPr>
            <p:spPr bwMode="auto">
              <a:xfrm>
                <a:off x="9270653"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sp>
            <p:nvSpPr>
              <p:cNvPr id="167" name="Line 69">
                <a:extLst>
                  <a:ext uri="{FF2B5EF4-FFF2-40B4-BE49-F238E27FC236}">
                    <a16:creationId xmlns:a16="http://schemas.microsoft.com/office/drawing/2014/main" id="{1A982EEE-4821-4B6C-9622-19BFDB7CD0D2}"/>
                  </a:ext>
                </a:extLst>
              </p:cNvPr>
              <p:cNvSpPr>
                <a:spLocks noChangeShapeType="1"/>
              </p:cNvSpPr>
              <p:nvPr userDrawn="1"/>
            </p:nvSpPr>
            <p:spPr bwMode="auto">
              <a:xfrm>
                <a:off x="4950280" y="917356"/>
                <a:ext cx="0" cy="5328617"/>
              </a:xfrm>
              <a:prstGeom prst="line">
                <a:avLst/>
              </a:prstGeom>
              <a:noFill/>
              <a:ln w="9525" cap="flat" cmpd="sng" algn="ctr">
                <a:noFill/>
                <a:prstDash val="solid"/>
                <a:round/>
                <a:headEnd type="none" w="med" len="med"/>
                <a:tailEnd type="non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ja-JP" altLang="en-US"/>
              </a:p>
            </p:txBody>
          </p:sp>
        </p:grpSp>
      </p:grpSp>
    </p:spTree>
    <p:extLst>
      <p:ext uri="{BB962C8B-B14F-4D97-AF65-F5344CB8AC3E}">
        <p14:creationId xmlns:p14="http://schemas.microsoft.com/office/powerpoint/2010/main" val="1229836179"/>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p:hf hdr="0" ftr="0" dt="0"/>
  <p:txStyles>
    <p:titleStyle>
      <a:lvl1pPr algn="l" defTabSz="742950" rtl="0" eaLnBrk="1" latinLnBrk="0" hangingPunct="1">
        <a:lnSpc>
          <a:spcPct val="90000"/>
        </a:lnSpc>
        <a:spcBef>
          <a:spcPct val="0"/>
        </a:spcBef>
        <a:buNone/>
        <a:defRPr kumimoji="1" sz="3575" kern="1200">
          <a:solidFill>
            <a:schemeClr val="tx1"/>
          </a:solidFill>
          <a:latin typeface="+mj-lt"/>
          <a:ea typeface="+mj-ea"/>
          <a:cs typeface="+mj-cs"/>
        </a:defRPr>
      </a:lvl1pPr>
    </p:titleStyle>
    <p:bodyStyle>
      <a:lvl1pPr marL="185738" indent="-185738" algn="l" defTabSz="742950" rtl="0" eaLnBrk="1" latinLnBrk="0" hangingPunct="1">
        <a:lnSpc>
          <a:spcPct val="90000"/>
        </a:lnSpc>
        <a:spcBef>
          <a:spcPts val="813"/>
        </a:spcBef>
        <a:buFont typeface="Arial" panose="020B0604020202020204" pitchFamily="34" charset="0"/>
        <a:buChar char="•"/>
        <a:defRPr kumimoji="1" sz="2275" kern="1200">
          <a:solidFill>
            <a:schemeClr val="tx1"/>
          </a:solidFill>
          <a:latin typeface="+mn-lt"/>
          <a:ea typeface="+mn-ea"/>
          <a:cs typeface="+mn-cs"/>
        </a:defRPr>
      </a:lvl1pPr>
      <a:lvl2pPr marL="557213" indent="-185738" algn="l" defTabSz="742950" rtl="0" eaLnBrk="1" latinLnBrk="0" hangingPunct="1">
        <a:lnSpc>
          <a:spcPct val="90000"/>
        </a:lnSpc>
        <a:spcBef>
          <a:spcPts val="406"/>
        </a:spcBef>
        <a:buFont typeface="Arial" panose="020B0604020202020204" pitchFamily="34" charset="0"/>
        <a:buChar char="•"/>
        <a:defRPr kumimoji="1" sz="1950" kern="1200">
          <a:solidFill>
            <a:schemeClr val="tx1"/>
          </a:solidFill>
          <a:latin typeface="+mn-lt"/>
          <a:ea typeface="+mn-ea"/>
          <a:cs typeface="+mn-cs"/>
        </a:defRPr>
      </a:lvl2pPr>
      <a:lvl3pPr marL="928688" indent="-185738" algn="l" defTabSz="742950" rtl="0" eaLnBrk="1" latinLnBrk="0" hangingPunct="1">
        <a:lnSpc>
          <a:spcPct val="90000"/>
        </a:lnSpc>
        <a:spcBef>
          <a:spcPts val="406"/>
        </a:spcBef>
        <a:buFont typeface="Arial" panose="020B0604020202020204" pitchFamily="34" charset="0"/>
        <a:buChar char="•"/>
        <a:defRPr kumimoji="1" sz="1625" kern="1200">
          <a:solidFill>
            <a:schemeClr val="tx1"/>
          </a:solidFill>
          <a:latin typeface="+mn-lt"/>
          <a:ea typeface="+mn-ea"/>
          <a:cs typeface="+mn-cs"/>
        </a:defRPr>
      </a:lvl3pPr>
      <a:lvl4pPr marL="13001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4pPr>
      <a:lvl5pPr marL="16716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5pPr>
      <a:lvl6pPr marL="204311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6pPr>
      <a:lvl7pPr marL="241458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7pPr>
      <a:lvl8pPr marL="2786063"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8pPr>
      <a:lvl9pPr marL="3157538" indent="-185738" algn="l" defTabSz="742950" rtl="0" eaLnBrk="1" latinLnBrk="0" hangingPunct="1">
        <a:lnSpc>
          <a:spcPct val="90000"/>
        </a:lnSpc>
        <a:spcBef>
          <a:spcPts val="406"/>
        </a:spcBef>
        <a:buFont typeface="Arial" panose="020B0604020202020204" pitchFamily="34" charset="0"/>
        <a:buChar char="•"/>
        <a:defRPr kumimoji="1" sz="1463" kern="1200">
          <a:solidFill>
            <a:schemeClr val="tx1"/>
          </a:solidFill>
          <a:latin typeface="+mn-lt"/>
          <a:ea typeface="+mn-ea"/>
          <a:cs typeface="+mn-cs"/>
        </a:defRPr>
      </a:lvl9pPr>
    </p:bodyStyle>
    <p:otherStyle>
      <a:defPPr>
        <a:defRPr lang="ja-JP"/>
      </a:defPPr>
      <a:lvl1pPr marL="0" algn="l" defTabSz="742950" rtl="0" eaLnBrk="1" latinLnBrk="0" hangingPunct="1">
        <a:defRPr kumimoji="1" sz="1463" kern="1200">
          <a:solidFill>
            <a:schemeClr val="tx1"/>
          </a:solidFill>
          <a:latin typeface="+mn-lt"/>
          <a:ea typeface="+mn-ea"/>
          <a:cs typeface="+mn-cs"/>
        </a:defRPr>
      </a:lvl1pPr>
      <a:lvl2pPr marL="371475" algn="l" defTabSz="742950" rtl="0" eaLnBrk="1" latinLnBrk="0" hangingPunct="1">
        <a:defRPr kumimoji="1" sz="1463" kern="1200">
          <a:solidFill>
            <a:schemeClr val="tx1"/>
          </a:solidFill>
          <a:latin typeface="+mn-lt"/>
          <a:ea typeface="+mn-ea"/>
          <a:cs typeface="+mn-cs"/>
        </a:defRPr>
      </a:lvl2pPr>
      <a:lvl3pPr marL="742950" algn="l" defTabSz="742950" rtl="0" eaLnBrk="1" latinLnBrk="0" hangingPunct="1">
        <a:defRPr kumimoji="1" sz="1463" kern="1200">
          <a:solidFill>
            <a:schemeClr val="tx1"/>
          </a:solidFill>
          <a:latin typeface="+mn-lt"/>
          <a:ea typeface="+mn-ea"/>
          <a:cs typeface="+mn-cs"/>
        </a:defRPr>
      </a:lvl3pPr>
      <a:lvl4pPr marL="1114425" algn="l" defTabSz="742950" rtl="0" eaLnBrk="1" latinLnBrk="0" hangingPunct="1">
        <a:defRPr kumimoji="1" sz="1463" kern="1200">
          <a:solidFill>
            <a:schemeClr val="tx1"/>
          </a:solidFill>
          <a:latin typeface="+mn-lt"/>
          <a:ea typeface="+mn-ea"/>
          <a:cs typeface="+mn-cs"/>
        </a:defRPr>
      </a:lvl4pPr>
      <a:lvl5pPr marL="1485900" algn="l" defTabSz="742950" rtl="0" eaLnBrk="1" latinLnBrk="0" hangingPunct="1">
        <a:defRPr kumimoji="1" sz="1463" kern="1200">
          <a:solidFill>
            <a:schemeClr val="tx1"/>
          </a:solidFill>
          <a:latin typeface="+mn-lt"/>
          <a:ea typeface="+mn-ea"/>
          <a:cs typeface="+mn-cs"/>
        </a:defRPr>
      </a:lvl5pPr>
      <a:lvl6pPr marL="1857375" algn="l" defTabSz="742950" rtl="0" eaLnBrk="1" latinLnBrk="0" hangingPunct="1">
        <a:defRPr kumimoji="1" sz="1463" kern="1200">
          <a:solidFill>
            <a:schemeClr val="tx1"/>
          </a:solidFill>
          <a:latin typeface="+mn-lt"/>
          <a:ea typeface="+mn-ea"/>
          <a:cs typeface="+mn-cs"/>
        </a:defRPr>
      </a:lvl6pPr>
      <a:lvl7pPr marL="2228850" algn="l" defTabSz="742950" rtl="0" eaLnBrk="1" latinLnBrk="0" hangingPunct="1">
        <a:defRPr kumimoji="1" sz="1463" kern="1200">
          <a:solidFill>
            <a:schemeClr val="tx1"/>
          </a:solidFill>
          <a:latin typeface="+mn-lt"/>
          <a:ea typeface="+mn-ea"/>
          <a:cs typeface="+mn-cs"/>
        </a:defRPr>
      </a:lvl7pPr>
      <a:lvl8pPr marL="2600325" algn="l" defTabSz="742950" rtl="0" eaLnBrk="1" latinLnBrk="0" hangingPunct="1">
        <a:defRPr kumimoji="1" sz="1463" kern="1200">
          <a:solidFill>
            <a:schemeClr val="tx1"/>
          </a:solidFill>
          <a:latin typeface="+mn-lt"/>
          <a:ea typeface="+mn-ea"/>
          <a:cs typeface="+mn-cs"/>
        </a:defRPr>
      </a:lvl8pPr>
      <a:lvl9pPr marL="2971800" algn="l" defTabSz="742950" rtl="0" eaLnBrk="1" latinLnBrk="0" hangingPunct="1">
        <a:defRPr kumimoji="1" sz="1463"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1.xml" Type="http://schemas.openxmlformats.org/officeDocument/2006/relationships/notesSlide"/><Relationship Id="rId3" Target="../media/image7.jpe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1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7.xml" Type="http://schemas.openxmlformats.org/officeDocument/2006/relationships/notesSlide"/></Relationships>
</file>

<file path=ppt/slides/_rels/slide12.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13.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1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8.xml" Type="http://schemas.openxmlformats.org/officeDocument/2006/relationships/notesSlide"/></Relationships>
</file>

<file path=ppt/slides/_rels/slide15.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1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9.xml" Type="http://schemas.openxmlformats.org/officeDocument/2006/relationships/notesSlide"/></Relationships>
</file>

<file path=ppt/slides/_rels/slide1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0.xml" Type="http://schemas.openxmlformats.org/officeDocument/2006/relationships/notesSlide"/><Relationship Id="rId3" Target="../media/image10.png" Type="http://schemas.openxmlformats.org/officeDocument/2006/relationships/image"/></Relationships>
</file>

<file path=ppt/slides/_rels/slide18.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1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1.xml" Type="http://schemas.openxmlformats.org/officeDocument/2006/relationships/notesSlide"/><Relationship Id="rId3" Target="../media/image11.jpe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2.xml" Type="http://schemas.openxmlformats.org/officeDocument/2006/relationships/notesSlide"/><Relationship Id="rId3" Target="../media/image12.png" Type="http://schemas.openxmlformats.org/officeDocument/2006/relationships/image"/></Relationships>
</file>

<file path=ppt/slides/_rels/slide2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3.xml" Type="http://schemas.openxmlformats.org/officeDocument/2006/relationships/notesSlide"/></Relationships>
</file>

<file path=ppt/slides/_rels/slide2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4.xml" Type="http://schemas.openxmlformats.org/officeDocument/2006/relationships/notesSlide"/><Relationship Id="rId3" Target="../media/image13.png" Type="http://schemas.openxmlformats.org/officeDocument/2006/relationships/image"/></Relationships>
</file>

<file path=ppt/slides/_rels/slide2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5.xml" Type="http://schemas.openxmlformats.org/officeDocument/2006/relationships/notesSlide"/><Relationship Id="rId3" Target="../media/image14.png" Type="http://schemas.openxmlformats.org/officeDocument/2006/relationships/image"/><Relationship Id="rId4" Target="../media/image15.png" Type="http://schemas.openxmlformats.org/officeDocument/2006/relationships/image"/></Relationships>
</file>

<file path=ppt/slides/_rels/slide2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6.xml" Type="http://schemas.openxmlformats.org/officeDocument/2006/relationships/notesSlide"/><Relationship Id="rId3" Target="../media/image16.png" Type="http://schemas.openxmlformats.org/officeDocument/2006/relationships/image"/></Relationships>
</file>

<file path=ppt/slides/_rels/slide2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7.xml" Type="http://schemas.openxmlformats.org/officeDocument/2006/relationships/notesSlide"/></Relationships>
</file>

<file path=ppt/slides/_rels/slide2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8.xml" Type="http://schemas.openxmlformats.org/officeDocument/2006/relationships/notesSlide"/></Relationships>
</file>

<file path=ppt/slides/_rels/slide27.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2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19.xml" Type="http://schemas.openxmlformats.org/officeDocument/2006/relationships/notesSlide"/><Relationship Id="rId3" Target="../media/image17.png" Type="http://schemas.openxmlformats.org/officeDocument/2006/relationships/image"/></Relationships>
</file>

<file path=ppt/slides/_rels/slide29.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3.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3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0.xml" Type="http://schemas.openxmlformats.org/officeDocument/2006/relationships/notesSlide"/></Relationships>
</file>

<file path=ppt/slides/_rels/slide31.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1.xml" Type="http://schemas.openxmlformats.org/officeDocument/2006/relationships/notesSlide"/></Relationships>
</file>

<file path=ppt/slides/_rels/slide3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2.xml" Type="http://schemas.openxmlformats.org/officeDocument/2006/relationships/notesSlide"/></Relationships>
</file>

<file path=ppt/slides/_rels/slide3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3.xml" Type="http://schemas.openxmlformats.org/officeDocument/2006/relationships/notesSlide"/><Relationship Id="rId3" Target="../media/image18.png" Type="http://schemas.openxmlformats.org/officeDocument/2006/relationships/image"/><Relationship Id="rId4" Target="../media/image19.png" Type="http://schemas.openxmlformats.org/officeDocument/2006/relationships/image"/><Relationship Id="rId5" Target="../media/image20.png" Type="http://schemas.openxmlformats.org/officeDocument/2006/relationships/image"/></Relationships>
</file>

<file path=ppt/slides/_rels/slide3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4.xml" Type="http://schemas.openxmlformats.org/officeDocument/2006/relationships/notesSlide"/></Relationships>
</file>

<file path=ppt/slides/_rels/slide3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5.xml" Type="http://schemas.openxmlformats.org/officeDocument/2006/relationships/notesSlide"/><Relationship Id="rId3" Target="../media/image21.png" Type="http://schemas.openxmlformats.org/officeDocument/2006/relationships/image"/></Relationships>
</file>

<file path=ppt/slides/_rels/slide3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6.xml" Type="http://schemas.openxmlformats.org/officeDocument/2006/relationships/notesSlide"/><Relationship Id="rId3" Target="../media/image21.png" Type="http://schemas.openxmlformats.org/officeDocument/2006/relationships/image"/></Relationships>
</file>

<file path=ppt/slides/_rels/slide3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7.xml" Type="http://schemas.openxmlformats.org/officeDocument/2006/relationships/notesSlide"/><Relationship Id="rId3" Target="../media/image21.png" Type="http://schemas.openxmlformats.org/officeDocument/2006/relationships/image"/></Relationships>
</file>

<file path=ppt/slides/_rels/slide3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8.xml" Type="http://schemas.openxmlformats.org/officeDocument/2006/relationships/notesSlide"/></Relationships>
</file>

<file path=ppt/slides/_rels/slide3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29.xml" Type="http://schemas.openxmlformats.org/officeDocument/2006/relationships/notesSlide"/></Relationships>
</file>

<file path=ppt/slides/_rels/slide4.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4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0.xml" Type="http://schemas.openxmlformats.org/officeDocument/2006/relationships/notesSlide"/><Relationship Id="rId3" Target="../media/image22.wmf" Type="http://schemas.openxmlformats.org/officeDocument/2006/relationships/image"/></Relationships>
</file>

<file path=ppt/slides/_rels/slide4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1.xml" Type="http://schemas.openxmlformats.org/officeDocument/2006/relationships/notesSlide"/><Relationship Id="rId3" Target="../media/image23.png" Type="http://schemas.openxmlformats.org/officeDocument/2006/relationships/image"/></Relationships>
</file>

<file path=ppt/slides/_rels/slide42.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24.png" Type="http://schemas.openxmlformats.org/officeDocument/2006/relationships/image"/><Relationship Id="rId3" Target="../media/image25.png" Type="http://schemas.openxmlformats.org/officeDocument/2006/relationships/image"/><Relationship Id="rId4" Target="../media/image26.png" Type="http://schemas.openxmlformats.org/officeDocument/2006/relationships/image"/></Relationships>
</file>

<file path=ppt/slides/_rels/slide43.xml.rels><?xml version="1.0" encoding="UTF-8" standalone="yes"?><Relationships xmlns="http://schemas.openxmlformats.org/package/2006/relationships"><Relationship Id="rId1" Target="../slideLayouts/slideLayout13.xml" Type="http://schemas.openxmlformats.org/officeDocument/2006/relationships/slideLayout"/></Relationships>
</file>

<file path=ppt/slides/_rels/slide44.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27.png" Type="http://schemas.openxmlformats.org/officeDocument/2006/relationships/image"/></Relationships>
</file>

<file path=ppt/slides/_rels/slide45.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4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2.xml" Type="http://schemas.openxmlformats.org/officeDocument/2006/relationships/notesSlide"/></Relationships>
</file>

<file path=ppt/slides/_rels/slide4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3.xml" Type="http://schemas.openxmlformats.org/officeDocument/2006/relationships/notesSlide"/></Relationships>
</file>

<file path=ppt/slides/_rels/slide48.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4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4.xml" Type="http://schemas.openxmlformats.org/officeDocument/2006/relationships/notesSlide"/><Relationship Id="rId3" Target="../media/image28.png" Type="http://schemas.openxmlformats.org/officeDocument/2006/relationships/image"/><Relationship Id="rId4" Target="../media/image29.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2.xml" Type="http://schemas.openxmlformats.org/officeDocument/2006/relationships/notesSlide"/></Relationships>
</file>

<file path=ppt/slides/_rels/slide5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5.xml" Type="http://schemas.openxmlformats.org/officeDocument/2006/relationships/notesSlide"/></Relationships>
</file>

<file path=ppt/slides/_rels/slide5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6.xml" Type="http://schemas.openxmlformats.org/officeDocument/2006/relationships/notesSlide"/><Relationship Id="rId3" Target="../media/image30.png" Type="http://schemas.openxmlformats.org/officeDocument/2006/relationships/image"/></Relationships>
</file>

<file path=ppt/slides/_rels/slide5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7.xml" Type="http://schemas.openxmlformats.org/officeDocument/2006/relationships/notesSlide"/></Relationships>
</file>

<file path=ppt/slides/_rels/slide53.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8.xml" Type="http://schemas.openxmlformats.org/officeDocument/2006/relationships/notesSlide"/></Relationships>
</file>

<file path=ppt/slides/_rels/slide54.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5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9.xml" Type="http://schemas.openxmlformats.org/officeDocument/2006/relationships/notesSlide"/></Relationships>
</file>

<file path=ppt/slides/_rels/slide56.xml.rels><?xml version="1.0" encoding="UTF-8" standalone="yes"?><Relationships xmlns="http://schemas.openxmlformats.org/package/2006/relationships"><Relationship Id="rId1" Target="../slideLayouts/slideLayout1.xml" Type="http://schemas.openxmlformats.org/officeDocument/2006/relationships/slideLayout"/></Relationships>
</file>

<file path=ppt/slides/_rels/slide57.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58.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59.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0.xml" Type="http://schemas.openxmlformats.org/officeDocument/2006/relationships/notesSlide"/></Relationships>
</file>

<file path=ppt/slides/_rels/slide6.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3.xml" Type="http://schemas.openxmlformats.org/officeDocument/2006/relationships/notesSlide"/><Relationship Id="rId3" Target="../media/image8.png" Type="http://schemas.openxmlformats.org/officeDocument/2006/relationships/image"/></Relationships>
</file>

<file path=ppt/slides/_rels/slide60.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1.xml" Type="http://schemas.openxmlformats.org/officeDocument/2006/relationships/notesSlide"/></Relationships>
</file>

<file path=ppt/slides/_rels/slide61.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2.xml" Type="http://schemas.openxmlformats.org/officeDocument/2006/relationships/notesSlide"/></Relationships>
</file>

<file path=ppt/slides/_rels/slide62.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3.xml" Type="http://schemas.openxmlformats.org/officeDocument/2006/relationships/notesSlide"/></Relationships>
</file>

<file path=ppt/slides/_rels/slide63.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64.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4.xml" Type="http://schemas.openxmlformats.org/officeDocument/2006/relationships/notesSlide"/><Relationship Id="rId3" Target="../media/image31.png" Type="http://schemas.openxmlformats.org/officeDocument/2006/relationships/image"/></Relationships>
</file>

<file path=ppt/slides/_rels/slide65.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5.xml" Type="http://schemas.openxmlformats.org/officeDocument/2006/relationships/notesSlide"/><Relationship Id="rId3" Target="../media/image32.png" Type="http://schemas.openxmlformats.org/officeDocument/2006/relationships/image"/><Relationship Id="rId4" Target="../media/image33.png" Type="http://schemas.openxmlformats.org/officeDocument/2006/relationships/image"/></Relationships>
</file>

<file path=ppt/slides/_rels/slide66.xml.rels><?xml version="1.0" encoding="UTF-8" standalone="yes"?><Relationships xmlns="http://schemas.openxmlformats.org/package/2006/relationships"><Relationship Id="rId1" Target="../slideLayouts/slideLayout12.xml" Type="http://schemas.openxmlformats.org/officeDocument/2006/relationships/slideLayout"/></Relationships>
</file>

<file path=ppt/slides/_rels/slide6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6.xml" Type="http://schemas.openxmlformats.org/officeDocument/2006/relationships/notesSlide"/></Relationships>
</file>

<file path=ppt/slides/_rels/slide68.xml.rels><?xml version="1.0" encoding="UTF-8" standalone="yes"?><Relationships xmlns="http://schemas.openxmlformats.org/package/2006/relationships"><Relationship Id="rId1" Target="../slideLayouts/slideLayout13.xml" Type="http://schemas.openxmlformats.org/officeDocument/2006/relationships/slideLayout"/><Relationship Id="rId2" Target="../media/image34.png" Type="http://schemas.openxmlformats.org/officeDocument/2006/relationships/image"/></Relationships>
</file>

<file path=ppt/slides/_rels/slide69.xml.rels><?xml version="1.0" encoding="UTF-8" standalone="yes"?><Relationships xmlns="http://schemas.openxmlformats.org/package/2006/relationships"><Relationship Id="rId1" Target="../slideLayouts/slideLayout1.xml" Type="http://schemas.openxmlformats.org/officeDocument/2006/relationships/slideLayout"/><Relationship Id="rId2" Target="../notesSlides/notesSlide47.xml" Type="http://schemas.openxmlformats.org/officeDocument/2006/relationships/notesSlide"/><Relationship Id="rId3" Target="../media/image35.png" Type="http://schemas.openxmlformats.org/officeDocument/2006/relationships/image"/><Relationship Id="rId4" Target="../media/image36.pn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4.xml" Type="http://schemas.openxmlformats.org/officeDocument/2006/relationships/notesSlide"/></Relationships>
</file>

<file path=ppt/slides/_rels/slide8.xml.rels><?xml version="1.0" encoding="UTF-8" standalone="yes"?><Relationships xmlns="http://schemas.openxmlformats.org/package/2006/relationships"><Relationship Id="rId1" Target="../slideLayouts/slideLayout13.xml" Type="http://schemas.openxmlformats.org/officeDocument/2006/relationships/slideLayout"/><Relationship Id="rId2" Target="../notesSlides/notesSlide5.xml" Type="http://schemas.openxmlformats.org/officeDocument/2006/relationships/notesSlide"/><Relationship Id="rId3" Target="../media/image9.jpe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12.xml" Type="http://schemas.openxmlformats.org/officeDocument/2006/relationships/slideLayout"/><Relationship Id="rId2" Target="../notesSlides/notesSlide6.xml" Type="http://schemas.openxmlformats.org/officeDocument/2006/relationships/notesSlide"/></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pic>
        <p:nvPicPr>
          <p:cNvPr id="5" name="図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3810" y="125730"/>
            <a:ext cx="9909810" cy="6606540"/>
          </a:xfrm>
          <a:prstGeom prst="rect">
            <a:avLst/>
          </a:prstGeom>
        </p:spPr>
      </p:pic>
      <p:sp>
        <p:nvSpPr>
          <p:cNvPr id="8" name="フローチャート: 記憶データ 7"/>
          <p:cNvSpPr/>
          <p:nvPr/>
        </p:nvSpPr>
        <p:spPr>
          <a:xfrm rot="10800000">
            <a:off x="2628900" y="125730"/>
            <a:ext cx="8591794" cy="6606540"/>
          </a:xfrm>
          <a:prstGeom prst="flowChartOnlineStorage">
            <a:avLst/>
          </a:prstGeom>
          <a:solidFill>
            <a:srgbClr val="D0D9DC">
              <a:alpha val="71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BIZ UDPゴシック" panose="020B0400000000000000" pitchFamily="50" charset="-128"/>
            </a:endParaRPr>
          </a:p>
        </p:txBody>
      </p:sp>
      <p:sp>
        <p:nvSpPr>
          <p:cNvPr id="2" name="タイトル 1"/>
          <p:cNvSpPr>
            <a:spLocks noGrp="1"/>
          </p:cNvSpPr>
          <p:nvPr>
            <p:ph type="ctrTitle"/>
          </p:nvPr>
        </p:nvSpPr>
        <p:spPr>
          <a:xfrm>
            <a:off x="3822357" y="1226599"/>
            <a:ext cx="5934393" cy="1645920"/>
          </a:xfrm>
          <a:noFill/>
          <a:ln>
            <a:noFill/>
          </a:ln>
        </p:spPr>
        <p:txBody>
          <a:bodyPr>
            <a:normAutofit fontScale="90000"/>
          </a:bodyPr>
          <a:lstStyle/>
          <a:p>
            <a:r>
              <a:rPr lang="en-US" altLang="ja-JP" sz="4800" b="1" dirty="0"/>
              <a:t>3</a:t>
            </a:r>
            <a:r>
              <a:rPr lang="en-US" altLang="ja-JP" sz="4800" b="1" dirty="0">
                <a:solidFill>
                  <a:srgbClr val="273235"/>
                </a:solidFill>
              </a:rPr>
              <a:t>. </a:t>
            </a:r>
            <a:r>
              <a:rPr lang="ja-JP" altLang="en-US" sz="4800" b="1" dirty="0">
                <a:solidFill>
                  <a:srgbClr val="273235"/>
                </a:solidFill>
              </a:rPr>
              <a:t>設立前・</a:t>
            </a:r>
            <a:br>
              <a:rPr lang="en-US" altLang="ja-JP" sz="4800" b="1" dirty="0">
                <a:solidFill>
                  <a:srgbClr val="273235"/>
                </a:solidFill>
              </a:rPr>
            </a:br>
            <a:r>
              <a:rPr lang="ja-JP" altLang="en-US" sz="4800" b="1" dirty="0"/>
              <a:t>エンジェル</a:t>
            </a:r>
            <a:br>
              <a:rPr lang="en-US" altLang="ja-JP" sz="4800" b="1" dirty="0"/>
            </a:br>
            <a:r>
              <a:rPr lang="ja-JP" altLang="en-US" sz="4400" b="1" dirty="0"/>
              <a:t>（概念実証の段階）</a:t>
            </a:r>
            <a:r>
              <a:rPr kumimoji="1" lang="en-US" altLang="ja-JP" sz="4400" b="1" dirty="0">
                <a:solidFill>
                  <a:srgbClr val="273235"/>
                </a:solidFill>
              </a:rPr>
              <a:t> </a:t>
            </a:r>
            <a:endParaRPr kumimoji="1" lang="ja-JP" altLang="en-US" sz="4800" b="1" dirty="0">
              <a:solidFill>
                <a:srgbClr val="273235"/>
              </a:solidFill>
            </a:endParaRPr>
          </a:p>
        </p:txBody>
      </p:sp>
      <p:sp>
        <p:nvSpPr>
          <p:cNvPr id="4" name="サブタイトル 3"/>
          <p:cNvSpPr>
            <a:spLocks noGrp="1"/>
          </p:cNvSpPr>
          <p:nvPr>
            <p:ph type="subTitle" idx="1"/>
          </p:nvPr>
        </p:nvSpPr>
        <p:spPr>
          <a:xfrm>
            <a:off x="4262730" y="3701034"/>
            <a:ext cx="5494020" cy="1239894"/>
          </a:xfrm>
        </p:spPr>
        <p:txBody>
          <a:bodyPr>
            <a:normAutofit/>
          </a:bodyPr>
          <a:lstStyle/>
          <a:p>
            <a:pPr algn="l"/>
            <a:r>
              <a:rPr lang="ja-JP" altLang="en-US" dirty="0">
                <a:solidFill>
                  <a:srgbClr val="273235"/>
                </a:solidFill>
              </a:rPr>
              <a:t>スタートアップ設立や社会実装を目指す研究者が、スタートアップ設立に向けて必要な知識を学びます。</a:t>
            </a:r>
            <a:endParaRPr kumimoji="1" lang="ja-JP" altLang="en-US" dirty="0">
              <a:solidFill>
                <a:srgbClr val="273235"/>
              </a:solidFill>
            </a:endParaRPr>
          </a:p>
        </p:txBody>
      </p:sp>
      <p:sp>
        <p:nvSpPr>
          <p:cNvPr id="3" name="スライド番号プレースホルダー 2"/>
          <p:cNvSpPr>
            <a:spLocks noGrp="1"/>
          </p:cNvSpPr>
          <p:nvPr>
            <p:ph type="sldNum" sz="quarter" idx="12"/>
          </p:nvPr>
        </p:nvSpPr>
        <p:spPr/>
        <p:txBody>
          <a:bodyPr/>
          <a:lstStyle/>
          <a:p>
            <a:fld id="{A1D487B2-B3D4-4B12-876F-840864ED41B0}" type="slidenum">
              <a:rPr kumimoji="1" lang="ja-JP" altLang="en-US" smtClean="0"/>
              <a:t>1</a:t>
            </a:fld>
            <a:endParaRPr kumimoji="1" lang="ja-JP" altLang="en-US"/>
          </a:p>
        </p:txBody>
      </p:sp>
    </p:spTree>
    <p:extLst>
      <p:ext uri="{BB962C8B-B14F-4D97-AF65-F5344CB8AC3E}">
        <p14:creationId xmlns:p14="http://schemas.microsoft.com/office/powerpoint/2010/main" val="13936116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49B82E-978D-E33B-5C92-785157C6974B}"/>
              </a:ext>
            </a:extLst>
          </p:cNvPr>
          <p:cNvSpPr>
            <a:spLocks noGrp="1"/>
          </p:cNvSpPr>
          <p:nvPr>
            <p:ph type="title"/>
          </p:nvPr>
        </p:nvSpPr>
        <p:spPr/>
        <p:txBody>
          <a:bodyPr>
            <a:noAutofit/>
          </a:bodyPr>
          <a:lstStyle/>
          <a:p>
            <a:r>
              <a:rPr lang="ja-JP" altLang="en-US">
                <a:latin typeface="BIZ UDPゴシック" panose="020B0400000000000000" pitchFamily="50" charset="-128"/>
                <a:ea typeface="BIZ UDPゴシック" panose="020B0400000000000000" pitchFamily="50" charset="-128"/>
              </a:rPr>
              <a:t>知財戦略の</a:t>
            </a:r>
            <a:r>
              <a:rPr lang="ja-JP" altLang="en-US"/>
              <a:t>構築</a:t>
            </a:r>
            <a:endParaRPr kumimoji="1" lang="ja-JP" altLang="en-US">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7B186E71-250F-C18D-1D18-636586487CF8}"/>
              </a:ext>
            </a:extLst>
          </p:cNvPr>
          <p:cNvSpPr>
            <a:spLocks noGrp="1"/>
          </p:cNvSpPr>
          <p:nvPr>
            <p:ph sz="quarter" idx="13"/>
          </p:nvPr>
        </p:nvSpPr>
        <p:spPr/>
        <p:txBody>
          <a:bodyPr/>
          <a:lstStyle/>
          <a:p>
            <a:pPr marL="0" indent="0">
              <a:buNone/>
            </a:pPr>
            <a:r>
              <a:rPr kumimoji="1" lang="ja-JP" altLang="en-US">
                <a:latin typeface="BIZ UDPゴシック" panose="020B0400000000000000" pitchFamily="50" charset="-128"/>
                <a:ea typeface="BIZ UDPゴシック" panose="020B0400000000000000" pitchFamily="50" charset="-128"/>
              </a:rPr>
              <a:t>成長ステージに沿った知財戦略</a:t>
            </a:r>
          </a:p>
        </p:txBody>
      </p:sp>
      <p:sp>
        <p:nvSpPr>
          <p:cNvPr id="5" name="スライド番号プレースホルダー 4">
            <a:extLst>
              <a:ext uri="{FF2B5EF4-FFF2-40B4-BE49-F238E27FC236}">
                <a16:creationId xmlns:a16="http://schemas.microsoft.com/office/drawing/2014/main" id="{6569D161-52D2-9BA1-6122-DB5F7F35440C}"/>
              </a:ext>
            </a:extLst>
          </p:cNvPr>
          <p:cNvSpPr>
            <a:spLocks noGrp="1"/>
          </p:cNvSpPr>
          <p:nvPr>
            <p:ph type="sldNum" sz="quarter" idx="4"/>
          </p:nvPr>
        </p:nvSpPr>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pPr/>
              <a:t>10</a:t>
            </a:fld>
            <a:endParaRPr kumimoji="1" lang="ja-JP" altLang="en-US">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FC22F50C-730A-E1DF-ADB3-F51FCDC33189}"/>
              </a:ext>
            </a:extLst>
          </p:cNvPr>
          <p:cNvSpPr/>
          <p:nvPr/>
        </p:nvSpPr>
        <p:spPr>
          <a:xfrm>
            <a:off x="578719" y="5425995"/>
            <a:ext cx="8748562" cy="874305"/>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a:solidFill>
                  <a:schemeClr val="tx1"/>
                </a:solidFill>
                <a:latin typeface="BIZ UDPゴシック" panose="020B0400000000000000" pitchFamily="50" charset="-128"/>
                <a:ea typeface="BIZ UDPゴシック" panose="020B0400000000000000" pitchFamily="50" charset="-128"/>
              </a:rPr>
              <a:t>次ページから、①シード②アーリー③ミドル・レイターの３つの成長ステージに分けた知財戦略の必要事項を見ていく。</a:t>
            </a:r>
          </a:p>
        </p:txBody>
      </p:sp>
      <p:sp>
        <p:nvSpPr>
          <p:cNvPr id="8" name="図形 7">
            <a:extLst>
              <a:ext uri="{FF2B5EF4-FFF2-40B4-BE49-F238E27FC236}">
                <a16:creationId xmlns:a16="http://schemas.microsoft.com/office/drawing/2014/main" id="{34C25C0A-8A4A-B915-3B62-8B7C5B4E919A}"/>
              </a:ext>
            </a:extLst>
          </p:cNvPr>
          <p:cNvSpPr/>
          <p:nvPr/>
        </p:nvSpPr>
        <p:spPr>
          <a:xfrm rot="19171280" flipV="1">
            <a:off x="1855476" y="1830479"/>
            <a:ext cx="6195048" cy="3458729"/>
          </a:xfrm>
          <a:prstGeom prst="swooshArrow">
            <a:avLst>
              <a:gd name="adj1" fmla="val 32546"/>
              <a:gd name="adj2" fmla="val 34629"/>
            </a:avLst>
          </a:prstGeom>
          <a:gradFill>
            <a:gsLst>
              <a:gs pos="0">
                <a:schemeClr val="accent2">
                  <a:lumMod val="20000"/>
                  <a:lumOff val="80000"/>
                </a:schemeClr>
              </a:gs>
              <a:gs pos="100000">
                <a:schemeClr val="accent2"/>
              </a:gs>
            </a:gsLst>
            <a:lin ang="2700000" scaled="0"/>
          </a:gra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ja-JP" altLang="en-US"/>
          </a:p>
        </p:txBody>
      </p:sp>
      <p:graphicFrame>
        <p:nvGraphicFramePr>
          <p:cNvPr id="11" name="表 10">
            <a:extLst>
              <a:ext uri="{FF2B5EF4-FFF2-40B4-BE49-F238E27FC236}">
                <a16:creationId xmlns:a16="http://schemas.microsoft.com/office/drawing/2014/main" id="{FB1610EC-7B85-6BB2-DAAD-C87C8B20ED66}"/>
              </a:ext>
            </a:extLst>
          </p:cNvPr>
          <p:cNvGraphicFramePr>
            <a:graphicFrameLocks noGrp="1"/>
          </p:cNvGraphicFramePr>
          <p:nvPr>
            <p:extLst>
              <p:ext uri="{D42A27DB-BD31-4B8C-83A1-F6EECF244321}">
                <p14:modId xmlns:p14="http://schemas.microsoft.com/office/powerpoint/2010/main" val="207606620"/>
              </p:ext>
            </p:extLst>
          </p:nvPr>
        </p:nvGraphicFramePr>
        <p:xfrm>
          <a:off x="968168" y="2584525"/>
          <a:ext cx="7969664" cy="2721099"/>
        </p:xfrm>
        <a:graphic>
          <a:graphicData uri="http://schemas.openxmlformats.org/drawingml/2006/table">
            <a:tbl>
              <a:tblPr firstRow="1" bandRow="1">
                <a:tableStyleId>{21E4AEA4-8DFA-4A89-87EB-49C32662AFE0}</a:tableStyleId>
              </a:tblPr>
              <a:tblGrid>
                <a:gridCol w="1992416">
                  <a:extLst>
                    <a:ext uri="{9D8B030D-6E8A-4147-A177-3AD203B41FA5}">
                      <a16:colId xmlns:a16="http://schemas.microsoft.com/office/drawing/2014/main" val="1867259714"/>
                    </a:ext>
                  </a:extLst>
                </a:gridCol>
                <a:gridCol w="1992416">
                  <a:extLst>
                    <a:ext uri="{9D8B030D-6E8A-4147-A177-3AD203B41FA5}">
                      <a16:colId xmlns:a16="http://schemas.microsoft.com/office/drawing/2014/main" val="2216435991"/>
                    </a:ext>
                  </a:extLst>
                </a:gridCol>
                <a:gridCol w="1992416">
                  <a:extLst>
                    <a:ext uri="{9D8B030D-6E8A-4147-A177-3AD203B41FA5}">
                      <a16:colId xmlns:a16="http://schemas.microsoft.com/office/drawing/2014/main" val="2560519977"/>
                    </a:ext>
                  </a:extLst>
                </a:gridCol>
                <a:gridCol w="1992416">
                  <a:extLst>
                    <a:ext uri="{9D8B030D-6E8A-4147-A177-3AD203B41FA5}">
                      <a16:colId xmlns:a16="http://schemas.microsoft.com/office/drawing/2014/main" val="262853308"/>
                    </a:ext>
                  </a:extLst>
                </a:gridCol>
              </a:tblGrid>
              <a:tr h="2448989">
                <a:tc>
                  <a:txBody>
                    <a:bodyPr/>
                    <a:lstStyle/>
                    <a:p>
                      <a:pPr algn="ctr"/>
                      <a:endParaRPr kumimoji="1" lang="ja-JP" altLang="en-US" sz="1300">
                        <a:solidFill>
                          <a:srgbClr val="000000"/>
                        </a:solidFill>
                        <a:latin typeface="+mn-lt"/>
                        <a:ea typeface="+mn-ea"/>
                      </a:endParaRPr>
                    </a:p>
                  </a:txBody>
                  <a:tcPr marL="0" marR="0" marT="0" marB="0" anchor="ctr">
                    <a:lnL w="12700" cmpd="sng">
                      <a:noFill/>
                    </a:lnL>
                    <a:lnR w="28575" cap="flat" cmpd="sng" algn="ctr">
                      <a:solidFill>
                        <a:schemeClr val="bg1">
                          <a:lumMod val="65000"/>
                        </a:schemeClr>
                      </a:solidFill>
                      <a:prstDash val="sysDot"/>
                      <a:round/>
                      <a:headEnd type="none" w="med" len="med"/>
                      <a:tailEnd type="none" w="med" len="med"/>
                    </a:lnR>
                    <a:lnT w="12700" cmpd="sng">
                      <a:noFill/>
                    </a:lnT>
                    <a:lnB w="38100" cmpd="sng">
                      <a:noFill/>
                    </a:lnB>
                    <a:noFill/>
                  </a:tcPr>
                </a:tc>
                <a:tc>
                  <a:txBody>
                    <a:bodyPr/>
                    <a:lstStyle/>
                    <a:p>
                      <a:pPr algn="ctr"/>
                      <a:endParaRPr kumimoji="1" lang="ja-JP" altLang="en-US" sz="1100" b="0" dirty="0">
                        <a:solidFill>
                          <a:srgbClr val="000000"/>
                        </a:solidFill>
                        <a:latin typeface="+mn-ea"/>
                        <a:ea typeface="+mn-ea"/>
                      </a:endParaRPr>
                    </a:p>
                  </a:txBody>
                  <a:tcPr marL="0" marR="0" marT="0" marB="0" anchor="ctr">
                    <a:lnL w="28575" cap="flat" cmpd="sng" algn="ctr">
                      <a:solidFill>
                        <a:schemeClr val="bg1">
                          <a:lumMod val="65000"/>
                        </a:schemeClr>
                      </a:solidFill>
                      <a:prstDash val="sysDot"/>
                      <a:round/>
                      <a:headEnd type="none" w="med" len="med"/>
                      <a:tailEnd type="none" w="med" len="med"/>
                    </a:lnL>
                    <a:lnR w="28575" cap="flat" cmpd="sng" algn="ctr">
                      <a:solidFill>
                        <a:schemeClr val="bg1">
                          <a:lumMod val="65000"/>
                        </a:schemeClr>
                      </a:solidFill>
                      <a:prstDash val="sysDot"/>
                      <a:round/>
                      <a:headEnd type="none" w="med" len="med"/>
                      <a:tailEnd type="none" w="med" len="med"/>
                    </a:lnR>
                    <a:lnT w="12700" cmpd="sng">
                      <a:noFill/>
                    </a:lnT>
                    <a:lnB w="38100" cmpd="sng">
                      <a:noFill/>
                    </a:lnB>
                    <a:noFill/>
                  </a:tcPr>
                </a:tc>
                <a:tc>
                  <a:txBody>
                    <a:bodyPr/>
                    <a:lstStyle/>
                    <a:p>
                      <a:pPr algn="ctr"/>
                      <a:endParaRPr kumimoji="1" lang="ja-JP" altLang="en-US" sz="1300">
                        <a:solidFill>
                          <a:srgbClr val="000000"/>
                        </a:solidFill>
                        <a:latin typeface="+mn-lt"/>
                        <a:ea typeface="+mn-ea"/>
                      </a:endParaRPr>
                    </a:p>
                  </a:txBody>
                  <a:tcPr marL="0" marR="0" marT="0" marB="0" anchor="ctr">
                    <a:lnL w="28575" cap="flat" cmpd="sng" algn="ctr">
                      <a:solidFill>
                        <a:schemeClr val="bg1">
                          <a:lumMod val="65000"/>
                        </a:schemeClr>
                      </a:solidFill>
                      <a:prstDash val="sysDot"/>
                      <a:round/>
                      <a:headEnd type="none" w="med" len="med"/>
                      <a:tailEnd type="none" w="med" len="med"/>
                    </a:lnL>
                    <a:lnR w="28575" cap="flat" cmpd="sng" algn="ctr">
                      <a:solidFill>
                        <a:schemeClr val="bg1">
                          <a:lumMod val="65000"/>
                        </a:schemeClr>
                      </a:solidFill>
                      <a:prstDash val="sysDot"/>
                      <a:round/>
                      <a:headEnd type="none" w="med" len="med"/>
                      <a:tailEnd type="none" w="med" len="med"/>
                    </a:lnR>
                    <a:lnT w="12700" cmpd="sng">
                      <a:noFill/>
                    </a:lnT>
                    <a:lnB w="38100" cmpd="sng">
                      <a:noFill/>
                    </a:lnB>
                    <a:noFill/>
                  </a:tcPr>
                </a:tc>
                <a:tc>
                  <a:txBody>
                    <a:bodyPr/>
                    <a:lstStyle/>
                    <a:p>
                      <a:pPr algn="ctr"/>
                      <a:endParaRPr kumimoji="1" lang="ja-JP" altLang="en-US" sz="1300">
                        <a:solidFill>
                          <a:srgbClr val="000000"/>
                        </a:solidFill>
                        <a:latin typeface="+mn-lt"/>
                        <a:ea typeface="+mn-ea"/>
                      </a:endParaRPr>
                    </a:p>
                  </a:txBody>
                  <a:tcPr marL="0" marR="0" marT="0" marB="0" anchor="ctr">
                    <a:lnL w="28575" cap="flat" cmpd="sng" algn="ctr">
                      <a:solidFill>
                        <a:schemeClr val="bg1">
                          <a:lumMod val="65000"/>
                        </a:schemeClr>
                      </a:solidFill>
                      <a:prstDash val="sysDot"/>
                      <a:round/>
                      <a:headEnd type="none" w="med" len="med"/>
                      <a:tailEnd type="none" w="med" len="med"/>
                    </a:lnL>
                    <a:lnR w="28575" cap="flat" cmpd="sng" algn="ctr">
                      <a:solidFill>
                        <a:schemeClr val="bg1">
                          <a:lumMod val="65000"/>
                        </a:schemeClr>
                      </a:solidFill>
                      <a:prstDash val="sysDot"/>
                      <a:round/>
                      <a:headEnd type="none" w="med" len="med"/>
                      <a:tailEnd type="none" w="med" len="med"/>
                    </a:lnR>
                    <a:lnT w="12700" cmpd="sng">
                      <a:noFill/>
                    </a:lnT>
                    <a:lnB w="38100" cmpd="sng">
                      <a:noFill/>
                    </a:lnB>
                    <a:noFill/>
                  </a:tcPr>
                </a:tc>
                <a:extLst>
                  <a:ext uri="{0D108BD9-81ED-4DB2-BD59-A6C34878D82A}">
                    <a16:rowId xmlns:a16="http://schemas.microsoft.com/office/drawing/2014/main" val="2184995211"/>
                  </a:ext>
                </a:extLst>
              </a:tr>
              <a:tr h="272110">
                <a:tc>
                  <a:txBody>
                    <a:bodyPr/>
                    <a:lstStyle/>
                    <a:p>
                      <a:pPr algn="ctr"/>
                      <a:r>
                        <a:rPr kumimoji="1" lang="ja-JP" altLang="en-US" sz="1300" b="1">
                          <a:solidFill>
                            <a:srgbClr val="000000"/>
                          </a:solidFill>
                          <a:latin typeface="+mn-lt"/>
                          <a:ea typeface="+mn-ea"/>
                        </a:rPr>
                        <a:t>シード</a:t>
                      </a:r>
                    </a:p>
                  </a:txBody>
                  <a:tcPr marL="0" marR="0" marT="0" marB="0" anchor="ctr">
                    <a:lnL w="12700" cmpd="sng">
                      <a:noFill/>
                    </a:lnL>
                    <a:lnR w="28575" cap="flat" cmpd="sng" algn="ctr">
                      <a:solidFill>
                        <a:schemeClr val="bg1">
                          <a:lumMod val="65000"/>
                        </a:schemeClr>
                      </a:solidFill>
                      <a:prstDash val="sysDot"/>
                      <a:round/>
                      <a:headEnd type="none" w="med" len="med"/>
                      <a:tailEnd type="none" w="med" len="med"/>
                    </a:lnR>
                    <a:lnT w="12700" cmpd="sng">
                      <a:noFill/>
                    </a:lnT>
                    <a:lnB w="38100" cmpd="sng">
                      <a:noFill/>
                    </a:lnB>
                    <a:solidFill>
                      <a:schemeClr val="bg1">
                        <a:lumMod val="85000"/>
                      </a:schemeClr>
                    </a:solidFill>
                  </a:tcPr>
                </a:tc>
                <a:tc>
                  <a:txBody>
                    <a:bodyPr/>
                    <a:lstStyle/>
                    <a:p>
                      <a:pPr algn="ctr"/>
                      <a:r>
                        <a:rPr kumimoji="1" lang="ja-JP" altLang="en-US" sz="1300" b="1">
                          <a:solidFill>
                            <a:srgbClr val="000000"/>
                          </a:solidFill>
                          <a:latin typeface="+mn-lt"/>
                          <a:ea typeface="+mn-ea"/>
                        </a:rPr>
                        <a:t>アーリー</a:t>
                      </a:r>
                      <a:endParaRPr kumimoji="1" lang="en-US" altLang="ja-JP" sz="1300" b="1">
                        <a:solidFill>
                          <a:srgbClr val="000000"/>
                        </a:solidFill>
                        <a:latin typeface="+mn-lt"/>
                        <a:ea typeface="+mn-ea"/>
                      </a:endParaRPr>
                    </a:p>
                  </a:txBody>
                  <a:tcPr marL="0" marR="0" marT="0" marB="0" anchor="ctr">
                    <a:lnL w="28575" cap="flat" cmpd="sng" algn="ctr">
                      <a:solidFill>
                        <a:schemeClr val="bg1">
                          <a:lumMod val="65000"/>
                        </a:schemeClr>
                      </a:solidFill>
                      <a:prstDash val="sysDot"/>
                      <a:round/>
                      <a:headEnd type="none" w="med" len="med"/>
                      <a:tailEnd type="none" w="med" len="med"/>
                    </a:lnL>
                    <a:lnR w="28575" cap="flat" cmpd="sng" algn="ctr">
                      <a:solidFill>
                        <a:schemeClr val="bg1">
                          <a:lumMod val="65000"/>
                        </a:schemeClr>
                      </a:solidFill>
                      <a:prstDash val="sysDot"/>
                      <a:round/>
                      <a:headEnd type="none" w="med" len="med"/>
                      <a:tailEnd type="none" w="med" len="med"/>
                    </a:lnR>
                    <a:lnT w="12700" cmpd="sng">
                      <a:noFill/>
                    </a:lnT>
                    <a:lnB w="38100" cmpd="sng">
                      <a:noFill/>
                    </a:lnB>
                    <a:solidFill>
                      <a:schemeClr val="bg1">
                        <a:lumMod val="85000"/>
                      </a:schemeClr>
                    </a:solidFill>
                  </a:tcPr>
                </a:tc>
                <a:tc>
                  <a:txBody>
                    <a:bodyPr/>
                    <a:lstStyle/>
                    <a:p>
                      <a:pPr algn="ctr"/>
                      <a:r>
                        <a:rPr kumimoji="1" lang="ja-JP" altLang="en-US" sz="1300" b="1">
                          <a:solidFill>
                            <a:srgbClr val="000000"/>
                          </a:solidFill>
                          <a:latin typeface="+mn-lt"/>
                          <a:ea typeface="+mn-ea"/>
                        </a:rPr>
                        <a:t>ミドル</a:t>
                      </a:r>
                      <a:endParaRPr kumimoji="1" lang="en-US" altLang="ja-JP" sz="1300" b="1">
                        <a:solidFill>
                          <a:srgbClr val="000000"/>
                        </a:solidFill>
                        <a:latin typeface="+mn-lt"/>
                        <a:ea typeface="+mn-ea"/>
                      </a:endParaRPr>
                    </a:p>
                  </a:txBody>
                  <a:tcPr marL="0" marR="0" marT="0" marB="0" anchor="ctr">
                    <a:lnL w="28575" cap="flat" cmpd="sng" algn="ctr">
                      <a:solidFill>
                        <a:schemeClr val="bg1">
                          <a:lumMod val="65000"/>
                        </a:schemeClr>
                      </a:solidFill>
                      <a:prstDash val="sysDot"/>
                      <a:round/>
                      <a:headEnd type="none" w="med" len="med"/>
                      <a:tailEnd type="none" w="med" len="med"/>
                    </a:lnL>
                    <a:lnR w="28575" cap="flat" cmpd="sng" algn="ctr">
                      <a:solidFill>
                        <a:schemeClr val="bg1">
                          <a:lumMod val="65000"/>
                        </a:schemeClr>
                      </a:solidFill>
                      <a:prstDash val="sysDot"/>
                      <a:round/>
                      <a:headEnd type="none" w="med" len="med"/>
                      <a:tailEnd type="none" w="med" len="med"/>
                    </a:lnR>
                    <a:lnT w="12700" cmpd="sng">
                      <a:noFill/>
                    </a:lnT>
                    <a:lnB w="38100" cmpd="sng">
                      <a:noFill/>
                    </a:lnB>
                    <a:solidFill>
                      <a:schemeClr val="bg1">
                        <a:lumMod val="85000"/>
                      </a:schemeClr>
                    </a:solidFill>
                  </a:tcPr>
                </a:tc>
                <a:tc>
                  <a:txBody>
                    <a:bodyPr/>
                    <a:lstStyle/>
                    <a:p>
                      <a:pPr algn="ctr"/>
                      <a:r>
                        <a:rPr kumimoji="1" lang="ja-JP" altLang="en-US" sz="1300" b="1" dirty="0">
                          <a:solidFill>
                            <a:srgbClr val="000000"/>
                          </a:solidFill>
                          <a:latin typeface="+mn-lt"/>
                          <a:ea typeface="+mn-ea"/>
                        </a:rPr>
                        <a:t>レイター</a:t>
                      </a:r>
                      <a:endParaRPr kumimoji="1" lang="en-US" altLang="ja-JP" sz="1300" b="1" dirty="0">
                        <a:solidFill>
                          <a:srgbClr val="000000"/>
                        </a:solidFill>
                        <a:latin typeface="+mn-lt"/>
                        <a:ea typeface="+mn-ea"/>
                      </a:endParaRPr>
                    </a:p>
                  </a:txBody>
                  <a:tcPr marL="0" marR="0" marT="0" marB="0" anchor="ctr">
                    <a:lnL w="28575" cap="flat" cmpd="sng" algn="ctr">
                      <a:solidFill>
                        <a:schemeClr val="bg1">
                          <a:lumMod val="65000"/>
                        </a:schemeClr>
                      </a:solidFill>
                      <a:prstDash val="sysDot"/>
                      <a:round/>
                      <a:headEnd type="none" w="med" len="med"/>
                      <a:tailEnd type="none" w="med" len="med"/>
                    </a:lnL>
                    <a:lnR w="28575" cap="flat" cmpd="sng" algn="ctr">
                      <a:solidFill>
                        <a:schemeClr val="bg1">
                          <a:lumMod val="65000"/>
                        </a:schemeClr>
                      </a:solidFill>
                      <a:prstDash val="sysDot"/>
                      <a:round/>
                      <a:headEnd type="none" w="med" len="med"/>
                      <a:tailEnd type="none" w="med" len="med"/>
                    </a:lnR>
                    <a:lnT w="12700" cmpd="sng">
                      <a:noFill/>
                    </a:lnT>
                    <a:lnB w="38100" cmpd="sng">
                      <a:noFill/>
                    </a:lnB>
                    <a:solidFill>
                      <a:schemeClr val="bg1">
                        <a:lumMod val="85000"/>
                      </a:schemeClr>
                    </a:solidFill>
                  </a:tcPr>
                </a:tc>
                <a:extLst>
                  <a:ext uri="{0D108BD9-81ED-4DB2-BD59-A6C34878D82A}">
                    <a16:rowId xmlns:a16="http://schemas.microsoft.com/office/drawing/2014/main" val="3397974484"/>
                  </a:ext>
                </a:extLst>
              </a:tr>
            </a:tbl>
          </a:graphicData>
        </a:graphic>
      </p:graphicFrame>
      <p:sp>
        <p:nvSpPr>
          <p:cNvPr id="4" name="フッター プレースホルダー 3">
            <a:extLst>
              <a:ext uri="{FF2B5EF4-FFF2-40B4-BE49-F238E27FC236}">
                <a16:creationId xmlns:a16="http://schemas.microsoft.com/office/drawing/2014/main" id="{A472A459-E4B4-410E-277A-E7023738544F}"/>
              </a:ext>
            </a:extLst>
          </p:cNvPr>
          <p:cNvSpPr txBox="1">
            <a:spLocks/>
          </p:cNvSpPr>
          <p:nvPr/>
        </p:nvSpPr>
        <p:spPr>
          <a:xfrm>
            <a:off x="4162425" y="6489700"/>
            <a:ext cx="5303307" cy="339139"/>
          </a:xfrm>
          <a:prstGeom prst="rect">
            <a:avLst/>
          </a:prstGeom>
        </p:spPr>
        <p:txBody>
          <a:bodyPr vert="horz" lIns="91440" tIns="45720" rIns="91440" bIns="45720" rtlCol="0" anchor="ctr"/>
          <a:lstStyle>
            <a:defPPr>
              <a:defRPr lang="en-US"/>
            </a:defPPr>
            <a:lvl1pPr marL="0" algn="l" defTabSz="457200" rtl="0" eaLnBrk="1" latinLnBrk="0" hangingPunct="1">
              <a:defRPr sz="700" kern="1200">
                <a:solidFill>
                  <a:schemeClr val="tx1">
                    <a:alpha val="70000"/>
                  </a:schemeClr>
                </a:solidFill>
                <a:latin typeface="+mn-lt"/>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altLang="en-US" dirty="0">
                <a:latin typeface="BIZ UDPゴシック" panose="020B0400000000000000" pitchFamily="50" charset="-128"/>
                <a:ea typeface="BIZ UDPゴシック" panose="020B0400000000000000" pitchFamily="50" charset="-128"/>
              </a:rPr>
              <a:t>資料：</a:t>
            </a:r>
            <a:r>
              <a:rPr kumimoji="1" lang="ja-JP" altLang="en-US" dirty="0">
                <a:latin typeface="BIZ UDPゴシック" panose="020B0400000000000000" pitchFamily="50" charset="-128"/>
                <a:ea typeface="BIZ UDPゴシック" panose="020B0400000000000000" pitchFamily="50" charset="-128"/>
              </a:rPr>
              <a:t>特許庁</a:t>
            </a:r>
            <a:r>
              <a:rPr lang="ja-JP" altLang="en-US" dirty="0">
                <a:latin typeface="BIZ UDPゴシック" panose="020B0400000000000000" pitchFamily="50" charset="-128"/>
                <a:ea typeface="BIZ UDPゴシック" panose="020B0400000000000000" pitchFamily="50" charset="-128"/>
              </a:rPr>
              <a:t>「一歩先行く国内外スタートアップ企業の知的財産戦略事例集 </a:t>
            </a:r>
            <a:r>
              <a:rPr lang="en-US" altLang="ja-JP" dirty="0">
                <a:latin typeface="BIZ UDPゴシック" panose="020B0400000000000000" pitchFamily="50" charset="-128"/>
                <a:ea typeface="BIZ UDPゴシック" panose="020B0400000000000000" pitchFamily="50" charset="-128"/>
              </a:rPr>
              <a:t>IP Strategies for Startups</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 P.2</a:t>
            </a:r>
            <a:r>
              <a:rPr lang="ja-JP" altLang="en-US" dirty="0">
                <a:latin typeface="BIZ UDPゴシック" panose="020B0400000000000000" pitchFamily="50" charset="-128"/>
                <a:ea typeface="BIZ UDPゴシック" panose="020B0400000000000000" pitchFamily="50" charset="-128"/>
              </a:rPr>
              <a:t>を基に作成</a:t>
            </a:r>
            <a:endParaRPr kumimoji="1" lang="ja-JP" altLang="en-US"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6410DF70-60F1-D161-9422-08CDD84DF20E}"/>
              </a:ext>
            </a:extLst>
          </p:cNvPr>
          <p:cNvSpPr/>
          <p:nvPr/>
        </p:nvSpPr>
        <p:spPr>
          <a:xfrm>
            <a:off x="461231" y="739305"/>
            <a:ext cx="5025169" cy="3672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スタートアップの成長ステージに合った知財戦略</a:t>
            </a:r>
          </a:p>
        </p:txBody>
      </p:sp>
      <p:sp>
        <p:nvSpPr>
          <p:cNvPr id="9" name="テキスト ボックス 8">
            <a:extLst>
              <a:ext uri="{FF2B5EF4-FFF2-40B4-BE49-F238E27FC236}">
                <a16:creationId xmlns:a16="http://schemas.microsoft.com/office/drawing/2014/main" id="{6F559DAB-8CC9-B9EA-E0D5-EAE23C0AA609}"/>
              </a:ext>
            </a:extLst>
          </p:cNvPr>
          <p:cNvSpPr txBox="1"/>
          <p:nvPr/>
        </p:nvSpPr>
        <p:spPr>
          <a:xfrm>
            <a:off x="453038" y="1157345"/>
            <a:ext cx="8484793" cy="369332"/>
          </a:xfrm>
          <a:prstGeom prst="rect">
            <a:avLst/>
          </a:prstGeom>
          <a:noFill/>
        </p:spPr>
        <p:txBody>
          <a:bodyPr wrap="square" rtlCol="0">
            <a:spAutoFit/>
          </a:bodyPr>
          <a:lstStyle/>
          <a:p>
            <a:r>
              <a:rPr lang="ja-JP" altLang="en-US">
                <a:solidFill>
                  <a:schemeClr val="tx1"/>
                </a:solidFill>
                <a:latin typeface="BIZ UDPゴシック" panose="020B0400000000000000" pitchFamily="50" charset="-128"/>
                <a:ea typeface="BIZ UDPゴシック" panose="020B0400000000000000" pitchFamily="50" charset="-128"/>
              </a:rPr>
              <a:t>取るべき知財戦略は、スタートアップの成長ステージによって異なる。</a:t>
            </a:r>
          </a:p>
        </p:txBody>
      </p:sp>
    </p:spTree>
    <p:extLst>
      <p:ext uri="{BB962C8B-B14F-4D97-AF65-F5344CB8AC3E}">
        <p14:creationId xmlns:p14="http://schemas.microsoft.com/office/powerpoint/2010/main" val="42164150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B186E71-250F-C18D-1D18-636586487CF8}"/>
              </a:ext>
            </a:extLst>
          </p:cNvPr>
          <p:cNvSpPr>
            <a:spLocks noGrp="1"/>
          </p:cNvSpPr>
          <p:nvPr>
            <p:ph sz="quarter" idx="13"/>
          </p:nvPr>
        </p:nvSpPr>
        <p:spPr/>
        <p:txBody>
          <a:bodyPr/>
          <a:lstStyle/>
          <a:p>
            <a:pPr marL="0" indent="0">
              <a:buNone/>
            </a:pPr>
            <a:r>
              <a:rPr kumimoji="1" lang="ja-JP" altLang="en-US">
                <a:latin typeface="BIZ UDPゴシック" panose="020B0400000000000000" pitchFamily="50" charset="-128"/>
                <a:ea typeface="BIZ UDPゴシック" panose="020B0400000000000000" pitchFamily="50" charset="-128"/>
              </a:rPr>
              <a:t>成長ステージに沿った知財戦略</a:t>
            </a:r>
          </a:p>
        </p:txBody>
      </p:sp>
      <p:sp>
        <p:nvSpPr>
          <p:cNvPr id="5" name="スライド番号プレースホルダー 4">
            <a:extLst>
              <a:ext uri="{FF2B5EF4-FFF2-40B4-BE49-F238E27FC236}">
                <a16:creationId xmlns:a16="http://schemas.microsoft.com/office/drawing/2014/main" id="{6569D161-52D2-9BA1-6122-DB5F7F35440C}"/>
              </a:ext>
            </a:extLst>
          </p:cNvPr>
          <p:cNvSpPr>
            <a:spLocks noGrp="1"/>
          </p:cNvSpPr>
          <p:nvPr>
            <p:ph type="sldNum" sz="quarter" idx="4"/>
          </p:nvPr>
        </p:nvSpPr>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pPr/>
              <a:t>11</a:t>
            </a:fld>
            <a:endParaRPr kumimoji="1" lang="ja-JP" altLang="en-US">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1D42C1E8-8E1F-5348-48D6-8CB572BC31AA}"/>
              </a:ext>
            </a:extLst>
          </p:cNvPr>
          <p:cNvSpPr/>
          <p:nvPr/>
        </p:nvSpPr>
        <p:spPr>
          <a:xfrm>
            <a:off x="445072" y="1422525"/>
            <a:ext cx="1110316" cy="771561"/>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BIZ UDPゴシック" panose="020B0400000000000000" pitchFamily="50" charset="-128"/>
                <a:ea typeface="BIZ UDPゴシック" panose="020B0400000000000000" pitchFamily="50" charset="-128"/>
              </a:rPr>
              <a:t>状況</a:t>
            </a:r>
          </a:p>
        </p:txBody>
      </p:sp>
      <p:sp>
        <p:nvSpPr>
          <p:cNvPr id="9" name="正方形/長方形 8">
            <a:extLst>
              <a:ext uri="{FF2B5EF4-FFF2-40B4-BE49-F238E27FC236}">
                <a16:creationId xmlns:a16="http://schemas.microsoft.com/office/drawing/2014/main" id="{AEBFFB42-7F52-4916-D38D-DAB0352FFEA2}"/>
              </a:ext>
            </a:extLst>
          </p:cNvPr>
          <p:cNvSpPr/>
          <p:nvPr/>
        </p:nvSpPr>
        <p:spPr>
          <a:xfrm>
            <a:off x="1677140" y="1422525"/>
            <a:ext cx="7742780" cy="771561"/>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主に研究開発の段階にあり、自社としての製品・サービスは未確立</a:t>
            </a:r>
          </a:p>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公的資金・</a:t>
            </a:r>
            <a:r>
              <a:rPr kumimoji="1" lang="en-US" altLang="ja-JP">
                <a:solidFill>
                  <a:schemeClr val="tx1"/>
                </a:solidFill>
                <a:latin typeface="BIZ UDPゴシック" panose="020B0400000000000000" pitchFamily="50" charset="-128"/>
                <a:ea typeface="BIZ UDPゴシック" panose="020B0400000000000000" pitchFamily="50" charset="-128"/>
              </a:rPr>
              <a:t>VC</a:t>
            </a:r>
            <a:r>
              <a:rPr kumimoji="1" lang="ja-JP" altLang="en-US">
                <a:solidFill>
                  <a:schemeClr val="tx1"/>
                </a:solidFill>
                <a:latin typeface="BIZ UDPゴシック" panose="020B0400000000000000" pitchFamily="50" charset="-128"/>
                <a:ea typeface="BIZ UDPゴシック" panose="020B0400000000000000" pitchFamily="50" charset="-128"/>
              </a:rPr>
              <a:t>からの投資を原資に活動</a:t>
            </a:r>
          </a:p>
        </p:txBody>
      </p:sp>
      <p:sp>
        <p:nvSpPr>
          <p:cNvPr id="11" name="正方形/長方形 10">
            <a:extLst>
              <a:ext uri="{FF2B5EF4-FFF2-40B4-BE49-F238E27FC236}">
                <a16:creationId xmlns:a16="http://schemas.microsoft.com/office/drawing/2014/main" id="{11E64886-6495-2023-0D11-A650D38ABE0D}"/>
              </a:ext>
            </a:extLst>
          </p:cNvPr>
          <p:cNvSpPr/>
          <p:nvPr/>
        </p:nvSpPr>
        <p:spPr>
          <a:xfrm>
            <a:off x="445072" y="2350374"/>
            <a:ext cx="1100644" cy="771561"/>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BIZ UDPゴシック" panose="020B0400000000000000" pitchFamily="50" charset="-128"/>
                <a:ea typeface="BIZ UDPゴシック" panose="020B0400000000000000" pitchFamily="50" charset="-128"/>
              </a:rPr>
              <a:t>知財に関係する経営課題</a:t>
            </a:r>
          </a:p>
        </p:txBody>
      </p:sp>
      <p:sp>
        <p:nvSpPr>
          <p:cNvPr id="14" name="正方形/長方形 13">
            <a:extLst>
              <a:ext uri="{FF2B5EF4-FFF2-40B4-BE49-F238E27FC236}">
                <a16:creationId xmlns:a16="http://schemas.microsoft.com/office/drawing/2014/main" id="{A0A54D86-5B4C-0C93-2801-010C1504AC03}"/>
              </a:ext>
            </a:extLst>
          </p:cNvPr>
          <p:cNvSpPr/>
          <p:nvPr/>
        </p:nvSpPr>
        <p:spPr>
          <a:xfrm>
            <a:off x="1677140" y="2350374"/>
            <a:ext cx="7742780" cy="771561"/>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資金調達が主として課題であり、コスト面から海外出願等が困難</a:t>
            </a:r>
          </a:p>
          <a:p>
            <a:pPr marL="285750" indent="-285750">
              <a:buFont typeface="Arial" panose="020B0604020202020204" pitchFamily="34" charset="0"/>
              <a:buChar char="•"/>
            </a:pPr>
            <a:r>
              <a:rPr kumimoji="1" lang="en-US" altLang="ja-JP">
                <a:solidFill>
                  <a:schemeClr val="tx1"/>
                </a:solidFill>
                <a:latin typeface="BIZ UDPゴシック" panose="020B0400000000000000" pitchFamily="50" charset="-128"/>
                <a:ea typeface="BIZ UDPゴシック" panose="020B0400000000000000" pitchFamily="50" charset="-128"/>
              </a:rPr>
              <a:t>VC</a:t>
            </a:r>
            <a:r>
              <a:rPr kumimoji="1" lang="ja-JP" altLang="en-US">
                <a:solidFill>
                  <a:schemeClr val="tx1"/>
                </a:solidFill>
                <a:latin typeface="BIZ UDPゴシック" panose="020B0400000000000000" pitchFamily="50" charset="-128"/>
                <a:ea typeface="BIZ UDPゴシック" panose="020B0400000000000000" pitchFamily="50" charset="-128"/>
              </a:rPr>
              <a:t>等の投資家の理解不足（主に知財活動に関し）</a:t>
            </a:r>
          </a:p>
        </p:txBody>
      </p:sp>
      <p:sp>
        <p:nvSpPr>
          <p:cNvPr id="16" name="正方形/長方形 15">
            <a:extLst>
              <a:ext uri="{FF2B5EF4-FFF2-40B4-BE49-F238E27FC236}">
                <a16:creationId xmlns:a16="http://schemas.microsoft.com/office/drawing/2014/main" id="{ACE58A20-A1D5-519C-5330-ACEFA7EB3ECC}"/>
              </a:ext>
            </a:extLst>
          </p:cNvPr>
          <p:cNvSpPr/>
          <p:nvPr/>
        </p:nvSpPr>
        <p:spPr>
          <a:xfrm>
            <a:off x="445072" y="4662525"/>
            <a:ext cx="1100643" cy="1507049"/>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BIZ UDPゴシック" panose="020B0400000000000000" pitchFamily="50" charset="-128"/>
                <a:ea typeface="BIZ UDPゴシック" panose="020B0400000000000000" pitchFamily="50" charset="-128"/>
              </a:rPr>
              <a:t>知財活動の</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a:solidFill>
                  <a:schemeClr val="tx1"/>
                </a:solidFill>
                <a:latin typeface="BIZ UDPゴシック" panose="020B0400000000000000" pitchFamily="50" charset="-128"/>
                <a:ea typeface="BIZ UDPゴシック" panose="020B0400000000000000" pitchFamily="50" charset="-128"/>
              </a:rPr>
              <a:t>ポイント</a:t>
            </a:r>
          </a:p>
        </p:txBody>
      </p:sp>
      <p:sp>
        <p:nvSpPr>
          <p:cNvPr id="18" name="正方形/長方形 17">
            <a:extLst>
              <a:ext uri="{FF2B5EF4-FFF2-40B4-BE49-F238E27FC236}">
                <a16:creationId xmlns:a16="http://schemas.microsoft.com/office/drawing/2014/main" id="{9355FFD1-9F47-76DC-6187-29AF19557B7E}"/>
              </a:ext>
            </a:extLst>
          </p:cNvPr>
          <p:cNvSpPr/>
          <p:nvPr/>
        </p:nvSpPr>
        <p:spPr>
          <a:xfrm>
            <a:off x="1677140" y="4662525"/>
            <a:ext cx="7742780" cy="1507049"/>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自社の強みを特定した上、その技術を、ミドルステージ以降の市場参入</a:t>
            </a:r>
            <a:br>
              <a:rPr kumimoji="1" lang="en-US" altLang="ja-JP">
                <a:solidFill>
                  <a:schemeClr val="tx1"/>
                </a:solidFill>
                <a:latin typeface="BIZ UDPゴシック" panose="020B0400000000000000" pitchFamily="50" charset="-128"/>
                <a:ea typeface="BIZ UDPゴシック" panose="020B0400000000000000" pitchFamily="50" charset="-128"/>
              </a:rPr>
            </a:br>
            <a:r>
              <a:rPr kumimoji="1" lang="ja-JP" altLang="en-US">
                <a:solidFill>
                  <a:schemeClr val="tx1"/>
                </a:solidFill>
                <a:latin typeface="BIZ UDPゴシック" panose="020B0400000000000000" pitchFamily="50" charset="-128"/>
                <a:ea typeface="BIZ UDPゴシック" panose="020B0400000000000000" pitchFamily="50" charset="-128"/>
              </a:rPr>
              <a:t>機会を最大化する視点で、将来の海外展開先も含めた権利化を実施</a:t>
            </a:r>
          </a:p>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知財に係る必要経費の確保（支援策の活用）</a:t>
            </a:r>
          </a:p>
          <a:p>
            <a:pPr marL="285750" indent="-285750">
              <a:buFont typeface="Arial" panose="020B0604020202020204" pitchFamily="34" charset="0"/>
              <a:buChar char="•"/>
            </a:pPr>
            <a:r>
              <a:rPr kumimoji="1" lang="en-US" altLang="ja-JP">
                <a:solidFill>
                  <a:schemeClr val="tx1"/>
                </a:solidFill>
                <a:latin typeface="BIZ UDPゴシック" panose="020B0400000000000000" pitchFamily="50" charset="-128"/>
                <a:ea typeface="BIZ UDPゴシック" panose="020B0400000000000000" pitchFamily="50" charset="-128"/>
              </a:rPr>
              <a:t> VC</a:t>
            </a:r>
            <a:r>
              <a:rPr kumimoji="1" lang="ja-JP" altLang="en-US">
                <a:solidFill>
                  <a:schemeClr val="tx1"/>
                </a:solidFill>
                <a:latin typeface="BIZ UDPゴシック" panose="020B0400000000000000" pitchFamily="50" charset="-128"/>
                <a:ea typeface="BIZ UDPゴシック" panose="020B0400000000000000" pitchFamily="50" charset="-128"/>
              </a:rPr>
              <a:t>と共に、中長期的に知財の支援者となる人材（弁理士等）を発掘</a:t>
            </a:r>
          </a:p>
          <a:p>
            <a:pPr marL="285750" indent="-285750">
              <a:buFont typeface="Arial" panose="020B0604020202020204" pitchFamily="34" charset="0"/>
              <a:buChar char="•"/>
            </a:pPr>
            <a:r>
              <a:rPr kumimoji="1" lang="en-US" altLang="ja-JP">
                <a:solidFill>
                  <a:schemeClr val="tx1"/>
                </a:solidFill>
                <a:latin typeface="BIZ UDPゴシック" panose="020B0400000000000000" pitchFamily="50" charset="-128"/>
                <a:ea typeface="BIZ UDPゴシック" panose="020B0400000000000000" pitchFamily="50" charset="-128"/>
              </a:rPr>
              <a:t>CEO</a:t>
            </a:r>
            <a:r>
              <a:rPr kumimoji="1" lang="ja-JP" altLang="en-US">
                <a:solidFill>
                  <a:schemeClr val="tx1"/>
                </a:solidFill>
                <a:latin typeface="BIZ UDPゴシック" panose="020B0400000000000000" pitchFamily="50" charset="-128"/>
                <a:ea typeface="BIZ UDPゴシック" panose="020B0400000000000000" pitchFamily="50" charset="-128"/>
              </a:rPr>
              <a:t>が知財活動に参画</a:t>
            </a:r>
          </a:p>
        </p:txBody>
      </p:sp>
      <p:sp>
        <p:nvSpPr>
          <p:cNvPr id="23" name="吹き出し: 上矢印 22">
            <a:extLst>
              <a:ext uri="{FF2B5EF4-FFF2-40B4-BE49-F238E27FC236}">
                <a16:creationId xmlns:a16="http://schemas.microsoft.com/office/drawing/2014/main" id="{F2DD766D-3AF6-01EF-A13B-C91C651AAEB1}"/>
              </a:ext>
            </a:extLst>
          </p:cNvPr>
          <p:cNvSpPr/>
          <p:nvPr/>
        </p:nvSpPr>
        <p:spPr>
          <a:xfrm>
            <a:off x="1677141" y="3240788"/>
            <a:ext cx="7742779" cy="1206835"/>
          </a:xfrm>
          <a:prstGeom prst="upArrowCallout">
            <a:avLst/>
          </a:prstGeom>
          <a:noFill/>
          <a:ln w="28575">
            <a:solidFill>
              <a:srgbClr val="C967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ja-JP" altLang="en-US">
                <a:solidFill>
                  <a:schemeClr val="tx1"/>
                </a:solidFill>
                <a:latin typeface="BIZ UDPゴシック" panose="020B0400000000000000" pitchFamily="50" charset="-128"/>
                <a:ea typeface="BIZ UDPゴシック" panose="020B0400000000000000" pitchFamily="50" charset="-128"/>
              </a:rPr>
              <a:t>ミドルステージ以降を見越した技術のコアの理解と、</a:t>
            </a:r>
          </a:p>
          <a:p>
            <a:pPr algn="ctr"/>
            <a:r>
              <a:rPr lang="ja-JP" altLang="en-US">
                <a:solidFill>
                  <a:schemeClr val="tx1"/>
                </a:solidFill>
                <a:latin typeface="BIZ UDPゴシック" panose="020B0400000000000000" pitchFamily="50" charset="-128"/>
                <a:ea typeface="BIZ UDPゴシック" panose="020B0400000000000000" pitchFamily="50" charset="-128"/>
              </a:rPr>
              <a:t>適切な権利化技術のコアの理解と、適切な権利化</a:t>
            </a:r>
            <a:endParaRPr kumimoji="1" lang="ja-JP" altLang="en-US">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a:extLst>
              <a:ext uri="{FF2B5EF4-FFF2-40B4-BE49-F238E27FC236}">
                <a16:creationId xmlns:a16="http://schemas.microsoft.com/office/drawing/2014/main" id="{11E64886-6495-2023-0D11-A650D38ABE0D}"/>
              </a:ext>
            </a:extLst>
          </p:cNvPr>
          <p:cNvSpPr/>
          <p:nvPr/>
        </p:nvSpPr>
        <p:spPr>
          <a:xfrm>
            <a:off x="445072" y="3676061"/>
            <a:ext cx="1100644" cy="771562"/>
          </a:xfrm>
          <a:prstGeom prst="rect">
            <a:avLst/>
          </a:prstGeom>
          <a:solidFill>
            <a:schemeClr val="accent3"/>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必要な</a:t>
            </a:r>
            <a:endParaRPr kumimoji="1" lang="en-US" altLang="ja-JP" sz="120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知財戦略</a:t>
            </a:r>
          </a:p>
        </p:txBody>
      </p:sp>
      <p:sp>
        <p:nvSpPr>
          <p:cNvPr id="7" name="フッター プレースホルダー 3">
            <a:extLst>
              <a:ext uri="{FF2B5EF4-FFF2-40B4-BE49-F238E27FC236}">
                <a16:creationId xmlns:a16="http://schemas.microsoft.com/office/drawing/2014/main" id="{242216B6-DC3C-F914-235B-C5735723A7FA}"/>
              </a:ext>
            </a:extLst>
          </p:cNvPr>
          <p:cNvSpPr txBox="1">
            <a:spLocks/>
          </p:cNvSpPr>
          <p:nvPr/>
        </p:nvSpPr>
        <p:spPr>
          <a:xfrm>
            <a:off x="4124325" y="6489700"/>
            <a:ext cx="5341407" cy="339139"/>
          </a:xfrm>
          <a:prstGeom prst="rect">
            <a:avLst/>
          </a:prstGeom>
        </p:spPr>
        <p:txBody>
          <a:bodyPr vert="horz" lIns="91440" tIns="45720" rIns="91440" bIns="45720" rtlCol="0" anchor="ctr"/>
          <a:lstStyle>
            <a:defPPr>
              <a:defRPr lang="en-US"/>
            </a:defPPr>
            <a:lvl1pPr marL="0" algn="l" defTabSz="457200" rtl="0" eaLnBrk="1" latinLnBrk="0" hangingPunct="1">
              <a:defRPr sz="700" kern="1200">
                <a:solidFill>
                  <a:schemeClr val="tx1">
                    <a:alpha val="70000"/>
                  </a:schemeClr>
                </a:solidFill>
                <a:latin typeface="+mn-lt"/>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altLang="en-US" dirty="0">
                <a:latin typeface="BIZ UDPゴシック" panose="020B0400000000000000" pitchFamily="50" charset="-128"/>
                <a:ea typeface="BIZ UDPゴシック" panose="020B0400000000000000" pitchFamily="50" charset="-128"/>
              </a:rPr>
              <a:t>資料：</a:t>
            </a:r>
            <a:r>
              <a:rPr kumimoji="1" lang="ja-JP" altLang="en-US" dirty="0">
                <a:latin typeface="BIZ UDPゴシック" panose="020B0400000000000000" pitchFamily="50" charset="-128"/>
                <a:ea typeface="BIZ UDPゴシック" panose="020B0400000000000000" pitchFamily="50" charset="-128"/>
              </a:rPr>
              <a:t>特許庁</a:t>
            </a:r>
            <a:r>
              <a:rPr lang="ja-JP" altLang="en-US" dirty="0">
                <a:latin typeface="BIZ UDPゴシック" panose="020B0400000000000000" pitchFamily="50" charset="-128"/>
                <a:ea typeface="BIZ UDPゴシック" panose="020B0400000000000000" pitchFamily="50" charset="-128"/>
              </a:rPr>
              <a:t>「一歩先行く国内外スタートアップ企業の知的財産戦略事例集 </a:t>
            </a:r>
            <a:r>
              <a:rPr lang="en-US" altLang="ja-JP" dirty="0">
                <a:latin typeface="BIZ UDPゴシック" panose="020B0400000000000000" pitchFamily="50" charset="-128"/>
                <a:ea typeface="BIZ UDPゴシック" panose="020B0400000000000000" pitchFamily="50" charset="-128"/>
              </a:rPr>
              <a:t>IP Strategies for Startups</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 P.2</a:t>
            </a:r>
            <a:r>
              <a:rPr lang="ja-JP" altLang="en-US" dirty="0">
                <a:latin typeface="BIZ UDPゴシック" panose="020B0400000000000000" pitchFamily="50" charset="-128"/>
                <a:ea typeface="BIZ UDPゴシック" panose="020B0400000000000000" pitchFamily="50" charset="-128"/>
              </a:rPr>
              <a:t>を基に作成</a:t>
            </a:r>
            <a:endParaRPr kumimoji="1" lang="ja-JP" altLang="en-US"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B4075C56-8641-D283-ED53-D5CEBFBCEEFD}"/>
              </a:ext>
            </a:extLst>
          </p:cNvPr>
          <p:cNvSpPr/>
          <p:nvPr/>
        </p:nvSpPr>
        <p:spPr>
          <a:xfrm>
            <a:off x="461231" y="739305"/>
            <a:ext cx="1584000" cy="3672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①　シード</a:t>
            </a:r>
          </a:p>
        </p:txBody>
      </p:sp>
      <p:sp>
        <p:nvSpPr>
          <p:cNvPr id="20" name="タイトル 1">
            <a:extLst>
              <a:ext uri="{FF2B5EF4-FFF2-40B4-BE49-F238E27FC236}">
                <a16:creationId xmlns:a16="http://schemas.microsoft.com/office/drawing/2014/main" id="{9B49B82E-978D-E33B-5C92-785157C6974B}"/>
              </a:ext>
            </a:extLst>
          </p:cNvPr>
          <p:cNvSpPr>
            <a:spLocks noGrp="1"/>
          </p:cNvSpPr>
          <p:nvPr>
            <p:ph type="title"/>
          </p:nvPr>
        </p:nvSpPr>
        <p:spPr>
          <a:xfrm>
            <a:off x="6477188" y="148533"/>
            <a:ext cx="3327580" cy="304888"/>
          </a:xfrm>
        </p:spPr>
        <p:txBody>
          <a:bodyPr>
            <a:noAutofit/>
          </a:bodyPr>
          <a:lstStyle/>
          <a:p>
            <a:r>
              <a:rPr lang="ja-JP" altLang="en-US">
                <a:latin typeface="BIZ UDPゴシック" panose="020B0400000000000000" pitchFamily="50" charset="-128"/>
                <a:ea typeface="BIZ UDPゴシック" panose="020B0400000000000000" pitchFamily="50" charset="-128"/>
              </a:rPr>
              <a:t>知財戦略の</a:t>
            </a:r>
            <a:r>
              <a:rPr lang="ja-JP" altLang="en-US"/>
              <a:t>構築</a:t>
            </a:r>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43532392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B186E71-250F-C18D-1D18-636586487CF8}"/>
              </a:ext>
            </a:extLst>
          </p:cNvPr>
          <p:cNvSpPr>
            <a:spLocks noGrp="1"/>
          </p:cNvSpPr>
          <p:nvPr>
            <p:ph sz="quarter" idx="13"/>
          </p:nvPr>
        </p:nvSpPr>
        <p:spPr/>
        <p:txBody>
          <a:bodyPr/>
          <a:lstStyle/>
          <a:p>
            <a:pPr marL="0" indent="0">
              <a:buNone/>
            </a:pPr>
            <a:r>
              <a:rPr kumimoji="1" lang="ja-JP" altLang="en-US">
                <a:latin typeface="BIZ UDPゴシック" panose="020B0400000000000000" pitchFamily="50" charset="-128"/>
                <a:ea typeface="BIZ UDPゴシック" panose="020B0400000000000000" pitchFamily="50" charset="-128"/>
              </a:rPr>
              <a:t>成長ステージに沿った知財戦略</a:t>
            </a:r>
          </a:p>
        </p:txBody>
      </p:sp>
      <p:sp>
        <p:nvSpPr>
          <p:cNvPr id="5" name="スライド番号プレースホルダー 4">
            <a:extLst>
              <a:ext uri="{FF2B5EF4-FFF2-40B4-BE49-F238E27FC236}">
                <a16:creationId xmlns:a16="http://schemas.microsoft.com/office/drawing/2014/main" id="{6569D161-52D2-9BA1-6122-DB5F7F35440C}"/>
              </a:ext>
            </a:extLst>
          </p:cNvPr>
          <p:cNvSpPr>
            <a:spLocks noGrp="1"/>
          </p:cNvSpPr>
          <p:nvPr>
            <p:ph type="sldNum" sz="quarter" idx="4"/>
          </p:nvPr>
        </p:nvSpPr>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pPr/>
              <a:t>12</a:t>
            </a:fld>
            <a:endParaRPr kumimoji="1" lang="ja-JP" altLang="en-US">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1D42C1E8-8E1F-5348-48D6-8CB572BC31AA}"/>
              </a:ext>
            </a:extLst>
          </p:cNvPr>
          <p:cNvSpPr/>
          <p:nvPr/>
        </p:nvSpPr>
        <p:spPr>
          <a:xfrm>
            <a:off x="454037" y="1422525"/>
            <a:ext cx="1110316" cy="956439"/>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BIZ UDPゴシック" panose="020B0400000000000000" pitchFamily="50" charset="-128"/>
                <a:ea typeface="BIZ UDPゴシック" panose="020B0400000000000000" pitchFamily="50" charset="-128"/>
              </a:rPr>
              <a:t>状況</a:t>
            </a:r>
          </a:p>
        </p:txBody>
      </p:sp>
      <p:sp>
        <p:nvSpPr>
          <p:cNvPr id="9" name="正方形/長方形 8">
            <a:extLst>
              <a:ext uri="{FF2B5EF4-FFF2-40B4-BE49-F238E27FC236}">
                <a16:creationId xmlns:a16="http://schemas.microsoft.com/office/drawing/2014/main" id="{AEBFFB42-7F52-4916-D38D-DAB0352FFEA2}"/>
              </a:ext>
            </a:extLst>
          </p:cNvPr>
          <p:cNvSpPr/>
          <p:nvPr/>
        </p:nvSpPr>
        <p:spPr>
          <a:xfrm>
            <a:off x="1686105" y="1422525"/>
            <a:ext cx="7742780" cy="956439"/>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最初の製品・サービスの事業化前後の活動を展開</a:t>
            </a:r>
            <a:endParaRPr kumimoji="1" lang="en-US" altLang="ja-JP">
              <a:solidFill>
                <a:schemeClr val="tx1"/>
              </a:solidFill>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主に</a:t>
            </a:r>
            <a:r>
              <a:rPr kumimoji="1" lang="en-US" altLang="ja-JP">
                <a:solidFill>
                  <a:schemeClr val="tx1"/>
                </a:solidFill>
                <a:latin typeface="BIZ UDPゴシック" panose="020B0400000000000000" pitchFamily="50" charset="-128"/>
                <a:ea typeface="BIZ UDPゴシック" panose="020B0400000000000000" pitchFamily="50" charset="-128"/>
              </a:rPr>
              <a:t>VC</a:t>
            </a:r>
            <a:r>
              <a:rPr kumimoji="1" lang="ja-JP" altLang="en-US">
                <a:solidFill>
                  <a:schemeClr val="tx1"/>
                </a:solidFill>
                <a:latin typeface="BIZ UDPゴシック" panose="020B0400000000000000" pitchFamily="50" charset="-128"/>
                <a:ea typeface="BIZ UDPゴシック" panose="020B0400000000000000" pitchFamily="50" charset="-128"/>
              </a:rPr>
              <a:t>等から多くの投資を獲得し、主にその資金を原資に企業活動を展開</a:t>
            </a:r>
          </a:p>
        </p:txBody>
      </p:sp>
      <p:sp>
        <p:nvSpPr>
          <p:cNvPr id="11" name="正方形/長方形 10">
            <a:extLst>
              <a:ext uri="{FF2B5EF4-FFF2-40B4-BE49-F238E27FC236}">
                <a16:creationId xmlns:a16="http://schemas.microsoft.com/office/drawing/2014/main" id="{11E64886-6495-2023-0D11-A650D38ABE0D}"/>
              </a:ext>
            </a:extLst>
          </p:cNvPr>
          <p:cNvSpPr/>
          <p:nvPr/>
        </p:nvSpPr>
        <p:spPr>
          <a:xfrm>
            <a:off x="454037" y="2522964"/>
            <a:ext cx="1100644" cy="936000"/>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BIZ UDPゴシック" panose="020B0400000000000000" pitchFamily="50" charset="-128"/>
                <a:ea typeface="BIZ UDPゴシック" panose="020B0400000000000000" pitchFamily="50" charset="-128"/>
              </a:rPr>
              <a:t>知財に関係する経営課題</a:t>
            </a:r>
          </a:p>
        </p:txBody>
      </p:sp>
      <p:sp>
        <p:nvSpPr>
          <p:cNvPr id="14" name="正方形/長方形 13">
            <a:extLst>
              <a:ext uri="{FF2B5EF4-FFF2-40B4-BE49-F238E27FC236}">
                <a16:creationId xmlns:a16="http://schemas.microsoft.com/office/drawing/2014/main" id="{A0A54D86-5B4C-0C93-2801-010C1504AC03}"/>
              </a:ext>
            </a:extLst>
          </p:cNvPr>
          <p:cNvSpPr/>
          <p:nvPr/>
        </p:nvSpPr>
        <p:spPr>
          <a:xfrm>
            <a:off x="1686105" y="2502525"/>
            <a:ext cx="7742780" cy="956439"/>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知財や法務（管理部門）の人材が不足</a:t>
            </a:r>
          </a:p>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事業化前後になり、連携する大学や他企業（主に大企業）との間で、知財や契約の観点で交渉等が多数発生し、工数を含めて負荷が発生</a:t>
            </a:r>
          </a:p>
        </p:txBody>
      </p:sp>
      <p:sp>
        <p:nvSpPr>
          <p:cNvPr id="16" name="正方形/長方形 15">
            <a:extLst>
              <a:ext uri="{FF2B5EF4-FFF2-40B4-BE49-F238E27FC236}">
                <a16:creationId xmlns:a16="http://schemas.microsoft.com/office/drawing/2014/main" id="{ACE58A20-A1D5-519C-5330-ACEFA7EB3ECC}"/>
              </a:ext>
            </a:extLst>
          </p:cNvPr>
          <p:cNvSpPr/>
          <p:nvPr/>
        </p:nvSpPr>
        <p:spPr>
          <a:xfrm>
            <a:off x="454037" y="4662525"/>
            <a:ext cx="1100643" cy="1507049"/>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BIZ UDPゴシック" panose="020B0400000000000000" pitchFamily="50" charset="-128"/>
                <a:ea typeface="BIZ UDPゴシック" panose="020B0400000000000000" pitchFamily="50" charset="-128"/>
              </a:rPr>
              <a:t>知財活動の</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a:solidFill>
                  <a:schemeClr val="tx1"/>
                </a:solidFill>
                <a:latin typeface="BIZ UDPゴシック" panose="020B0400000000000000" pitchFamily="50" charset="-128"/>
                <a:ea typeface="BIZ UDPゴシック" panose="020B0400000000000000" pitchFamily="50" charset="-128"/>
              </a:rPr>
              <a:t>ポイント</a:t>
            </a:r>
          </a:p>
        </p:txBody>
      </p:sp>
      <p:sp>
        <p:nvSpPr>
          <p:cNvPr id="7" name="正方形/長方形 6">
            <a:extLst>
              <a:ext uri="{FF2B5EF4-FFF2-40B4-BE49-F238E27FC236}">
                <a16:creationId xmlns:a16="http://schemas.microsoft.com/office/drawing/2014/main" id="{58F0EC5C-E0E9-D99C-F470-64D132D3DC2D}"/>
              </a:ext>
            </a:extLst>
          </p:cNvPr>
          <p:cNvSpPr/>
          <p:nvPr/>
        </p:nvSpPr>
        <p:spPr>
          <a:xfrm>
            <a:off x="1686105" y="4662525"/>
            <a:ext cx="7742780" cy="1507049"/>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ビジネスモデルを駆動する上で必要な知財の「群」を理解し、それらを</a:t>
            </a:r>
            <a:endParaRPr kumimoji="1" lang="en-US" altLang="ja-JP">
              <a:solidFill>
                <a:schemeClr val="tx1"/>
              </a:solidFill>
              <a:latin typeface="BIZ UDPゴシック" panose="020B0400000000000000" pitchFamily="50" charset="-128"/>
              <a:ea typeface="BIZ UDPゴシック" panose="020B0400000000000000" pitchFamily="50" charset="-128"/>
            </a:endParaRPr>
          </a:p>
          <a:p>
            <a:r>
              <a:rPr kumimoji="1" lang="ja-JP" altLang="en-US">
                <a:solidFill>
                  <a:schemeClr val="tx1"/>
                </a:solidFill>
                <a:latin typeface="BIZ UDPゴシック" panose="020B0400000000000000" pitchFamily="50" charset="-128"/>
                <a:ea typeface="BIZ UDPゴシック" panose="020B0400000000000000" pitchFamily="50" charset="-128"/>
              </a:rPr>
              <a:t>　　権利化</a:t>
            </a:r>
          </a:p>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大企業や大学との連携時に、関係する権利・契約を強化（特に連携初期</a:t>
            </a:r>
            <a:br>
              <a:rPr kumimoji="1" lang="en-US" altLang="ja-JP">
                <a:solidFill>
                  <a:schemeClr val="tx1"/>
                </a:solidFill>
                <a:latin typeface="BIZ UDPゴシック" panose="020B0400000000000000" pitchFamily="50" charset="-128"/>
                <a:ea typeface="BIZ UDPゴシック" panose="020B0400000000000000" pitchFamily="50" charset="-128"/>
              </a:rPr>
            </a:br>
            <a:r>
              <a:rPr kumimoji="1" lang="ja-JP" altLang="en-US">
                <a:solidFill>
                  <a:schemeClr val="tx1"/>
                </a:solidFill>
                <a:latin typeface="BIZ UDPゴシック" panose="020B0400000000000000" pitchFamily="50" charset="-128"/>
                <a:ea typeface="BIZ UDPゴシック" panose="020B0400000000000000" pitchFamily="50" charset="-128"/>
              </a:rPr>
              <a:t>段階に、将来の事業成長も見越した取決めを実施する）</a:t>
            </a:r>
          </a:p>
          <a:p>
            <a:pPr marL="285750" indent="-285750">
              <a:buFont typeface="Arial" panose="020B0604020202020204" pitchFamily="34" charset="0"/>
              <a:buChar char="•"/>
            </a:pPr>
            <a:r>
              <a:rPr kumimoji="1" lang="en-US" altLang="ja-JP">
                <a:solidFill>
                  <a:schemeClr val="tx1"/>
                </a:solidFill>
                <a:latin typeface="BIZ UDPゴシック" panose="020B0400000000000000" pitchFamily="50" charset="-128"/>
                <a:ea typeface="BIZ UDPゴシック" panose="020B0400000000000000" pitchFamily="50" charset="-128"/>
              </a:rPr>
              <a:t>VC</a:t>
            </a:r>
            <a:r>
              <a:rPr kumimoji="1" lang="ja-JP" altLang="en-US">
                <a:solidFill>
                  <a:schemeClr val="tx1"/>
                </a:solidFill>
                <a:latin typeface="BIZ UDPゴシック" panose="020B0400000000000000" pitchFamily="50" charset="-128"/>
                <a:ea typeface="BIZ UDPゴシック" panose="020B0400000000000000" pitchFamily="50" charset="-128"/>
              </a:rPr>
              <a:t>による評価、</a:t>
            </a:r>
            <a:r>
              <a:rPr kumimoji="1" lang="en-US" altLang="ja-JP">
                <a:solidFill>
                  <a:schemeClr val="tx1"/>
                </a:solidFill>
                <a:latin typeface="BIZ UDPゴシック" panose="020B0400000000000000" pitchFamily="50" charset="-128"/>
                <a:ea typeface="BIZ UDPゴシック" panose="020B0400000000000000" pitchFamily="50" charset="-128"/>
              </a:rPr>
              <a:t>EXIT</a:t>
            </a:r>
            <a:r>
              <a:rPr kumimoji="1" lang="ja-JP" altLang="en-US">
                <a:solidFill>
                  <a:schemeClr val="tx1"/>
                </a:solidFill>
                <a:latin typeface="BIZ UDPゴシック" panose="020B0400000000000000" pitchFamily="50" charset="-128"/>
                <a:ea typeface="BIZ UDPゴシック" panose="020B0400000000000000" pitchFamily="50" charset="-128"/>
              </a:rPr>
              <a:t>時の評価の向上を見越した知財の権利化の推進</a:t>
            </a:r>
          </a:p>
        </p:txBody>
      </p:sp>
      <p:sp>
        <p:nvSpPr>
          <p:cNvPr id="28" name="吹き出し: 上矢印 27">
            <a:extLst>
              <a:ext uri="{FF2B5EF4-FFF2-40B4-BE49-F238E27FC236}">
                <a16:creationId xmlns:a16="http://schemas.microsoft.com/office/drawing/2014/main" id="{499A93F9-BA13-A9FE-46F1-9371C73C5F31}"/>
              </a:ext>
            </a:extLst>
          </p:cNvPr>
          <p:cNvSpPr/>
          <p:nvPr/>
        </p:nvSpPr>
        <p:spPr>
          <a:xfrm>
            <a:off x="1686105" y="3528788"/>
            <a:ext cx="7742780" cy="918835"/>
          </a:xfrm>
          <a:prstGeom prst="upArrowCallout">
            <a:avLst/>
          </a:prstGeom>
          <a:noFill/>
          <a:ln w="28575">
            <a:solidFill>
              <a:srgbClr val="C967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BIZ UDPゴシック" panose="020B0400000000000000" pitchFamily="50" charset="-128"/>
                <a:ea typeface="BIZ UDPゴシック" panose="020B0400000000000000" pitchFamily="50" charset="-128"/>
              </a:rPr>
              <a:t>ビジネスモデルを駆動するうえで十分な権利確保と契約実施</a:t>
            </a:r>
          </a:p>
        </p:txBody>
      </p:sp>
      <p:sp>
        <p:nvSpPr>
          <p:cNvPr id="4" name="フッター プレースホルダー 3">
            <a:extLst>
              <a:ext uri="{FF2B5EF4-FFF2-40B4-BE49-F238E27FC236}">
                <a16:creationId xmlns:a16="http://schemas.microsoft.com/office/drawing/2014/main" id="{BD28804E-4339-9C3B-7FFB-E5067E17E908}"/>
              </a:ext>
            </a:extLst>
          </p:cNvPr>
          <p:cNvSpPr txBox="1">
            <a:spLocks/>
          </p:cNvSpPr>
          <p:nvPr/>
        </p:nvSpPr>
        <p:spPr>
          <a:xfrm>
            <a:off x="4038601" y="6489700"/>
            <a:ext cx="5427132" cy="339139"/>
          </a:xfrm>
          <a:prstGeom prst="rect">
            <a:avLst/>
          </a:prstGeom>
        </p:spPr>
        <p:txBody>
          <a:bodyPr vert="horz" lIns="91440" tIns="45720" rIns="91440" bIns="45720" rtlCol="0" anchor="ctr"/>
          <a:lstStyle>
            <a:defPPr>
              <a:defRPr lang="en-US"/>
            </a:defPPr>
            <a:lvl1pPr marL="0" algn="l" defTabSz="457200" rtl="0" eaLnBrk="1" latinLnBrk="0" hangingPunct="1">
              <a:defRPr sz="700" kern="1200">
                <a:solidFill>
                  <a:schemeClr val="tx1">
                    <a:alpha val="70000"/>
                  </a:schemeClr>
                </a:solidFill>
                <a:latin typeface="+mn-lt"/>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altLang="en-US" dirty="0">
                <a:latin typeface="BIZ UDPゴシック" panose="020B0400000000000000" pitchFamily="50" charset="-128"/>
                <a:ea typeface="BIZ UDPゴシック" panose="020B0400000000000000" pitchFamily="50" charset="-128"/>
              </a:rPr>
              <a:t>資料：</a:t>
            </a:r>
            <a:r>
              <a:rPr kumimoji="1" lang="ja-JP" altLang="en-US" dirty="0">
                <a:latin typeface="BIZ UDPゴシック" panose="020B0400000000000000" pitchFamily="50" charset="-128"/>
                <a:ea typeface="BIZ UDPゴシック" panose="020B0400000000000000" pitchFamily="50" charset="-128"/>
              </a:rPr>
              <a:t>特許庁</a:t>
            </a:r>
            <a:r>
              <a:rPr lang="ja-JP" altLang="en-US" dirty="0">
                <a:latin typeface="BIZ UDPゴシック" panose="020B0400000000000000" pitchFamily="50" charset="-128"/>
                <a:ea typeface="BIZ UDPゴシック" panose="020B0400000000000000" pitchFamily="50" charset="-128"/>
              </a:rPr>
              <a:t>「一歩先行く国内外スタートアップ企業の知的財産戦略事例集 </a:t>
            </a:r>
            <a:r>
              <a:rPr lang="en-US" altLang="ja-JP" dirty="0">
                <a:latin typeface="BIZ UDPゴシック" panose="020B0400000000000000" pitchFamily="50" charset="-128"/>
                <a:ea typeface="BIZ UDPゴシック" panose="020B0400000000000000" pitchFamily="50" charset="-128"/>
              </a:rPr>
              <a:t>IP Strategies for Startups</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 P.2</a:t>
            </a:r>
            <a:r>
              <a:rPr lang="ja-JP" altLang="en-US" dirty="0">
                <a:latin typeface="BIZ UDPゴシック" panose="020B0400000000000000" pitchFamily="50" charset="-128"/>
                <a:ea typeface="BIZ UDPゴシック" panose="020B0400000000000000" pitchFamily="50" charset="-128"/>
              </a:rPr>
              <a:t>を基に作成</a:t>
            </a:r>
            <a:endParaRPr kumimoji="1" lang="ja-JP" altLang="en-US"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04A2D90D-C462-ACC6-69D1-6F6EC91F0D91}"/>
              </a:ext>
            </a:extLst>
          </p:cNvPr>
          <p:cNvSpPr/>
          <p:nvPr/>
        </p:nvSpPr>
        <p:spPr>
          <a:xfrm>
            <a:off x="461230" y="739305"/>
            <a:ext cx="1584000" cy="3672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②　アーリー</a:t>
            </a:r>
          </a:p>
        </p:txBody>
      </p:sp>
      <p:sp>
        <p:nvSpPr>
          <p:cNvPr id="12" name="正方形/長方形 11">
            <a:extLst>
              <a:ext uri="{FF2B5EF4-FFF2-40B4-BE49-F238E27FC236}">
                <a16:creationId xmlns:a16="http://schemas.microsoft.com/office/drawing/2014/main" id="{16B83107-E5A7-CF30-F9B5-23852B479265}"/>
              </a:ext>
            </a:extLst>
          </p:cNvPr>
          <p:cNvSpPr/>
          <p:nvPr/>
        </p:nvSpPr>
        <p:spPr>
          <a:xfrm>
            <a:off x="445072" y="3853325"/>
            <a:ext cx="1100644" cy="594297"/>
          </a:xfrm>
          <a:prstGeom prst="rect">
            <a:avLst/>
          </a:prstGeom>
          <a:solidFill>
            <a:schemeClr val="accent3"/>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必要な</a:t>
            </a:r>
            <a:endParaRPr kumimoji="1" lang="en-US" altLang="ja-JP" sz="120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知財戦略</a:t>
            </a:r>
          </a:p>
        </p:txBody>
      </p:sp>
      <p:sp>
        <p:nvSpPr>
          <p:cNvPr id="18" name="タイトル 1">
            <a:extLst>
              <a:ext uri="{FF2B5EF4-FFF2-40B4-BE49-F238E27FC236}">
                <a16:creationId xmlns:a16="http://schemas.microsoft.com/office/drawing/2014/main" id="{9B49B82E-978D-E33B-5C92-785157C6974B}"/>
              </a:ext>
            </a:extLst>
          </p:cNvPr>
          <p:cNvSpPr>
            <a:spLocks noGrp="1"/>
          </p:cNvSpPr>
          <p:nvPr>
            <p:ph type="title"/>
          </p:nvPr>
        </p:nvSpPr>
        <p:spPr>
          <a:xfrm>
            <a:off x="6477188" y="148533"/>
            <a:ext cx="3327580" cy="304888"/>
          </a:xfrm>
        </p:spPr>
        <p:txBody>
          <a:bodyPr>
            <a:noAutofit/>
          </a:bodyPr>
          <a:lstStyle/>
          <a:p>
            <a:r>
              <a:rPr lang="ja-JP" altLang="en-US">
                <a:latin typeface="BIZ UDPゴシック" panose="020B0400000000000000" pitchFamily="50" charset="-128"/>
                <a:ea typeface="BIZ UDPゴシック" panose="020B0400000000000000" pitchFamily="50" charset="-128"/>
              </a:rPr>
              <a:t>知財戦略の</a:t>
            </a:r>
            <a:r>
              <a:rPr lang="ja-JP" altLang="en-US"/>
              <a:t>構築</a:t>
            </a:r>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67907736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a:extLst>
              <a:ext uri="{FF2B5EF4-FFF2-40B4-BE49-F238E27FC236}">
                <a16:creationId xmlns:a16="http://schemas.microsoft.com/office/drawing/2014/main" id="{7B186E71-250F-C18D-1D18-636586487CF8}"/>
              </a:ext>
            </a:extLst>
          </p:cNvPr>
          <p:cNvSpPr>
            <a:spLocks noGrp="1"/>
          </p:cNvSpPr>
          <p:nvPr>
            <p:ph sz="quarter" idx="13"/>
          </p:nvPr>
        </p:nvSpPr>
        <p:spPr/>
        <p:txBody>
          <a:bodyPr/>
          <a:lstStyle/>
          <a:p>
            <a:pPr marL="0" indent="0">
              <a:buNone/>
            </a:pPr>
            <a:r>
              <a:rPr kumimoji="1" lang="ja-JP" altLang="en-US">
                <a:latin typeface="BIZ UDPゴシック" panose="020B0400000000000000" pitchFamily="50" charset="-128"/>
                <a:ea typeface="BIZ UDPゴシック" panose="020B0400000000000000" pitchFamily="50" charset="-128"/>
              </a:rPr>
              <a:t>成長ステージに沿った知財戦略</a:t>
            </a:r>
          </a:p>
        </p:txBody>
      </p:sp>
      <p:sp>
        <p:nvSpPr>
          <p:cNvPr id="5" name="スライド番号プレースホルダー 4">
            <a:extLst>
              <a:ext uri="{FF2B5EF4-FFF2-40B4-BE49-F238E27FC236}">
                <a16:creationId xmlns:a16="http://schemas.microsoft.com/office/drawing/2014/main" id="{6569D161-52D2-9BA1-6122-DB5F7F35440C}"/>
              </a:ext>
            </a:extLst>
          </p:cNvPr>
          <p:cNvSpPr>
            <a:spLocks noGrp="1"/>
          </p:cNvSpPr>
          <p:nvPr>
            <p:ph type="sldNum" sz="quarter" idx="4"/>
          </p:nvPr>
        </p:nvSpPr>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pPr/>
              <a:t>13</a:t>
            </a:fld>
            <a:endParaRPr kumimoji="1" lang="ja-JP" altLang="en-US">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1D42C1E8-8E1F-5348-48D6-8CB572BC31AA}"/>
              </a:ext>
            </a:extLst>
          </p:cNvPr>
          <p:cNvSpPr/>
          <p:nvPr/>
        </p:nvSpPr>
        <p:spPr>
          <a:xfrm>
            <a:off x="454037" y="1422525"/>
            <a:ext cx="1110316" cy="956439"/>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BIZ UDPゴシック" panose="020B0400000000000000" pitchFamily="50" charset="-128"/>
                <a:ea typeface="BIZ UDPゴシック" panose="020B0400000000000000" pitchFamily="50" charset="-128"/>
              </a:rPr>
              <a:t>状況</a:t>
            </a:r>
          </a:p>
        </p:txBody>
      </p:sp>
      <p:sp>
        <p:nvSpPr>
          <p:cNvPr id="9" name="正方形/長方形 8">
            <a:extLst>
              <a:ext uri="{FF2B5EF4-FFF2-40B4-BE49-F238E27FC236}">
                <a16:creationId xmlns:a16="http://schemas.microsoft.com/office/drawing/2014/main" id="{AEBFFB42-7F52-4916-D38D-DAB0352FFEA2}"/>
              </a:ext>
            </a:extLst>
          </p:cNvPr>
          <p:cNvSpPr/>
          <p:nvPr/>
        </p:nvSpPr>
        <p:spPr>
          <a:xfrm>
            <a:off x="1686105" y="1422525"/>
            <a:ext cx="7742780" cy="956439"/>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一定の顧客を確保し、売上／利益が向上（黒字化、</a:t>
            </a:r>
            <a:r>
              <a:rPr kumimoji="1" lang="en-US" altLang="ja-JP">
                <a:solidFill>
                  <a:schemeClr val="tx1"/>
                </a:solidFill>
                <a:latin typeface="BIZ UDPゴシック" panose="020B0400000000000000" pitchFamily="50" charset="-128"/>
                <a:ea typeface="BIZ UDPゴシック" panose="020B0400000000000000" pitchFamily="50" charset="-128"/>
              </a:rPr>
              <a:t>EXIT</a:t>
            </a:r>
            <a:r>
              <a:rPr kumimoji="1" lang="ja-JP" altLang="en-US">
                <a:solidFill>
                  <a:schemeClr val="tx1"/>
                </a:solidFill>
                <a:latin typeface="BIZ UDPゴシック" panose="020B0400000000000000" pitchFamily="50" charset="-128"/>
                <a:ea typeface="BIZ UDPゴシック" panose="020B0400000000000000" pitchFamily="50" charset="-128"/>
              </a:rPr>
              <a:t>または</a:t>
            </a:r>
            <a:r>
              <a:rPr kumimoji="1" lang="en-US" altLang="ja-JP">
                <a:solidFill>
                  <a:schemeClr val="tx1"/>
                </a:solidFill>
                <a:latin typeface="BIZ UDPゴシック" panose="020B0400000000000000" pitchFamily="50" charset="-128"/>
                <a:ea typeface="BIZ UDPゴシック" panose="020B0400000000000000" pitchFamily="50" charset="-128"/>
              </a:rPr>
              <a:t>EXIT</a:t>
            </a:r>
            <a:r>
              <a:rPr kumimoji="1" lang="ja-JP" altLang="en-US">
                <a:solidFill>
                  <a:schemeClr val="tx1"/>
                </a:solidFill>
                <a:latin typeface="BIZ UDPゴシック" panose="020B0400000000000000" pitchFamily="50" charset="-128"/>
                <a:ea typeface="BIZ UDPゴシック" panose="020B0400000000000000" pitchFamily="50" charset="-128"/>
              </a:rPr>
              <a:t>に向けて活動）</a:t>
            </a:r>
          </a:p>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組織的な企業活動を展開</a:t>
            </a:r>
          </a:p>
        </p:txBody>
      </p:sp>
      <p:sp>
        <p:nvSpPr>
          <p:cNvPr id="11" name="正方形/長方形 10">
            <a:extLst>
              <a:ext uri="{FF2B5EF4-FFF2-40B4-BE49-F238E27FC236}">
                <a16:creationId xmlns:a16="http://schemas.microsoft.com/office/drawing/2014/main" id="{11E64886-6495-2023-0D11-A650D38ABE0D}"/>
              </a:ext>
            </a:extLst>
          </p:cNvPr>
          <p:cNvSpPr/>
          <p:nvPr/>
        </p:nvSpPr>
        <p:spPr>
          <a:xfrm>
            <a:off x="454037" y="2522964"/>
            <a:ext cx="1100644" cy="936000"/>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BIZ UDPゴシック" panose="020B0400000000000000" pitchFamily="50" charset="-128"/>
                <a:ea typeface="BIZ UDPゴシック" panose="020B0400000000000000" pitchFamily="50" charset="-128"/>
              </a:rPr>
              <a:t>知財に関係する経営課題</a:t>
            </a:r>
          </a:p>
        </p:txBody>
      </p:sp>
      <p:sp>
        <p:nvSpPr>
          <p:cNvPr id="14" name="正方形/長方形 13">
            <a:extLst>
              <a:ext uri="{FF2B5EF4-FFF2-40B4-BE49-F238E27FC236}">
                <a16:creationId xmlns:a16="http://schemas.microsoft.com/office/drawing/2014/main" id="{A0A54D86-5B4C-0C93-2801-010C1504AC03}"/>
              </a:ext>
            </a:extLst>
          </p:cNvPr>
          <p:cNvSpPr/>
          <p:nvPr/>
        </p:nvSpPr>
        <p:spPr>
          <a:xfrm>
            <a:off x="1686105" y="2502525"/>
            <a:ext cx="7742780" cy="956439"/>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競合の登場、模倣や係争にかかるリスクが発生</a:t>
            </a:r>
          </a:p>
          <a:p>
            <a:pPr marL="285750" indent="-285750">
              <a:buFont typeface="Arial" panose="020B0604020202020204" pitchFamily="34" charset="0"/>
              <a:buChar char="•"/>
            </a:pPr>
            <a:r>
              <a:rPr kumimoji="1" lang="en-US" altLang="ja-JP">
                <a:solidFill>
                  <a:schemeClr val="tx1"/>
                </a:solidFill>
                <a:latin typeface="BIZ UDPゴシック" panose="020B0400000000000000" pitchFamily="50" charset="-128"/>
                <a:ea typeface="BIZ UDPゴシック" panose="020B0400000000000000" pitchFamily="50" charset="-128"/>
              </a:rPr>
              <a:t>EXIT</a:t>
            </a:r>
            <a:r>
              <a:rPr kumimoji="1" lang="ja-JP" altLang="en-US">
                <a:solidFill>
                  <a:schemeClr val="tx1"/>
                </a:solidFill>
                <a:latin typeface="BIZ UDPゴシック" panose="020B0400000000000000" pitchFamily="50" charset="-128"/>
                <a:ea typeface="BIZ UDPゴシック" panose="020B0400000000000000" pitchFamily="50" charset="-128"/>
              </a:rPr>
              <a:t>や他企業（主に大企業）との事業提携に向けて、シード・アーリー時より厳しい交渉や知財に対する与信作業等が多く発生</a:t>
            </a:r>
          </a:p>
        </p:txBody>
      </p:sp>
      <p:sp>
        <p:nvSpPr>
          <p:cNvPr id="19" name="吹き出し: 上矢印 18">
            <a:extLst>
              <a:ext uri="{FF2B5EF4-FFF2-40B4-BE49-F238E27FC236}">
                <a16:creationId xmlns:a16="http://schemas.microsoft.com/office/drawing/2014/main" id="{04A6E223-6C75-94BC-EB92-C7134F9C2547}"/>
              </a:ext>
            </a:extLst>
          </p:cNvPr>
          <p:cNvSpPr/>
          <p:nvPr/>
        </p:nvSpPr>
        <p:spPr>
          <a:xfrm>
            <a:off x="1686105" y="3527690"/>
            <a:ext cx="7742780" cy="918835"/>
          </a:xfrm>
          <a:prstGeom prst="upArrowCallout">
            <a:avLst/>
          </a:prstGeom>
          <a:noFill/>
          <a:ln w="28575">
            <a:solidFill>
              <a:srgbClr val="C9673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algn="ctr" rtl="0" eaLnBrk="1" latinLnBrk="0" hangingPunct="1">
              <a:spcBef>
                <a:spcPts val="0"/>
              </a:spcBef>
              <a:spcAft>
                <a:spcPts val="0"/>
              </a:spcAft>
            </a:pPr>
            <a:r>
              <a:rPr kumimoji="1" lang="ja-JP" altLang="ja-JP" sz="1800" kern="1200">
                <a:solidFill>
                  <a:srgbClr val="000000"/>
                </a:solidFill>
                <a:effectLst/>
                <a:latin typeface="BIZ UDPゴシック" panose="020B0400000000000000" pitchFamily="50" charset="-128"/>
                <a:ea typeface="BIZ UDPゴシック" panose="020B0400000000000000" pitchFamily="50" charset="-128"/>
                <a:cs typeface="+mn-cs"/>
              </a:rPr>
              <a:t>知財を活用した新たな収益の創出やアライアンスの実現</a:t>
            </a:r>
            <a:endParaRPr lang="ja-JP" altLang="ja-JP">
              <a:effectLst/>
            </a:endParaRPr>
          </a:p>
        </p:txBody>
      </p:sp>
      <p:sp>
        <p:nvSpPr>
          <p:cNvPr id="21" name="正方形/長方形 20">
            <a:extLst>
              <a:ext uri="{FF2B5EF4-FFF2-40B4-BE49-F238E27FC236}">
                <a16:creationId xmlns:a16="http://schemas.microsoft.com/office/drawing/2014/main" id="{C95F5984-1D2B-FC0D-6FF6-17B2B311909F}"/>
              </a:ext>
            </a:extLst>
          </p:cNvPr>
          <p:cNvSpPr/>
          <p:nvPr/>
        </p:nvSpPr>
        <p:spPr>
          <a:xfrm>
            <a:off x="454037" y="4662525"/>
            <a:ext cx="1100643" cy="1507049"/>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BIZ UDPゴシック" panose="020B0400000000000000" pitchFamily="50" charset="-128"/>
                <a:ea typeface="BIZ UDPゴシック" panose="020B0400000000000000" pitchFamily="50" charset="-128"/>
              </a:rPr>
              <a:t>知財活動の</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200">
                <a:solidFill>
                  <a:schemeClr val="tx1"/>
                </a:solidFill>
                <a:latin typeface="BIZ UDPゴシック" panose="020B0400000000000000" pitchFamily="50" charset="-128"/>
                <a:ea typeface="BIZ UDPゴシック" panose="020B0400000000000000" pitchFamily="50" charset="-128"/>
              </a:rPr>
              <a:t>ポイント</a:t>
            </a:r>
          </a:p>
        </p:txBody>
      </p:sp>
      <p:sp>
        <p:nvSpPr>
          <p:cNvPr id="22" name="正方形/長方形 21">
            <a:extLst>
              <a:ext uri="{FF2B5EF4-FFF2-40B4-BE49-F238E27FC236}">
                <a16:creationId xmlns:a16="http://schemas.microsoft.com/office/drawing/2014/main" id="{DDD7B7D6-0002-AE4E-81A8-D577187E4043}"/>
              </a:ext>
            </a:extLst>
          </p:cNvPr>
          <p:cNvSpPr/>
          <p:nvPr/>
        </p:nvSpPr>
        <p:spPr>
          <a:xfrm>
            <a:off x="1686105" y="4662525"/>
            <a:ext cx="7742780" cy="1507049"/>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グローバル企業との有利な条件での連携など、パートナーシップの実現において有利な交渉を行う上でのツールとして知財を活用</a:t>
            </a:r>
            <a:endParaRPr kumimoji="1" lang="en-US" altLang="ja-JP">
              <a:solidFill>
                <a:schemeClr val="tx1"/>
              </a:solidFill>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個々の知財権の質（特許における明細書等）を含めて、事業価値・企業価値を最大化する上での知財活動の「型」を定める</a:t>
            </a:r>
            <a:endParaRPr kumimoji="1" lang="en-US" altLang="ja-JP">
              <a:solidFill>
                <a:schemeClr val="tx1"/>
              </a:solidFill>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次なる事業・サービスの開発のために、社員の知財創出を幅広く促進する</a:t>
            </a:r>
          </a:p>
        </p:txBody>
      </p:sp>
      <p:sp>
        <p:nvSpPr>
          <p:cNvPr id="4" name="フッター プレースホルダー 3">
            <a:extLst>
              <a:ext uri="{FF2B5EF4-FFF2-40B4-BE49-F238E27FC236}">
                <a16:creationId xmlns:a16="http://schemas.microsoft.com/office/drawing/2014/main" id="{FB627580-D9CA-B257-E3AC-0661ADF1051D}"/>
              </a:ext>
            </a:extLst>
          </p:cNvPr>
          <p:cNvSpPr txBox="1">
            <a:spLocks/>
          </p:cNvSpPr>
          <p:nvPr/>
        </p:nvSpPr>
        <p:spPr>
          <a:xfrm>
            <a:off x="4114801" y="6489700"/>
            <a:ext cx="5350932" cy="339139"/>
          </a:xfrm>
          <a:prstGeom prst="rect">
            <a:avLst/>
          </a:prstGeom>
        </p:spPr>
        <p:txBody>
          <a:bodyPr vert="horz" lIns="91440" tIns="45720" rIns="91440" bIns="45720" rtlCol="0" anchor="ctr"/>
          <a:lstStyle>
            <a:defPPr>
              <a:defRPr lang="en-US"/>
            </a:defPPr>
            <a:lvl1pPr marL="0" algn="l" defTabSz="457200" rtl="0" eaLnBrk="1" latinLnBrk="0" hangingPunct="1">
              <a:defRPr sz="700" kern="1200">
                <a:solidFill>
                  <a:schemeClr val="tx1">
                    <a:alpha val="70000"/>
                  </a:schemeClr>
                </a:solidFill>
                <a:latin typeface="+mn-lt"/>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altLang="en-US" dirty="0">
                <a:latin typeface="BIZ UDPゴシック" panose="020B0400000000000000" pitchFamily="50" charset="-128"/>
                <a:ea typeface="BIZ UDPゴシック" panose="020B0400000000000000" pitchFamily="50" charset="-128"/>
              </a:rPr>
              <a:t>資料：</a:t>
            </a:r>
            <a:r>
              <a:rPr kumimoji="1" lang="ja-JP" altLang="en-US" dirty="0">
                <a:latin typeface="BIZ UDPゴシック" panose="020B0400000000000000" pitchFamily="50" charset="-128"/>
                <a:ea typeface="BIZ UDPゴシック" panose="020B0400000000000000" pitchFamily="50" charset="-128"/>
              </a:rPr>
              <a:t>特許庁</a:t>
            </a:r>
            <a:r>
              <a:rPr lang="ja-JP" altLang="en-US" dirty="0">
                <a:latin typeface="BIZ UDPゴシック" panose="020B0400000000000000" pitchFamily="50" charset="-128"/>
                <a:ea typeface="BIZ UDPゴシック" panose="020B0400000000000000" pitchFamily="50" charset="-128"/>
              </a:rPr>
              <a:t>「一歩先行く国内外スタートアップ企業の知的財産戦略事例集 </a:t>
            </a:r>
            <a:r>
              <a:rPr lang="en-US" altLang="ja-JP" dirty="0">
                <a:latin typeface="BIZ UDPゴシック" panose="020B0400000000000000" pitchFamily="50" charset="-128"/>
                <a:ea typeface="BIZ UDPゴシック" panose="020B0400000000000000" pitchFamily="50" charset="-128"/>
              </a:rPr>
              <a:t>IP Strategies for Startups</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 P.2</a:t>
            </a:r>
            <a:r>
              <a:rPr lang="ja-JP" altLang="en-US" dirty="0">
                <a:latin typeface="BIZ UDPゴシック" panose="020B0400000000000000" pitchFamily="50" charset="-128"/>
                <a:ea typeface="BIZ UDPゴシック" panose="020B0400000000000000" pitchFamily="50" charset="-128"/>
              </a:rPr>
              <a:t>を基に作成</a:t>
            </a:r>
            <a:endParaRPr kumimoji="1" lang="ja-JP" altLang="en-US"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440AEF1D-2321-0DA5-FA31-CD3A4B96F5A1}"/>
              </a:ext>
            </a:extLst>
          </p:cNvPr>
          <p:cNvSpPr/>
          <p:nvPr/>
        </p:nvSpPr>
        <p:spPr>
          <a:xfrm>
            <a:off x="461231" y="739305"/>
            <a:ext cx="2232000" cy="3672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dirty="0">
                <a:latin typeface="BIZ UDPゴシック" panose="020B0400000000000000" pitchFamily="50" charset="-128"/>
                <a:ea typeface="BIZ UDPゴシック" panose="020B0400000000000000" pitchFamily="50" charset="-128"/>
              </a:rPr>
              <a:t>③　ミドル・レイター</a:t>
            </a:r>
          </a:p>
        </p:txBody>
      </p:sp>
      <p:sp>
        <p:nvSpPr>
          <p:cNvPr id="7" name="正方形/長方形 6">
            <a:extLst>
              <a:ext uri="{FF2B5EF4-FFF2-40B4-BE49-F238E27FC236}">
                <a16:creationId xmlns:a16="http://schemas.microsoft.com/office/drawing/2014/main" id="{B1ADCF34-0271-1E03-8AF1-C171F4120AA9}"/>
              </a:ext>
            </a:extLst>
          </p:cNvPr>
          <p:cNvSpPr/>
          <p:nvPr/>
        </p:nvSpPr>
        <p:spPr>
          <a:xfrm>
            <a:off x="454037" y="3853325"/>
            <a:ext cx="1100644" cy="594297"/>
          </a:xfrm>
          <a:prstGeom prst="rect">
            <a:avLst/>
          </a:prstGeom>
          <a:solidFill>
            <a:schemeClr val="accent3"/>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必要な</a:t>
            </a:r>
            <a:endParaRPr kumimoji="1" lang="en-US" altLang="ja-JP" sz="1200" dirty="0">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1200" dirty="0">
                <a:solidFill>
                  <a:schemeClr val="bg1"/>
                </a:solidFill>
                <a:latin typeface="BIZ UDPゴシック" panose="020B0400000000000000" pitchFamily="50" charset="-128"/>
                <a:ea typeface="BIZ UDPゴシック" panose="020B0400000000000000" pitchFamily="50" charset="-128"/>
              </a:rPr>
              <a:t>知財戦略</a:t>
            </a:r>
          </a:p>
        </p:txBody>
      </p:sp>
      <p:sp>
        <p:nvSpPr>
          <p:cNvPr id="17" name="タイトル 1">
            <a:extLst>
              <a:ext uri="{FF2B5EF4-FFF2-40B4-BE49-F238E27FC236}">
                <a16:creationId xmlns:a16="http://schemas.microsoft.com/office/drawing/2014/main" id="{9B49B82E-978D-E33B-5C92-785157C6974B}"/>
              </a:ext>
            </a:extLst>
          </p:cNvPr>
          <p:cNvSpPr>
            <a:spLocks noGrp="1"/>
          </p:cNvSpPr>
          <p:nvPr>
            <p:ph type="title"/>
          </p:nvPr>
        </p:nvSpPr>
        <p:spPr>
          <a:xfrm>
            <a:off x="6477188" y="148533"/>
            <a:ext cx="3327580" cy="304888"/>
          </a:xfrm>
        </p:spPr>
        <p:txBody>
          <a:bodyPr>
            <a:noAutofit/>
          </a:bodyPr>
          <a:lstStyle/>
          <a:p>
            <a:r>
              <a:rPr lang="ja-JP" altLang="en-US">
                <a:latin typeface="BIZ UDPゴシック" panose="020B0400000000000000" pitchFamily="50" charset="-128"/>
                <a:ea typeface="BIZ UDPゴシック" panose="020B0400000000000000" pitchFamily="50" charset="-128"/>
              </a:rPr>
              <a:t>知財戦略の</a:t>
            </a:r>
            <a:r>
              <a:rPr lang="ja-JP" altLang="en-US"/>
              <a:t>構築</a:t>
            </a:r>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59496861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49B82E-978D-E33B-5C92-785157C6974B}"/>
              </a:ext>
            </a:extLst>
          </p:cNvPr>
          <p:cNvSpPr>
            <a:spLocks noGrp="1"/>
          </p:cNvSpPr>
          <p:nvPr>
            <p:ph type="title"/>
          </p:nvPr>
        </p:nvSpPr>
        <p:spPr/>
        <p:txBody>
          <a:bodyPr>
            <a:noAutofit/>
          </a:bodyPr>
          <a:lstStyle/>
          <a:p>
            <a:r>
              <a:rPr lang="ja-JP" altLang="en-US">
                <a:latin typeface="BIZ UDPゴシック" panose="020B0400000000000000" pitchFamily="50" charset="-128"/>
                <a:ea typeface="BIZ UDPゴシック" panose="020B0400000000000000" pitchFamily="50" charset="-128"/>
              </a:rPr>
              <a:t>知財戦略の</a:t>
            </a:r>
            <a:r>
              <a:rPr lang="ja-JP" altLang="en-US"/>
              <a:t>構築</a:t>
            </a:r>
            <a:endParaRPr kumimoji="1" lang="ja-JP" altLang="en-US">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7B186E71-250F-C18D-1D18-636586487CF8}"/>
              </a:ext>
            </a:extLst>
          </p:cNvPr>
          <p:cNvSpPr>
            <a:spLocks noGrp="1"/>
          </p:cNvSpPr>
          <p:nvPr>
            <p:ph sz="quarter" idx="13"/>
          </p:nvPr>
        </p:nvSpPr>
        <p:spPr/>
        <p:txBody>
          <a:bodyPr/>
          <a:lstStyle/>
          <a:p>
            <a:pPr marL="0" indent="0">
              <a:buNone/>
            </a:pPr>
            <a:r>
              <a:rPr kumimoji="1" lang="ja-JP" altLang="en-US">
                <a:latin typeface="BIZ UDPゴシック" panose="020B0400000000000000" pitchFamily="50" charset="-128"/>
                <a:ea typeface="BIZ UDPゴシック" panose="020B0400000000000000" pitchFamily="50" charset="-128"/>
              </a:rPr>
              <a:t>成長ステージに沿った知財戦略</a:t>
            </a:r>
          </a:p>
        </p:txBody>
      </p:sp>
      <p:sp>
        <p:nvSpPr>
          <p:cNvPr id="5" name="スライド番号プレースホルダー 4">
            <a:extLst>
              <a:ext uri="{FF2B5EF4-FFF2-40B4-BE49-F238E27FC236}">
                <a16:creationId xmlns:a16="http://schemas.microsoft.com/office/drawing/2014/main" id="{6569D161-52D2-9BA1-6122-DB5F7F35440C}"/>
              </a:ext>
            </a:extLst>
          </p:cNvPr>
          <p:cNvSpPr>
            <a:spLocks noGrp="1"/>
          </p:cNvSpPr>
          <p:nvPr>
            <p:ph type="sldNum" sz="quarter" idx="4"/>
          </p:nvPr>
        </p:nvSpPr>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pPr/>
              <a:t>14</a:t>
            </a:fld>
            <a:endParaRPr kumimoji="1" lang="ja-JP" altLang="en-US">
              <a:latin typeface="BIZ UDPゴシック" panose="020B0400000000000000" pitchFamily="50" charset="-128"/>
              <a:ea typeface="BIZ UDPゴシック" panose="020B0400000000000000" pitchFamily="50" charset="-128"/>
            </a:endParaRPr>
          </a:p>
        </p:txBody>
      </p:sp>
      <p:sp>
        <p:nvSpPr>
          <p:cNvPr id="13" name="正方形/長方形 12">
            <a:extLst>
              <a:ext uri="{FF2B5EF4-FFF2-40B4-BE49-F238E27FC236}">
                <a16:creationId xmlns:a16="http://schemas.microsoft.com/office/drawing/2014/main" id="{1BC2ED05-0CEA-771E-DFFF-3A0183146768}"/>
              </a:ext>
            </a:extLst>
          </p:cNvPr>
          <p:cNvSpPr/>
          <p:nvPr/>
        </p:nvSpPr>
        <p:spPr>
          <a:xfrm>
            <a:off x="453256" y="1578819"/>
            <a:ext cx="1527274" cy="1367725"/>
          </a:xfrm>
          <a:prstGeom prst="rect">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latin typeface="BIZ UDPゴシック" panose="020B0400000000000000" pitchFamily="50" charset="-128"/>
                <a:ea typeface="BIZ UDPゴシック" panose="020B0400000000000000" pitchFamily="50" charset="-128"/>
              </a:rPr>
              <a:t>シード</a:t>
            </a:r>
          </a:p>
        </p:txBody>
      </p:sp>
      <p:sp>
        <p:nvSpPr>
          <p:cNvPr id="20" name="正方形/長方形 19">
            <a:extLst>
              <a:ext uri="{FF2B5EF4-FFF2-40B4-BE49-F238E27FC236}">
                <a16:creationId xmlns:a16="http://schemas.microsoft.com/office/drawing/2014/main" id="{9F2FD697-C5CE-7BE3-A908-D55C0B035287}"/>
              </a:ext>
            </a:extLst>
          </p:cNvPr>
          <p:cNvSpPr/>
          <p:nvPr/>
        </p:nvSpPr>
        <p:spPr>
          <a:xfrm>
            <a:off x="2253256" y="1578819"/>
            <a:ext cx="7199488" cy="1367725"/>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a:solidFill>
                  <a:schemeClr val="tx1"/>
                </a:solidFill>
                <a:latin typeface="BIZ UDPゴシック" panose="020B0400000000000000" pitchFamily="50" charset="-128"/>
                <a:ea typeface="BIZ UDPゴシック" panose="020B0400000000000000" pitchFamily="50" charset="-128"/>
              </a:rPr>
              <a:t>シード期は、ミドルステージ以降で成長するために、国内外におけるコア技術の適切な権利化が必要である。知財活動にはお金がかかるので、必要経費の確保と知財支援専門家の発掘が必要である。</a:t>
            </a:r>
          </a:p>
        </p:txBody>
      </p:sp>
      <p:sp>
        <p:nvSpPr>
          <p:cNvPr id="21" name="正方形/長方形 20">
            <a:extLst>
              <a:ext uri="{FF2B5EF4-FFF2-40B4-BE49-F238E27FC236}">
                <a16:creationId xmlns:a16="http://schemas.microsoft.com/office/drawing/2014/main" id="{9A57EC21-E1B8-1A47-6FC6-418687961C11}"/>
              </a:ext>
            </a:extLst>
          </p:cNvPr>
          <p:cNvSpPr/>
          <p:nvPr/>
        </p:nvSpPr>
        <p:spPr>
          <a:xfrm>
            <a:off x="453256" y="3147847"/>
            <a:ext cx="1527274" cy="1367725"/>
          </a:xfrm>
          <a:prstGeom prst="rect">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latin typeface="BIZ UDPゴシック" panose="020B0400000000000000" pitchFamily="50" charset="-128"/>
                <a:ea typeface="BIZ UDPゴシック" panose="020B0400000000000000" pitchFamily="50" charset="-128"/>
              </a:rPr>
              <a:t>アーリー</a:t>
            </a:r>
          </a:p>
        </p:txBody>
      </p:sp>
      <p:sp>
        <p:nvSpPr>
          <p:cNvPr id="24" name="正方形/長方形 23">
            <a:extLst>
              <a:ext uri="{FF2B5EF4-FFF2-40B4-BE49-F238E27FC236}">
                <a16:creationId xmlns:a16="http://schemas.microsoft.com/office/drawing/2014/main" id="{48CB676E-FE01-A0E6-8459-C54D1506C4E0}"/>
              </a:ext>
            </a:extLst>
          </p:cNvPr>
          <p:cNvSpPr/>
          <p:nvPr/>
        </p:nvSpPr>
        <p:spPr>
          <a:xfrm>
            <a:off x="2253256" y="3138666"/>
            <a:ext cx="7199488" cy="1367725"/>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a:solidFill>
                  <a:schemeClr val="tx1"/>
                </a:solidFill>
                <a:latin typeface="BIZ UDPゴシック" panose="020B0400000000000000" pitchFamily="50" charset="-128"/>
                <a:ea typeface="BIZ UDPゴシック" panose="020B0400000000000000" pitchFamily="50" charset="-128"/>
              </a:rPr>
              <a:t>アーリー期では自社のビジネスを展開するために、</a:t>
            </a:r>
            <a:r>
              <a:rPr kumimoji="1" lang="ja-JP" altLang="en-US" sz="2000">
                <a:solidFill>
                  <a:schemeClr val="accent3"/>
                </a:solidFill>
                <a:latin typeface="BIZ UDPゴシック" panose="020B0400000000000000" pitchFamily="50" charset="-128"/>
                <a:ea typeface="BIZ UDPゴシック" panose="020B0400000000000000" pitchFamily="50" charset="-128"/>
              </a:rPr>
              <a:t>知財群を</a:t>
            </a:r>
            <a:br>
              <a:rPr kumimoji="1" lang="en-US" altLang="ja-JP" sz="2000">
                <a:solidFill>
                  <a:schemeClr val="accent3"/>
                </a:solidFill>
                <a:latin typeface="BIZ UDPゴシック" panose="020B0400000000000000" pitchFamily="50" charset="-128"/>
                <a:ea typeface="BIZ UDPゴシック" panose="020B0400000000000000" pitchFamily="50" charset="-128"/>
              </a:rPr>
            </a:br>
            <a:r>
              <a:rPr kumimoji="1" lang="ja-JP" altLang="en-US" sz="2000">
                <a:solidFill>
                  <a:schemeClr val="accent3"/>
                </a:solidFill>
                <a:latin typeface="BIZ UDPゴシック" panose="020B0400000000000000" pitchFamily="50" charset="-128"/>
                <a:ea typeface="BIZ UDPゴシック" panose="020B0400000000000000" pitchFamily="50" charset="-128"/>
              </a:rPr>
              <a:t>形成</a:t>
            </a:r>
            <a:r>
              <a:rPr kumimoji="1" lang="ja-JP" altLang="en-US" sz="2000">
                <a:solidFill>
                  <a:schemeClr val="tx1"/>
                </a:solidFill>
                <a:latin typeface="BIZ UDPゴシック" panose="020B0400000000000000" pitchFamily="50" charset="-128"/>
                <a:ea typeface="BIZ UDPゴシック" panose="020B0400000000000000" pitchFamily="50" charset="-128"/>
              </a:rPr>
              <a:t>していく必要がある。また、</a:t>
            </a:r>
            <a:r>
              <a:rPr kumimoji="1" lang="en-US" altLang="ja-JP" sz="2000">
                <a:solidFill>
                  <a:schemeClr val="accent3"/>
                </a:solidFill>
                <a:latin typeface="BIZ UDPゴシック" panose="020B0400000000000000" pitchFamily="50" charset="-128"/>
                <a:ea typeface="BIZ UDPゴシック" panose="020B0400000000000000" pitchFamily="50" charset="-128"/>
              </a:rPr>
              <a:t>VC</a:t>
            </a:r>
            <a:r>
              <a:rPr kumimoji="1" lang="ja-JP" altLang="en-US" sz="2000">
                <a:solidFill>
                  <a:schemeClr val="accent3"/>
                </a:solidFill>
                <a:latin typeface="BIZ UDPゴシック" panose="020B0400000000000000" pitchFamily="50" charset="-128"/>
                <a:ea typeface="BIZ UDPゴシック" panose="020B0400000000000000" pitchFamily="50" charset="-128"/>
              </a:rPr>
              <a:t>評価や</a:t>
            </a:r>
            <a:r>
              <a:rPr kumimoji="1" lang="en-US" altLang="ja-JP" sz="2000">
                <a:solidFill>
                  <a:schemeClr val="accent3"/>
                </a:solidFill>
                <a:latin typeface="BIZ UDPゴシック" panose="020B0400000000000000" pitchFamily="50" charset="-128"/>
                <a:ea typeface="BIZ UDPゴシック" panose="020B0400000000000000" pitchFamily="50" charset="-128"/>
              </a:rPr>
              <a:t>EXIT</a:t>
            </a:r>
            <a:r>
              <a:rPr kumimoji="1" lang="ja-JP" altLang="en-US" sz="2000">
                <a:solidFill>
                  <a:schemeClr val="accent3"/>
                </a:solidFill>
                <a:latin typeface="BIZ UDPゴシック" panose="020B0400000000000000" pitchFamily="50" charset="-128"/>
                <a:ea typeface="BIZ UDPゴシック" panose="020B0400000000000000" pitchFamily="50" charset="-128"/>
              </a:rPr>
              <a:t>時の評価向上</a:t>
            </a:r>
            <a:r>
              <a:rPr kumimoji="1" lang="ja-JP" altLang="en-US" sz="2000">
                <a:solidFill>
                  <a:schemeClr val="tx1"/>
                </a:solidFill>
                <a:latin typeface="BIZ UDPゴシック" panose="020B0400000000000000" pitchFamily="50" charset="-128"/>
                <a:ea typeface="BIZ UDPゴシック" panose="020B0400000000000000" pitchFamily="50" charset="-128"/>
              </a:rPr>
              <a:t>を見越した知財群の形成も必要である。</a:t>
            </a:r>
            <a:endParaRPr kumimoji="1" lang="en-US" altLang="ja-JP" sz="2000">
              <a:solidFill>
                <a:schemeClr val="tx1"/>
              </a:solidFill>
              <a:latin typeface="BIZ UDPゴシック" panose="020B0400000000000000" pitchFamily="50" charset="-128"/>
              <a:ea typeface="BIZ UDPゴシック" panose="020B0400000000000000" pitchFamily="50" charset="-128"/>
            </a:endParaRPr>
          </a:p>
        </p:txBody>
      </p:sp>
      <p:sp>
        <p:nvSpPr>
          <p:cNvPr id="25" name="正方形/長方形 24">
            <a:extLst>
              <a:ext uri="{FF2B5EF4-FFF2-40B4-BE49-F238E27FC236}">
                <a16:creationId xmlns:a16="http://schemas.microsoft.com/office/drawing/2014/main" id="{8CA02B92-A8BE-D2A9-EDEF-57B7943F07C0}"/>
              </a:ext>
            </a:extLst>
          </p:cNvPr>
          <p:cNvSpPr/>
          <p:nvPr/>
        </p:nvSpPr>
        <p:spPr>
          <a:xfrm>
            <a:off x="453256" y="4716875"/>
            <a:ext cx="1527274" cy="1367725"/>
          </a:xfrm>
          <a:prstGeom prst="rect">
            <a:avLst/>
          </a:prstGeom>
          <a:solidFill>
            <a:schemeClr val="accent2"/>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b="1">
                <a:solidFill>
                  <a:schemeClr val="bg1"/>
                </a:solidFill>
                <a:latin typeface="BIZ UDPゴシック" panose="020B0400000000000000" pitchFamily="50" charset="-128"/>
                <a:ea typeface="BIZ UDPゴシック" panose="020B0400000000000000" pitchFamily="50" charset="-128"/>
              </a:rPr>
              <a:t>ミドル・</a:t>
            </a:r>
            <a:endParaRPr kumimoji="1" lang="en-US" altLang="ja-JP" sz="2000" b="1">
              <a:solidFill>
                <a:schemeClr val="bg1"/>
              </a:solidFill>
              <a:latin typeface="BIZ UDPゴシック" panose="020B0400000000000000" pitchFamily="50" charset="-128"/>
              <a:ea typeface="BIZ UDPゴシック" panose="020B0400000000000000" pitchFamily="50" charset="-128"/>
            </a:endParaRPr>
          </a:p>
          <a:p>
            <a:pPr algn="ctr"/>
            <a:r>
              <a:rPr kumimoji="1" lang="ja-JP" altLang="en-US" sz="2000" b="1">
                <a:solidFill>
                  <a:schemeClr val="bg1"/>
                </a:solidFill>
                <a:latin typeface="BIZ UDPゴシック" panose="020B0400000000000000" pitchFamily="50" charset="-128"/>
                <a:ea typeface="BIZ UDPゴシック" panose="020B0400000000000000" pitchFamily="50" charset="-128"/>
              </a:rPr>
              <a:t>レイター</a:t>
            </a:r>
          </a:p>
        </p:txBody>
      </p:sp>
      <p:sp>
        <p:nvSpPr>
          <p:cNvPr id="26" name="正方形/長方形 25">
            <a:extLst>
              <a:ext uri="{FF2B5EF4-FFF2-40B4-BE49-F238E27FC236}">
                <a16:creationId xmlns:a16="http://schemas.microsoft.com/office/drawing/2014/main" id="{65B1AAF9-CE0B-5780-C1F9-3A51303903C6}"/>
              </a:ext>
            </a:extLst>
          </p:cNvPr>
          <p:cNvSpPr/>
          <p:nvPr/>
        </p:nvSpPr>
        <p:spPr>
          <a:xfrm>
            <a:off x="2253256" y="4716875"/>
            <a:ext cx="7199488" cy="1367725"/>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sz="2000">
                <a:solidFill>
                  <a:schemeClr val="tx1"/>
                </a:solidFill>
                <a:latin typeface="BIZ UDPゴシック" panose="020B0400000000000000" pitchFamily="50" charset="-128"/>
                <a:ea typeface="BIZ UDPゴシック" panose="020B0400000000000000" pitchFamily="50" charset="-128"/>
              </a:rPr>
              <a:t>ミドル・レイター期では、</a:t>
            </a:r>
            <a:r>
              <a:rPr kumimoji="1" lang="ja-JP" altLang="en-US" sz="2000">
                <a:solidFill>
                  <a:schemeClr val="accent3"/>
                </a:solidFill>
                <a:latin typeface="BIZ UDPゴシック" panose="020B0400000000000000" pitchFamily="50" charset="-128"/>
                <a:ea typeface="BIZ UDPゴシック" panose="020B0400000000000000" pitchFamily="50" charset="-128"/>
              </a:rPr>
              <a:t>他社との交渉を有利に進める</a:t>
            </a:r>
            <a:r>
              <a:rPr kumimoji="1" lang="ja-JP" altLang="en-US" sz="2000">
                <a:solidFill>
                  <a:schemeClr val="tx1"/>
                </a:solidFill>
                <a:latin typeface="BIZ UDPゴシック" panose="020B0400000000000000" pitchFamily="50" charset="-128"/>
                <a:ea typeface="BIZ UDPゴシック" panose="020B0400000000000000" pitchFamily="50" charset="-128"/>
              </a:rPr>
              <a:t>ために、ツールとして知財を活用する必要がある。また、新たな収益を</a:t>
            </a:r>
            <a:br>
              <a:rPr kumimoji="1" lang="en-US" altLang="ja-JP" sz="2000">
                <a:solidFill>
                  <a:schemeClr val="tx1"/>
                </a:solidFill>
                <a:latin typeface="BIZ UDPゴシック" panose="020B0400000000000000" pitchFamily="50" charset="-128"/>
                <a:ea typeface="BIZ UDPゴシック" panose="020B0400000000000000" pitchFamily="50" charset="-128"/>
              </a:rPr>
            </a:br>
            <a:r>
              <a:rPr kumimoji="1" lang="ja-JP" altLang="en-US" sz="2000">
                <a:solidFill>
                  <a:schemeClr val="tx1"/>
                </a:solidFill>
                <a:latin typeface="BIZ UDPゴシック" panose="020B0400000000000000" pitchFamily="50" charset="-128"/>
                <a:ea typeface="BIZ UDPゴシック" panose="020B0400000000000000" pitchFamily="50" charset="-128"/>
              </a:rPr>
              <a:t>創出するために</a:t>
            </a:r>
            <a:r>
              <a:rPr kumimoji="1" lang="ja-JP" altLang="en-US" sz="2000">
                <a:solidFill>
                  <a:schemeClr val="accent3"/>
                </a:solidFill>
                <a:latin typeface="BIZ UDPゴシック" panose="020B0400000000000000" pitchFamily="50" charset="-128"/>
                <a:ea typeface="BIZ UDPゴシック" panose="020B0400000000000000" pitchFamily="50" charset="-128"/>
              </a:rPr>
              <a:t>社員の知財創出を促進</a:t>
            </a:r>
            <a:r>
              <a:rPr kumimoji="1" lang="ja-JP" altLang="en-US" sz="2000">
                <a:solidFill>
                  <a:schemeClr val="tx1"/>
                </a:solidFill>
                <a:latin typeface="BIZ UDPゴシック" panose="020B0400000000000000" pitchFamily="50" charset="-128"/>
                <a:ea typeface="BIZ UDPゴシック" panose="020B0400000000000000" pitchFamily="50" charset="-128"/>
              </a:rPr>
              <a:t>していく必要がある</a:t>
            </a:r>
          </a:p>
        </p:txBody>
      </p:sp>
      <p:sp>
        <p:nvSpPr>
          <p:cNvPr id="4" name="フッター プレースホルダー 3">
            <a:extLst>
              <a:ext uri="{FF2B5EF4-FFF2-40B4-BE49-F238E27FC236}">
                <a16:creationId xmlns:a16="http://schemas.microsoft.com/office/drawing/2014/main" id="{A9DEFBEE-FBC2-8ABA-1BAC-8BF2AD562162}"/>
              </a:ext>
            </a:extLst>
          </p:cNvPr>
          <p:cNvSpPr txBox="1">
            <a:spLocks/>
          </p:cNvSpPr>
          <p:nvPr/>
        </p:nvSpPr>
        <p:spPr>
          <a:xfrm>
            <a:off x="4038601" y="6489700"/>
            <a:ext cx="5427132" cy="339139"/>
          </a:xfrm>
          <a:prstGeom prst="rect">
            <a:avLst/>
          </a:prstGeom>
        </p:spPr>
        <p:txBody>
          <a:bodyPr vert="horz" lIns="91440" tIns="45720" rIns="91440" bIns="45720" rtlCol="0" anchor="ctr"/>
          <a:lstStyle>
            <a:defPPr>
              <a:defRPr lang="en-US"/>
            </a:defPPr>
            <a:lvl1pPr marL="0" algn="l" defTabSz="457200" rtl="0" eaLnBrk="1" latinLnBrk="0" hangingPunct="1">
              <a:defRPr sz="700" kern="1200">
                <a:solidFill>
                  <a:schemeClr val="tx1">
                    <a:alpha val="70000"/>
                  </a:schemeClr>
                </a:solidFill>
                <a:latin typeface="+mn-lt"/>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altLang="en-US">
                <a:latin typeface="BIZ UDPゴシック" panose="020B0400000000000000" pitchFamily="50" charset="-128"/>
                <a:ea typeface="BIZ UDPゴシック" panose="020B0400000000000000" pitchFamily="50" charset="-128"/>
              </a:rPr>
              <a:t>資料：</a:t>
            </a:r>
            <a:r>
              <a:rPr kumimoji="1" lang="ja-JP" altLang="en-US">
                <a:latin typeface="BIZ UDPゴシック" panose="020B0400000000000000" pitchFamily="50" charset="-128"/>
                <a:ea typeface="BIZ UDPゴシック" panose="020B0400000000000000" pitchFamily="50" charset="-128"/>
              </a:rPr>
              <a:t>特許庁</a:t>
            </a:r>
            <a:r>
              <a:rPr lang="ja-JP" altLang="en-US">
                <a:latin typeface="BIZ UDPゴシック" panose="020B0400000000000000" pitchFamily="50" charset="-128"/>
                <a:ea typeface="BIZ UDPゴシック" panose="020B0400000000000000" pitchFamily="50" charset="-128"/>
              </a:rPr>
              <a:t>「一歩先行く国内外スタートアップ企業の知的財産戦略事例集 </a:t>
            </a:r>
            <a:r>
              <a:rPr lang="en-US" altLang="ja-JP">
                <a:latin typeface="BIZ UDPゴシック" panose="020B0400000000000000" pitchFamily="50" charset="-128"/>
                <a:ea typeface="BIZ UDPゴシック" panose="020B0400000000000000" pitchFamily="50" charset="-128"/>
              </a:rPr>
              <a:t>IP Strategies for Startups</a:t>
            </a:r>
            <a:r>
              <a:rPr lang="ja-JP" altLang="en-US">
                <a:latin typeface="BIZ UDPゴシック" panose="020B0400000000000000" pitchFamily="50" charset="-128"/>
                <a:ea typeface="BIZ UDPゴシック" panose="020B0400000000000000" pitchFamily="50" charset="-128"/>
              </a:rPr>
              <a:t>」</a:t>
            </a:r>
            <a:r>
              <a:rPr lang="en-US" altLang="ja-JP">
                <a:latin typeface="BIZ UDPゴシック" panose="020B0400000000000000" pitchFamily="50" charset="-128"/>
                <a:ea typeface="BIZ UDPゴシック" panose="020B0400000000000000" pitchFamily="50" charset="-128"/>
              </a:rPr>
              <a:t>, P.2</a:t>
            </a:r>
            <a:r>
              <a:rPr lang="ja-JP" altLang="en-US">
                <a:latin typeface="BIZ UDPゴシック" panose="020B0400000000000000" pitchFamily="50" charset="-128"/>
                <a:ea typeface="BIZ UDPゴシック" panose="020B0400000000000000" pitchFamily="50" charset="-128"/>
              </a:rPr>
              <a:t>を基に作成</a:t>
            </a:r>
            <a:endParaRPr kumimoji="1" lang="ja-JP" altLang="en-US">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BEF863A8-FD0A-B1ED-CE6F-8C67CF82D4BA}"/>
              </a:ext>
            </a:extLst>
          </p:cNvPr>
          <p:cNvSpPr/>
          <p:nvPr/>
        </p:nvSpPr>
        <p:spPr>
          <a:xfrm>
            <a:off x="461230" y="739305"/>
            <a:ext cx="4694969" cy="3672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スタートアップの知財戦略上のポイントまとめ</a:t>
            </a:r>
          </a:p>
        </p:txBody>
      </p:sp>
    </p:spTree>
    <p:extLst>
      <p:ext uri="{BB962C8B-B14F-4D97-AF65-F5344CB8AC3E}">
        <p14:creationId xmlns:p14="http://schemas.microsoft.com/office/powerpoint/2010/main" val="31528223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正方形/長方形 20">
            <a:extLst>
              <a:ext uri="{FF2B5EF4-FFF2-40B4-BE49-F238E27FC236}">
                <a16:creationId xmlns:a16="http://schemas.microsoft.com/office/drawing/2014/main" id="{63099A5D-2917-0433-8D0B-3A6D5E30C427}"/>
              </a:ext>
            </a:extLst>
          </p:cNvPr>
          <p:cNvSpPr/>
          <p:nvPr/>
        </p:nvSpPr>
        <p:spPr>
          <a:xfrm>
            <a:off x="900111" y="2565000"/>
            <a:ext cx="8142290" cy="3743725"/>
          </a:xfrm>
          <a:prstGeom prst="rect">
            <a:avLst/>
          </a:prstGeom>
          <a:solidFill>
            <a:srgbClr val="E8E5DE"/>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kumimoji="1" lang="ja-JP" altLang="en-US">
              <a:solidFill>
                <a:schemeClr val="tx1"/>
              </a:solidFill>
              <a:latin typeface="BIZ UDPゴシック" panose="020B0400000000000000" pitchFamily="50" charset="-128"/>
              <a:ea typeface="BIZ UDPゴシック" panose="020B0400000000000000" pitchFamily="50" charset="-128"/>
            </a:endParaRPr>
          </a:p>
        </p:txBody>
      </p:sp>
      <p:sp>
        <p:nvSpPr>
          <p:cNvPr id="2" name="タイトル 1">
            <a:extLst>
              <a:ext uri="{FF2B5EF4-FFF2-40B4-BE49-F238E27FC236}">
                <a16:creationId xmlns:a16="http://schemas.microsoft.com/office/drawing/2014/main" id="{9B49B82E-978D-E33B-5C92-785157C6974B}"/>
              </a:ext>
            </a:extLst>
          </p:cNvPr>
          <p:cNvSpPr>
            <a:spLocks noGrp="1"/>
          </p:cNvSpPr>
          <p:nvPr>
            <p:ph type="title"/>
          </p:nvPr>
        </p:nvSpPr>
        <p:spPr/>
        <p:txBody>
          <a:bodyPr vert="horz">
            <a:noAutofit/>
          </a:bodyPr>
          <a:lstStyle/>
          <a:p>
            <a:r>
              <a:rPr lang="ja-JP" altLang="en-US">
                <a:latin typeface="BIZ UDPゴシック" panose="020B0400000000000000" pitchFamily="50" charset="-128"/>
                <a:ea typeface="BIZ UDPゴシック" panose="020B0400000000000000" pitchFamily="50" charset="-128"/>
              </a:rPr>
              <a:t>知財戦略の</a:t>
            </a:r>
            <a:r>
              <a:rPr lang="ja-JP" altLang="en-US"/>
              <a:t>構築</a:t>
            </a:r>
            <a:endParaRPr kumimoji="1" lang="ja-JP" altLang="en-US">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7B186E71-250F-C18D-1D18-636586487CF8}"/>
              </a:ext>
            </a:extLst>
          </p:cNvPr>
          <p:cNvSpPr>
            <a:spLocks noGrp="1"/>
          </p:cNvSpPr>
          <p:nvPr>
            <p:ph sz="quarter" idx="13"/>
          </p:nvPr>
        </p:nvSpPr>
        <p:spPr/>
        <p:txBody>
          <a:bodyPr>
            <a:normAutofit/>
          </a:bodyPr>
          <a:lstStyle/>
          <a:p>
            <a:pPr marL="0" indent="0">
              <a:buNone/>
            </a:pPr>
            <a:r>
              <a:rPr lang="ja-JP" altLang="en-US">
                <a:latin typeface="BIZ UDPゴシック" panose="020B0400000000000000" pitchFamily="50" charset="-128"/>
              </a:rPr>
              <a:t>知財戦略構築のキーワード</a:t>
            </a:r>
            <a:endParaRPr kumimoji="1" lang="ja-JP" altLang="en-US">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6569D161-52D2-9BA1-6122-DB5F7F35440C}"/>
              </a:ext>
            </a:extLst>
          </p:cNvPr>
          <p:cNvSpPr>
            <a:spLocks noGrp="1"/>
          </p:cNvSpPr>
          <p:nvPr>
            <p:ph type="sldNum" sz="quarter" idx="4"/>
          </p:nvPr>
        </p:nvSpPr>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pPr/>
              <a:t>15</a:t>
            </a:fld>
            <a:endParaRPr kumimoji="1" lang="ja-JP" altLang="en-US">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AD689DE5-F7BD-E8D2-5244-A19FBAE40BD7}"/>
              </a:ext>
            </a:extLst>
          </p:cNvPr>
          <p:cNvSpPr txBox="1"/>
          <p:nvPr/>
        </p:nvSpPr>
        <p:spPr>
          <a:xfrm>
            <a:off x="616342" y="981000"/>
            <a:ext cx="8673316" cy="1200329"/>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ここまで、成長ステージに合った必要な知財戦略とそのポイントを見てきた。</a:t>
            </a:r>
            <a:endParaRPr kumimoji="1" lang="en-US" altLang="ja-JP">
              <a:latin typeface="BIZ UDPゴシック" panose="020B0400000000000000" pitchFamily="50" charset="-128"/>
              <a:ea typeface="BIZ UDPゴシック" panose="020B0400000000000000" pitchFamily="50" charset="-128"/>
            </a:endParaRPr>
          </a:p>
          <a:p>
            <a:endParaRPr kumimoji="1" lang="en-US" altLang="ja-JP">
              <a:latin typeface="BIZ UDPゴシック" panose="020B0400000000000000" pitchFamily="50" charset="-128"/>
              <a:ea typeface="BIZ UDPゴシック" panose="020B0400000000000000" pitchFamily="50" charset="-128"/>
            </a:endParaRPr>
          </a:p>
          <a:p>
            <a:r>
              <a:rPr kumimoji="1" lang="ja-JP" altLang="en-US">
                <a:latin typeface="BIZ UDPゴシック" panose="020B0400000000000000" pitchFamily="50" charset="-128"/>
                <a:ea typeface="BIZ UDPゴシック" panose="020B0400000000000000" pitchFamily="50" charset="-128"/>
              </a:rPr>
              <a:t>ここからは、スタートアップが成長ステージに合わせて知財戦略を構築していくうえで大事な、</a:t>
            </a:r>
            <a:r>
              <a:rPr kumimoji="1" lang="ja-JP" altLang="en-US">
                <a:solidFill>
                  <a:srgbClr val="C96731"/>
                </a:solidFill>
                <a:latin typeface="BIZ UDPゴシック" panose="020B0400000000000000" pitchFamily="50" charset="-128"/>
                <a:ea typeface="BIZ UDPゴシック" panose="020B0400000000000000" pitchFamily="50" charset="-128"/>
              </a:rPr>
              <a:t>知財戦略のキーワード</a:t>
            </a:r>
            <a:r>
              <a:rPr kumimoji="1" lang="ja-JP" altLang="en-US">
                <a:latin typeface="BIZ UDPゴシック" panose="020B0400000000000000" pitchFamily="50" charset="-128"/>
                <a:ea typeface="BIZ UDPゴシック" panose="020B0400000000000000" pitchFamily="50" charset="-128"/>
              </a:rPr>
              <a:t>を見ていく。</a:t>
            </a:r>
          </a:p>
        </p:txBody>
      </p:sp>
      <p:sp>
        <p:nvSpPr>
          <p:cNvPr id="4" name="正方形/長方形 3">
            <a:extLst>
              <a:ext uri="{FF2B5EF4-FFF2-40B4-BE49-F238E27FC236}">
                <a16:creationId xmlns:a16="http://schemas.microsoft.com/office/drawing/2014/main" id="{89B775B2-0210-64ED-5A47-7559B8A108F8}"/>
              </a:ext>
            </a:extLst>
          </p:cNvPr>
          <p:cNvSpPr/>
          <p:nvPr/>
        </p:nvSpPr>
        <p:spPr>
          <a:xfrm>
            <a:off x="3639000" y="2809886"/>
            <a:ext cx="2628000" cy="547494"/>
          </a:xfrm>
          <a:prstGeom prst="rect">
            <a:avLst/>
          </a:prstGeom>
          <a:solidFill>
            <a:schemeClr val="bg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3600" dirty="0">
                <a:solidFill>
                  <a:schemeClr val="tx1"/>
                </a:solidFill>
                <a:latin typeface="BIZ UDPゴシック" panose="020B0400000000000000" pitchFamily="50" charset="-128"/>
                <a:ea typeface="BIZ UDPゴシック" panose="020B0400000000000000" pitchFamily="50" charset="-128"/>
              </a:rPr>
              <a:t>キーワード</a:t>
            </a:r>
          </a:p>
        </p:txBody>
      </p:sp>
      <p:sp>
        <p:nvSpPr>
          <p:cNvPr id="6" name="テキスト ボックス 5">
            <a:extLst>
              <a:ext uri="{FF2B5EF4-FFF2-40B4-BE49-F238E27FC236}">
                <a16:creationId xmlns:a16="http://schemas.microsoft.com/office/drawing/2014/main" id="{6D9B7C02-8C5E-6B4E-E3D0-FDA20FD874EB}"/>
              </a:ext>
            </a:extLst>
          </p:cNvPr>
          <p:cNvSpPr txBox="1"/>
          <p:nvPr/>
        </p:nvSpPr>
        <p:spPr>
          <a:xfrm>
            <a:off x="2001000" y="3716999"/>
            <a:ext cx="1512000" cy="461665"/>
          </a:xfrm>
          <a:prstGeom prst="rect">
            <a:avLst/>
          </a:prstGeom>
          <a:noFill/>
        </p:spPr>
        <p:txBody>
          <a:bodyPr wrap="square" rtlCol="0">
            <a:spAutoFit/>
          </a:bodyPr>
          <a:lstStyle/>
          <a:p>
            <a:r>
              <a:rPr kumimoji="1" lang="ja-JP" altLang="en-US" sz="2400" dirty="0">
                <a:latin typeface="BIZ UDPゴシック" panose="020B0400000000000000" pitchFamily="50" charset="-128"/>
                <a:ea typeface="BIZ UDPゴシック" panose="020B0400000000000000" pitchFamily="50" charset="-128"/>
              </a:rPr>
              <a:t>基本特許</a:t>
            </a:r>
          </a:p>
        </p:txBody>
      </p:sp>
      <p:sp>
        <p:nvSpPr>
          <p:cNvPr id="9" name="テキスト ボックス 8">
            <a:extLst>
              <a:ext uri="{FF2B5EF4-FFF2-40B4-BE49-F238E27FC236}">
                <a16:creationId xmlns:a16="http://schemas.microsoft.com/office/drawing/2014/main" id="{A1A2FF85-422C-0F73-0EF0-ADDE698E0CDB}"/>
              </a:ext>
            </a:extLst>
          </p:cNvPr>
          <p:cNvSpPr txBox="1"/>
          <p:nvPr/>
        </p:nvSpPr>
        <p:spPr>
          <a:xfrm>
            <a:off x="6048944" y="4851526"/>
            <a:ext cx="2672070" cy="461665"/>
          </a:xfrm>
          <a:prstGeom prst="rect">
            <a:avLst/>
          </a:prstGeom>
          <a:noFill/>
        </p:spPr>
        <p:txBody>
          <a:bodyPr wrap="square" rtlCol="0">
            <a:spAutoFit/>
          </a:bodyPr>
          <a:lstStyle/>
          <a:p>
            <a:pPr algn="ctr"/>
            <a:r>
              <a:rPr kumimoji="1" lang="ja-JP" altLang="en-US" sz="2400">
                <a:latin typeface="BIZ UDPゴシック" panose="020B0400000000000000" pitchFamily="50" charset="-128"/>
                <a:ea typeface="BIZ UDPゴシック" panose="020B0400000000000000" pitchFamily="50" charset="-128"/>
              </a:rPr>
              <a:t>クロスライセンス</a:t>
            </a:r>
          </a:p>
        </p:txBody>
      </p:sp>
      <p:sp>
        <p:nvSpPr>
          <p:cNvPr id="7" name="テキスト ボックス 6">
            <a:extLst>
              <a:ext uri="{FF2B5EF4-FFF2-40B4-BE49-F238E27FC236}">
                <a16:creationId xmlns:a16="http://schemas.microsoft.com/office/drawing/2014/main" id="{969A81A8-0469-208C-CF23-07010EFF6EFD}"/>
              </a:ext>
            </a:extLst>
          </p:cNvPr>
          <p:cNvSpPr txBox="1"/>
          <p:nvPr/>
        </p:nvSpPr>
        <p:spPr>
          <a:xfrm>
            <a:off x="6628979" y="3717000"/>
            <a:ext cx="1512000" cy="461665"/>
          </a:xfrm>
          <a:prstGeom prst="rect">
            <a:avLst/>
          </a:prstGeom>
          <a:noFill/>
        </p:spPr>
        <p:txBody>
          <a:bodyPr wrap="square" rtlCol="0">
            <a:spAutoFit/>
          </a:bodyPr>
          <a:lstStyle/>
          <a:p>
            <a:r>
              <a:rPr kumimoji="1" lang="ja-JP" altLang="en-US" sz="2400">
                <a:latin typeface="BIZ UDPゴシック" panose="020B0400000000000000" pitchFamily="50" charset="-128"/>
                <a:ea typeface="BIZ UDPゴシック" panose="020B0400000000000000" pitchFamily="50" charset="-128"/>
              </a:rPr>
              <a:t>周辺特許</a:t>
            </a:r>
          </a:p>
        </p:txBody>
      </p:sp>
      <p:sp>
        <p:nvSpPr>
          <p:cNvPr id="12" name="テキスト ボックス 11">
            <a:extLst>
              <a:ext uri="{FF2B5EF4-FFF2-40B4-BE49-F238E27FC236}">
                <a16:creationId xmlns:a16="http://schemas.microsoft.com/office/drawing/2014/main" id="{7C8F43DD-2241-FCF3-F7BE-A97874129F38}"/>
              </a:ext>
            </a:extLst>
          </p:cNvPr>
          <p:cNvSpPr txBox="1"/>
          <p:nvPr/>
        </p:nvSpPr>
        <p:spPr>
          <a:xfrm>
            <a:off x="1266178" y="4848923"/>
            <a:ext cx="2981643" cy="461665"/>
          </a:xfrm>
          <a:prstGeom prst="rect">
            <a:avLst/>
          </a:prstGeom>
          <a:noFill/>
        </p:spPr>
        <p:txBody>
          <a:bodyPr wrap="square" rtlCol="0">
            <a:spAutoFit/>
          </a:bodyPr>
          <a:lstStyle/>
          <a:p>
            <a:pPr algn="ctr"/>
            <a:r>
              <a:rPr kumimoji="1" lang="ja-JP" altLang="en-US" sz="2400">
                <a:latin typeface="BIZ UDPゴシック" panose="020B0400000000000000" pitchFamily="50" charset="-128"/>
                <a:ea typeface="BIZ UDPゴシック" panose="020B0400000000000000" pitchFamily="50" charset="-128"/>
              </a:rPr>
              <a:t>特許ポートフォリオ</a:t>
            </a:r>
          </a:p>
        </p:txBody>
      </p:sp>
    </p:spTree>
    <p:extLst>
      <p:ext uri="{BB962C8B-B14F-4D97-AF65-F5344CB8AC3E}">
        <p14:creationId xmlns:p14="http://schemas.microsoft.com/office/powerpoint/2010/main" val="250832878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49B82E-978D-E33B-5C92-785157C6974B}"/>
              </a:ext>
            </a:extLst>
          </p:cNvPr>
          <p:cNvSpPr>
            <a:spLocks noGrp="1"/>
          </p:cNvSpPr>
          <p:nvPr>
            <p:ph type="title"/>
          </p:nvPr>
        </p:nvSpPr>
        <p:spPr/>
        <p:txBody>
          <a:bodyPr vert="horz">
            <a:noAutofit/>
          </a:bodyPr>
          <a:lstStyle/>
          <a:p>
            <a:r>
              <a:rPr lang="ja-JP" altLang="en-US">
                <a:latin typeface="BIZ UDPゴシック" panose="020B0400000000000000" pitchFamily="50" charset="-128"/>
                <a:ea typeface="BIZ UDPゴシック" panose="020B0400000000000000" pitchFamily="50" charset="-128"/>
              </a:rPr>
              <a:t>知財戦略の構築</a:t>
            </a:r>
            <a:endParaRPr kumimoji="1" lang="ja-JP" altLang="en-US">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7B186E71-250F-C18D-1D18-636586487CF8}"/>
              </a:ext>
            </a:extLst>
          </p:cNvPr>
          <p:cNvSpPr>
            <a:spLocks noGrp="1"/>
          </p:cNvSpPr>
          <p:nvPr>
            <p:ph sz="quarter" idx="13"/>
          </p:nvPr>
        </p:nvSpPr>
        <p:spPr/>
        <p:txBody>
          <a:bodyPr>
            <a:normAutofit/>
          </a:bodyPr>
          <a:lstStyle/>
          <a:p>
            <a:pPr marL="0" indent="0">
              <a:buNone/>
            </a:pPr>
            <a:r>
              <a:rPr lang="ja-JP" altLang="en-US">
                <a:latin typeface="BIZ UDPゴシック" panose="020B0400000000000000" pitchFamily="50" charset="-128"/>
              </a:rPr>
              <a:t>知財戦略構築のキーワード</a:t>
            </a:r>
            <a:endParaRPr kumimoji="1" lang="ja-JP" altLang="en-US">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6569D161-52D2-9BA1-6122-DB5F7F35440C}"/>
              </a:ext>
            </a:extLst>
          </p:cNvPr>
          <p:cNvSpPr>
            <a:spLocks noGrp="1"/>
          </p:cNvSpPr>
          <p:nvPr>
            <p:ph type="sldNum" sz="quarter" idx="4"/>
          </p:nvPr>
        </p:nvSpPr>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pPr/>
              <a:t>16</a:t>
            </a:fld>
            <a:endParaRPr kumimoji="1" lang="ja-JP" altLang="en-US">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BB67A37D-C9BB-77EF-93C4-F367393D80AB}"/>
              </a:ext>
            </a:extLst>
          </p:cNvPr>
          <p:cNvSpPr txBox="1"/>
          <p:nvPr/>
        </p:nvSpPr>
        <p:spPr>
          <a:xfrm>
            <a:off x="453975" y="1162127"/>
            <a:ext cx="9011758" cy="923330"/>
          </a:xfrm>
          <a:prstGeom prst="rect">
            <a:avLst/>
          </a:prstGeom>
          <a:noFill/>
        </p:spPr>
        <p:txBody>
          <a:bodyPr wrap="square" rtlCol="0">
            <a:spAutoFit/>
          </a:bodyPr>
          <a:lstStyle/>
          <a:p>
            <a:r>
              <a:rPr lang="ja-JP" altLang="en-US" b="0" i="0">
                <a:effectLst/>
                <a:latin typeface="BIZ UDPゴシック" panose="020B0400000000000000" pitchFamily="50" charset="-128"/>
                <a:ea typeface="BIZ UDPゴシック" panose="020B0400000000000000" pitchFamily="50" charset="-128"/>
              </a:rPr>
              <a:t>特定のジャンルの事業を</a:t>
            </a:r>
            <a:r>
              <a:rPr lang="ja-JP" altLang="en-US">
                <a:latin typeface="BIZ UDPゴシック" panose="020B0400000000000000" pitchFamily="50" charset="-128"/>
                <a:ea typeface="BIZ UDPゴシック" panose="020B0400000000000000" pitchFamily="50" charset="-128"/>
              </a:rPr>
              <a:t>行う</a:t>
            </a:r>
            <a:r>
              <a:rPr lang="ja-JP" altLang="en-US" b="0" i="0">
                <a:effectLst/>
                <a:latin typeface="BIZ UDPゴシック" panose="020B0400000000000000" pitchFamily="50" charset="-128"/>
                <a:ea typeface="BIZ UDPゴシック" panose="020B0400000000000000" pitchFamily="50" charset="-128"/>
              </a:rPr>
              <a:t>際に、</a:t>
            </a:r>
            <a:r>
              <a:rPr lang="ja-JP" altLang="en-US" b="0" i="0">
                <a:solidFill>
                  <a:srgbClr val="C96731"/>
                </a:solidFill>
                <a:effectLst/>
                <a:latin typeface="BIZ UDPゴシック" panose="020B0400000000000000" pitchFamily="50" charset="-128"/>
                <a:ea typeface="BIZ UDPゴシック" panose="020B0400000000000000" pitchFamily="50" charset="-128"/>
              </a:rPr>
              <a:t>絶対に使わざるを得ない、当たり前なこと、基本的なことを特許化したものである。</a:t>
            </a:r>
            <a:r>
              <a:rPr lang="ja-JP" altLang="en-US" b="0" i="0">
                <a:effectLst/>
                <a:latin typeface="BIZ UDPゴシック" panose="020B0400000000000000" pitchFamily="50" charset="-128"/>
                <a:ea typeface="BIZ UDPゴシック" panose="020B0400000000000000" pitchFamily="50" charset="-128"/>
              </a:rPr>
              <a:t>これを権利化して持っていると、ビジネスとして非常に</a:t>
            </a:r>
            <a:br>
              <a:rPr lang="en-US" altLang="ja-JP" b="0" i="0">
                <a:effectLst/>
                <a:latin typeface="BIZ UDPゴシック" panose="020B0400000000000000" pitchFamily="50" charset="-128"/>
                <a:ea typeface="BIZ UDPゴシック" panose="020B0400000000000000" pitchFamily="50" charset="-128"/>
              </a:rPr>
            </a:br>
            <a:r>
              <a:rPr lang="ja-JP" altLang="en-US" b="0" i="0">
                <a:effectLst/>
                <a:latin typeface="BIZ UDPゴシック" panose="020B0400000000000000" pitchFamily="50" charset="-128"/>
                <a:ea typeface="BIZ UDPゴシック" panose="020B0400000000000000" pitchFamily="50" charset="-128"/>
              </a:rPr>
              <a:t>有利になる大変強力な特許である。</a:t>
            </a:r>
            <a:endParaRPr kumimoji="1" lang="ja-JP" altLang="en-US">
              <a:latin typeface="BIZ UDPゴシック" panose="020B0400000000000000" pitchFamily="50" charset="-128"/>
              <a:ea typeface="BIZ UDPゴシック" panose="020B0400000000000000" pitchFamily="50" charset="-128"/>
            </a:endParaRPr>
          </a:p>
        </p:txBody>
      </p:sp>
      <p:sp>
        <p:nvSpPr>
          <p:cNvPr id="22" name="二等辺三角形 21">
            <a:extLst>
              <a:ext uri="{FF2B5EF4-FFF2-40B4-BE49-F238E27FC236}">
                <a16:creationId xmlns:a16="http://schemas.microsoft.com/office/drawing/2014/main" id="{2D76FEFE-F3FE-A175-1D62-D057D26E2660}"/>
              </a:ext>
            </a:extLst>
          </p:cNvPr>
          <p:cNvSpPr/>
          <p:nvPr/>
        </p:nvSpPr>
        <p:spPr>
          <a:xfrm rot="10800000">
            <a:off x="3350605" y="2732172"/>
            <a:ext cx="3206380" cy="335280"/>
          </a:xfrm>
          <a:prstGeom prst="triangle">
            <a:avLst/>
          </a:prstGeom>
          <a:solidFill>
            <a:srgbClr val="B4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83151F55-8F87-BAB1-AB45-6C0ED02A3627}"/>
              </a:ext>
            </a:extLst>
          </p:cNvPr>
          <p:cNvSpPr txBox="1"/>
          <p:nvPr/>
        </p:nvSpPr>
        <p:spPr>
          <a:xfrm>
            <a:off x="1281794" y="3669393"/>
            <a:ext cx="7344002" cy="523220"/>
          </a:xfrm>
          <a:prstGeom prst="rect">
            <a:avLst/>
          </a:prstGeom>
          <a:noFill/>
        </p:spPr>
        <p:txBody>
          <a:bodyPr wrap="square" rtlCol="0">
            <a:spAutoFit/>
          </a:bodyPr>
          <a:lstStyle/>
          <a:p>
            <a:pPr algn="ctr"/>
            <a:r>
              <a:rPr kumimoji="1" lang="ja-JP" altLang="en-US" sz="2800">
                <a:latin typeface="BIZ UDPゴシック" panose="020B0400000000000000" pitchFamily="50" charset="-128"/>
                <a:ea typeface="BIZ UDPゴシック" panose="020B0400000000000000" pitchFamily="50" charset="-128"/>
              </a:rPr>
              <a:t>スタートアップが基本特許を持つ意味</a:t>
            </a:r>
          </a:p>
        </p:txBody>
      </p:sp>
      <p:sp>
        <p:nvSpPr>
          <p:cNvPr id="10" name="テキスト ボックス 9">
            <a:extLst>
              <a:ext uri="{FF2B5EF4-FFF2-40B4-BE49-F238E27FC236}">
                <a16:creationId xmlns:a16="http://schemas.microsoft.com/office/drawing/2014/main" id="{FEA3D2B8-A3F6-BD2E-ABD1-1B02A1037EE9}"/>
              </a:ext>
            </a:extLst>
          </p:cNvPr>
          <p:cNvSpPr txBox="1"/>
          <p:nvPr/>
        </p:nvSpPr>
        <p:spPr>
          <a:xfrm>
            <a:off x="453232" y="4468030"/>
            <a:ext cx="8999537" cy="1323439"/>
          </a:xfrm>
          <a:prstGeom prst="rect">
            <a:avLst/>
          </a:prstGeom>
          <a:noFill/>
        </p:spPr>
        <p:txBody>
          <a:bodyPr wrap="square" rtlCol="0">
            <a:spAutoFit/>
          </a:bodyPr>
          <a:lstStyle/>
          <a:p>
            <a:pPr marL="342900" indent="-342900" algn="l">
              <a:buFont typeface="Arial" panose="020B0604020202020204" pitchFamily="34" charset="0"/>
              <a:buChar char="•"/>
            </a:pPr>
            <a:r>
              <a:rPr lang="ja-JP" altLang="en-US" sz="2000" b="0" i="0">
                <a:solidFill>
                  <a:srgbClr val="C96731"/>
                </a:solidFill>
                <a:effectLst/>
                <a:latin typeface="BIZ UDPゴシック" panose="020B0400000000000000" pitchFamily="50" charset="-128"/>
                <a:ea typeface="BIZ UDPゴシック" panose="020B0400000000000000" pitchFamily="50" charset="-128"/>
              </a:rPr>
              <a:t>資金面から多くの特許を取得することは難しい</a:t>
            </a:r>
            <a:r>
              <a:rPr lang="ja-JP" altLang="en-US" sz="2000">
                <a:solidFill>
                  <a:srgbClr val="333333"/>
                </a:solidFill>
                <a:latin typeface="BIZ UDPゴシック" panose="020B0400000000000000" pitchFamily="50" charset="-128"/>
                <a:ea typeface="BIZ UDPゴシック" panose="020B0400000000000000" pitchFamily="50" charset="-128"/>
              </a:rPr>
              <a:t>ため、</a:t>
            </a:r>
            <a:r>
              <a:rPr lang="ja-JP" altLang="en-US" sz="2000" b="0" i="0">
                <a:solidFill>
                  <a:srgbClr val="333333"/>
                </a:solidFill>
                <a:effectLst/>
                <a:latin typeface="BIZ UDPゴシック" panose="020B0400000000000000" pitchFamily="50" charset="-128"/>
                <a:ea typeface="BIZ UDPゴシック" panose="020B0400000000000000" pitchFamily="50" charset="-128"/>
              </a:rPr>
              <a:t>基本特許を押さえて</a:t>
            </a:r>
            <a:br>
              <a:rPr lang="en-US" altLang="ja-JP" sz="2000" b="0" i="0">
                <a:solidFill>
                  <a:srgbClr val="333333"/>
                </a:solidFill>
                <a:effectLst/>
                <a:latin typeface="BIZ UDPゴシック" panose="020B0400000000000000" pitchFamily="50" charset="-128"/>
                <a:ea typeface="BIZ UDPゴシック" panose="020B0400000000000000" pitchFamily="50" charset="-128"/>
              </a:rPr>
            </a:br>
            <a:r>
              <a:rPr lang="ja-JP" altLang="en-US" sz="2000" b="0" i="0">
                <a:solidFill>
                  <a:srgbClr val="333333"/>
                </a:solidFill>
                <a:effectLst/>
                <a:latin typeface="BIZ UDPゴシック" panose="020B0400000000000000" pitchFamily="50" charset="-128"/>
                <a:ea typeface="BIZ UDPゴシック" panose="020B0400000000000000" pitchFamily="50" charset="-128"/>
              </a:rPr>
              <a:t>おくことが特に大事！</a:t>
            </a:r>
            <a:endParaRPr lang="en-US" altLang="ja-JP" sz="2000" b="0" i="0">
              <a:solidFill>
                <a:srgbClr val="333333"/>
              </a:solidFill>
              <a:effectLst/>
              <a:latin typeface="BIZ UDPゴシック" panose="020B0400000000000000" pitchFamily="50" charset="-128"/>
              <a:ea typeface="BIZ UDPゴシック" panose="020B0400000000000000" pitchFamily="50" charset="-128"/>
            </a:endParaRPr>
          </a:p>
          <a:p>
            <a:pPr marL="342900" indent="-342900" algn="l">
              <a:buFont typeface="Arial" panose="020B0604020202020204" pitchFamily="34" charset="0"/>
              <a:buChar char="•"/>
            </a:pPr>
            <a:r>
              <a:rPr lang="ja-JP" altLang="en-US" sz="2000" b="0" i="0">
                <a:solidFill>
                  <a:srgbClr val="C96731"/>
                </a:solidFill>
                <a:effectLst/>
                <a:latin typeface="BIZ UDPゴシック" panose="020B0400000000000000" pitchFamily="50" charset="-128"/>
                <a:ea typeface="BIZ UDPゴシック" panose="020B0400000000000000" pitchFamily="50" charset="-128"/>
              </a:rPr>
              <a:t>ライセンス収入</a:t>
            </a:r>
            <a:r>
              <a:rPr lang="ja-JP" altLang="en-US" sz="2000" b="0" i="0">
                <a:solidFill>
                  <a:srgbClr val="333333"/>
                </a:solidFill>
                <a:effectLst/>
                <a:latin typeface="BIZ UDPゴシック" panose="020B0400000000000000" pitchFamily="50" charset="-128"/>
                <a:ea typeface="BIZ UDPゴシック" panose="020B0400000000000000" pitchFamily="50" charset="-128"/>
              </a:rPr>
              <a:t>による利益を得ることができる！</a:t>
            </a:r>
            <a:endParaRPr lang="en-US" altLang="ja-JP" sz="2000" b="0" i="0">
              <a:solidFill>
                <a:srgbClr val="333333"/>
              </a:solidFill>
              <a:effectLst/>
              <a:latin typeface="BIZ UDPゴシック" panose="020B0400000000000000" pitchFamily="50" charset="-128"/>
              <a:ea typeface="BIZ UDPゴシック" panose="020B0400000000000000" pitchFamily="50" charset="-128"/>
            </a:endParaRPr>
          </a:p>
          <a:p>
            <a:pPr marL="342900" indent="-342900" algn="l">
              <a:buFont typeface="Arial" panose="020B0604020202020204" pitchFamily="34" charset="0"/>
              <a:buChar char="•"/>
            </a:pPr>
            <a:r>
              <a:rPr lang="ja-JP" altLang="en-US" sz="2000" b="0" i="0">
                <a:solidFill>
                  <a:srgbClr val="C96731"/>
                </a:solidFill>
                <a:effectLst/>
                <a:latin typeface="BIZ UDPゴシック" panose="020B0400000000000000" pitchFamily="50" charset="-128"/>
                <a:ea typeface="BIZ UDPゴシック" panose="020B0400000000000000" pitchFamily="50" charset="-128"/>
              </a:rPr>
              <a:t>他人がその市場に入らないようにする</a:t>
            </a:r>
            <a:r>
              <a:rPr lang="ja-JP" altLang="en-US" sz="2000" b="0" i="0">
                <a:solidFill>
                  <a:srgbClr val="333333"/>
                </a:solidFill>
                <a:effectLst/>
                <a:latin typeface="BIZ UDPゴシック" panose="020B0400000000000000" pitchFamily="50" charset="-128"/>
                <a:ea typeface="BIZ UDPゴシック" panose="020B0400000000000000" pitchFamily="50" charset="-128"/>
              </a:rPr>
              <a:t>こともできる！</a:t>
            </a:r>
            <a:endParaRPr kumimoji="1" lang="ja-JP" altLang="en-US" sz="2000">
              <a:solidFill>
                <a:schemeClr val="tx1"/>
              </a:solidFill>
              <a:latin typeface="BIZ UDPゴシック" panose="020B0400000000000000" pitchFamily="50" charset="-128"/>
              <a:ea typeface="BIZ UDPゴシック" panose="020B0400000000000000" pitchFamily="50" charset="-128"/>
            </a:endParaRPr>
          </a:p>
        </p:txBody>
      </p:sp>
      <p:sp>
        <p:nvSpPr>
          <p:cNvPr id="4" name="フッター プレースホルダー 3">
            <a:extLst>
              <a:ext uri="{FF2B5EF4-FFF2-40B4-BE49-F238E27FC236}">
                <a16:creationId xmlns:a16="http://schemas.microsoft.com/office/drawing/2014/main" id="{2E8CB649-FDD9-6BA4-D96C-B12FED3CB1DD}"/>
              </a:ext>
            </a:extLst>
          </p:cNvPr>
          <p:cNvSpPr txBox="1">
            <a:spLocks/>
          </p:cNvSpPr>
          <p:nvPr/>
        </p:nvSpPr>
        <p:spPr>
          <a:xfrm>
            <a:off x="5562601" y="6489700"/>
            <a:ext cx="3903132" cy="339139"/>
          </a:xfrm>
          <a:prstGeom prst="rect">
            <a:avLst/>
          </a:prstGeom>
        </p:spPr>
        <p:txBody>
          <a:bodyPr vert="horz" lIns="91440" tIns="45720" rIns="91440" bIns="45720" rtlCol="0" anchor="ctr"/>
          <a:lstStyle>
            <a:defPPr>
              <a:defRPr lang="en-US"/>
            </a:defPPr>
            <a:lvl1pPr marL="0" algn="l" defTabSz="457200" rtl="0" eaLnBrk="1" latinLnBrk="0" hangingPunct="1">
              <a:defRPr sz="700" kern="1200">
                <a:solidFill>
                  <a:schemeClr val="tx1">
                    <a:alpha val="70000"/>
                  </a:schemeClr>
                </a:solidFill>
                <a:latin typeface="+mn-lt"/>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altLang="en-US">
                <a:latin typeface="BIZ UDPゴシック" panose="020B0400000000000000" pitchFamily="50" charset="-128"/>
                <a:ea typeface="BIZ UDPゴシック" panose="020B0400000000000000" pitchFamily="50" charset="-128"/>
              </a:rPr>
              <a:t>資料：</a:t>
            </a:r>
            <a:r>
              <a:rPr kumimoji="1" lang="ja-JP" altLang="en-US">
                <a:latin typeface="BIZ UDPゴシック" panose="020B0400000000000000" pitchFamily="50" charset="-128"/>
                <a:ea typeface="BIZ UDPゴシック" panose="020B0400000000000000" pitchFamily="50" charset="-128"/>
              </a:rPr>
              <a:t>特許庁</a:t>
            </a:r>
            <a:r>
              <a:rPr lang="ja-JP" altLang="en-US">
                <a:latin typeface="BIZ UDPゴシック" panose="020B0400000000000000" pitchFamily="50" charset="-128"/>
                <a:ea typeface="BIZ UDPゴシック" panose="020B0400000000000000" pitchFamily="50" charset="-128"/>
              </a:rPr>
              <a:t>「</a:t>
            </a:r>
            <a:r>
              <a:rPr lang="en-US" altLang="ja-JP">
                <a:latin typeface="BIZ UDPゴシック" panose="020B0400000000000000" pitchFamily="50" charset="-128"/>
                <a:ea typeface="BIZ UDPゴシック" panose="020B0400000000000000" pitchFamily="50" charset="-128"/>
              </a:rPr>
              <a:t>IP BASE </a:t>
            </a:r>
            <a:r>
              <a:rPr kumimoji="1" lang="ja-JP" altLang="en-US">
                <a:latin typeface="BIZ UDPゴシック" panose="020B0400000000000000" pitchFamily="50" charset="-128"/>
                <a:ea typeface="BIZ UDPゴシック" panose="020B0400000000000000" pitchFamily="50" charset="-128"/>
              </a:rPr>
              <a:t>知財のキーワード　第</a:t>
            </a:r>
            <a:r>
              <a:rPr kumimoji="1" lang="en-US" altLang="ja-JP">
                <a:latin typeface="BIZ UDPゴシック" panose="020B0400000000000000" pitchFamily="50" charset="-128"/>
                <a:ea typeface="BIZ UDPゴシック" panose="020B0400000000000000" pitchFamily="50" charset="-128"/>
              </a:rPr>
              <a:t>1</a:t>
            </a:r>
            <a:r>
              <a:rPr kumimoji="1" lang="ja-JP" altLang="en-US">
                <a:latin typeface="BIZ UDPゴシック" panose="020B0400000000000000" pitchFamily="50" charset="-128"/>
                <a:ea typeface="BIZ UDPゴシック" panose="020B0400000000000000" pitchFamily="50" charset="-128"/>
              </a:rPr>
              <a:t>回「基本特許」とは？ </a:t>
            </a:r>
            <a:r>
              <a:rPr lang="ja-JP" altLang="en-US">
                <a:latin typeface="BIZ UDPゴシック" panose="020B0400000000000000" pitchFamily="50" charset="-128"/>
                <a:ea typeface="BIZ UDPゴシック" panose="020B0400000000000000" pitchFamily="50" charset="-128"/>
              </a:rPr>
              <a:t>」</a:t>
            </a:r>
            <a:r>
              <a:rPr lang="en-US" altLang="ja-JP">
                <a:latin typeface="BIZ UDPゴシック" panose="020B0400000000000000" pitchFamily="50" charset="-128"/>
                <a:ea typeface="BIZ UDPゴシック" panose="020B0400000000000000" pitchFamily="50" charset="-128"/>
              </a:rPr>
              <a:t>,Web</a:t>
            </a:r>
            <a:r>
              <a:rPr lang="ja-JP" altLang="en-US">
                <a:latin typeface="BIZ UDPゴシック" panose="020B0400000000000000" pitchFamily="50" charset="-128"/>
                <a:ea typeface="BIZ UDPゴシック" panose="020B0400000000000000" pitchFamily="50" charset="-128"/>
              </a:rPr>
              <a:t>ページを基に作成</a:t>
            </a:r>
            <a:endParaRPr kumimoji="1" lang="ja-JP" altLang="en-US">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D75DEE8C-4AE9-8765-1DDD-76D3FA8E92FE}"/>
              </a:ext>
            </a:extLst>
          </p:cNvPr>
          <p:cNvSpPr/>
          <p:nvPr/>
        </p:nvSpPr>
        <p:spPr>
          <a:xfrm>
            <a:off x="461230" y="739305"/>
            <a:ext cx="1320917" cy="3672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基本特許</a:t>
            </a:r>
          </a:p>
        </p:txBody>
      </p:sp>
    </p:spTree>
    <p:extLst>
      <p:ext uri="{BB962C8B-B14F-4D97-AF65-F5344CB8AC3E}">
        <p14:creationId xmlns:p14="http://schemas.microsoft.com/office/powerpoint/2010/main" val="228944773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49B82E-978D-E33B-5C92-785157C6974B}"/>
              </a:ext>
            </a:extLst>
          </p:cNvPr>
          <p:cNvSpPr>
            <a:spLocks noGrp="1"/>
          </p:cNvSpPr>
          <p:nvPr>
            <p:ph type="title"/>
          </p:nvPr>
        </p:nvSpPr>
        <p:spPr/>
        <p:txBody>
          <a:bodyPr vert="horz">
            <a:noAutofit/>
          </a:bodyPr>
          <a:lstStyle/>
          <a:p>
            <a:r>
              <a:rPr lang="ja-JP" altLang="en-US">
                <a:latin typeface="BIZ UDPゴシック" panose="020B0400000000000000" pitchFamily="50" charset="-128"/>
                <a:ea typeface="BIZ UDPゴシック" panose="020B0400000000000000" pitchFamily="50" charset="-128"/>
              </a:rPr>
              <a:t>知財戦略の構築</a:t>
            </a:r>
            <a:endParaRPr kumimoji="1" lang="ja-JP" altLang="en-US">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7B186E71-250F-C18D-1D18-636586487CF8}"/>
              </a:ext>
            </a:extLst>
          </p:cNvPr>
          <p:cNvSpPr>
            <a:spLocks noGrp="1"/>
          </p:cNvSpPr>
          <p:nvPr>
            <p:ph sz="quarter" idx="13"/>
          </p:nvPr>
        </p:nvSpPr>
        <p:spPr/>
        <p:txBody>
          <a:bodyPr>
            <a:normAutofit/>
          </a:bodyPr>
          <a:lstStyle/>
          <a:p>
            <a:pPr marL="0" indent="0">
              <a:buNone/>
            </a:pPr>
            <a:r>
              <a:rPr lang="ja-JP" altLang="en-US">
                <a:latin typeface="BIZ UDPゴシック" panose="020B0400000000000000" pitchFamily="50" charset="-128"/>
              </a:rPr>
              <a:t>知財戦略構築のキーワード</a:t>
            </a:r>
            <a:endParaRPr kumimoji="1" lang="ja-JP" altLang="en-US">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6569D161-52D2-9BA1-6122-DB5F7F35440C}"/>
              </a:ext>
            </a:extLst>
          </p:cNvPr>
          <p:cNvSpPr>
            <a:spLocks noGrp="1"/>
          </p:cNvSpPr>
          <p:nvPr>
            <p:ph type="sldNum" sz="quarter" idx="4"/>
          </p:nvPr>
        </p:nvSpPr>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pPr/>
              <a:t>17</a:t>
            </a:fld>
            <a:endParaRPr kumimoji="1" lang="ja-JP" altLang="en-US">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55A308AA-137A-0A71-1F9B-76759A3AE6BC}"/>
              </a:ext>
            </a:extLst>
          </p:cNvPr>
          <p:cNvSpPr txBox="1"/>
          <p:nvPr/>
        </p:nvSpPr>
        <p:spPr>
          <a:xfrm>
            <a:off x="459071" y="1161441"/>
            <a:ext cx="9037635" cy="923330"/>
          </a:xfrm>
          <a:prstGeom prst="rect">
            <a:avLst/>
          </a:prstGeom>
          <a:noFill/>
        </p:spPr>
        <p:txBody>
          <a:bodyPr wrap="square" rtlCol="0">
            <a:spAutoFit/>
          </a:bodyPr>
          <a:lstStyle/>
          <a:p>
            <a:r>
              <a:rPr kumimoji="1" lang="ja-JP" altLang="en-US">
                <a:solidFill>
                  <a:srgbClr val="C96731"/>
                </a:solidFill>
                <a:latin typeface="BIZ UDPゴシック" panose="020B0400000000000000" pitchFamily="50" charset="-128"/>
                <a:ea typeface="BIZ UDPゴシック" panose="020B0400000000000000" pitchFamily="50" charset="-128"/>
              </a:rPr>
              <a:t>基本特許の周りにある、</a:t>
            </a:r>
            <a:r>
              <a:rPr kumimoji="1" lang="ja-JP" altLang="en-US">
                <a:latin typeface="BIZ UDPゴシック" panose="020B0400000000000000" pitchFamily="50" charset="-128"/>
                <a:ea typeface="BIZ UDPゴシック" panose="020B0400000000000000" pitchFamily="50" charset="-128"/>
              </a:rPr>
              <a:t>製造方法、用途発明、量産技術などの特許のことである。</a:t>
            </a:r>
            <a:endParaRPr kumimoji="1" lang="en-US" altLang="ja-JP">
              <a:latin typeface="BIZ UDPゴシック" panose="020B0400000000000000" pitchFamily="50" charset="-128"/>
              <a:ea typeface="BIZ UDPゴシック" panose="020B0400000000000000" pitchFamily="50" charset="-128"/>
            </a:endParaRPr>
          </a:p>
          <a:p>
            <a:r>
              <a:rPr kumimoji="1" lang="ja-JP" altLang="en-US">
                <a:latin typeface="BIZ UDPゴシック" panose="020B0400000000000000" pitchFamily="50" charset="-128"/>
                <a:ea typeface="BIZ UDPゴシック" panose="020B0400000000000000" pitchFamily="50" charset="-128"/>
              </a:rPr>
              <a:t>例えば</a:t>
            </a:r>
            <a:r>
              <a:rPr kumimoji="1" lang="ja-JP" altLang="en-US">
                <a:solidFill>
                  <a:srgbClr val="C96731"/>
                </a:solidFill>
                <a:latin typeface="BIZ UDPゴシック" panose="020B0400000000000000" pitchFamily="50" charset="-128"/>
                <a:ea typeface="BIZ UDPゴシック" panose="020B0400000000000000" pitchFamily="50" charset="-128"/>
              </a:rPr>
              <a:t>用途発明は</a:t>
            </a:r>
            <a:r>
              <a:rPr kumimoji="1" lang="ja-JP" altLang="en-US">
                <a:latin typeface="BIZ UDPゴシック" panose="020B0400000000000000" pitchFamily="50" charset="-128"/>
                <a:ea typeface="BIZ UDPゴシック" panose="020B0400000000000000" pitchFamily="50" charset="-128"/>
              </a:rPr>
              <a:t>、</a:t>
            </a:r>
            <a:r>
              <a:rPr lang="ja-JP" altLang="en-US" b="0" i="0">
                <a:solidFill>
                  <a:srgbClr val="333333"/>
                </a:solidFill>
                <a:effectLst/>
                <a:latin typeface="BIZ UDPゴシック" panose="020B0400000000000000" pitchFamily="50" charset="-128"/>
                <a:ea typeface="BIZ UDPゴシック" panose="020B0400000000000000" pitchFamily="50" charset="-128"/>
              </a:rPr>
              <a:t>モノ自体はもともとあったが、</a:t>
            </a:r>
            <a:r>
              <a:rPr lang="ja-JP" altLang="en-US" b="0" i="0">
                <a:solidFill>
                  <a:srgbClr val="C96731"/>
                </a:solidFill>
                <a:effectLst/>
                <a:latin typeface="BIZ UDPゴシック" panose="020B0400000000000000" pitchFamily="50" charset="-128"/>
                <a:ea typeface="BIZ UDPゴシック" panose="020B0400000000000000" pitchFamily="50" charset="-128"/>
              </a:rPr>
              <a:t>さらに新しい用途にも使えることを</a:t>
            </a:r>
            <a:br>
              <a:rPr lang="en-US" altLang="ja-JP" b="0" i="0">
                <a:solidFill>
                  <a:srgbClr val="C96731"/>
                </a:solidFill>
                <a:effectLst/>
                <a:latin typeface="BIZ UDPゴシック" panose="020B0400000000000000" pitchFamily="50" charset="-128"/>
                <a:ea typeface="BIZ UDPゴシック" panose="020B0400000000000000" pitchFamily="50" charset="-128"/>
              </a:rPr>
            </a:br>
            <a:r>
              <a:rPr lang="ja-JP" altLang="en-US" b="0" i="0">
                <a:solidFill>
                  <a:srgbClr val="C96731"/>
                </a:solidFill>
                <a:effectLst/>
                <a:latin typeface="BIZ UDPゴシック" panose="020B0400000000000000" pitchFamily="50" charset="-128"/>
                <a:ea typeface="BIZ UDPゴシック" panose="020B0400000000000000" pitchFamily="50" charset="-128"/>
              </a:rPr>
              <a:t>発見</a:t>
            </a:r>
            <a:r>
              <a:rPr lang="ja-JP" altLang="en-US" b="0" i="0">
                <a:solidFill>
                  <a:srgbClr val="333333"/>
                </a:solidFill>
                <a:effectLst/>
                <a:latin typeface="BIZ UDPゴシック" panose="020B0400000000000000" pitchFamily="50" charset="-128"/>
                <a:ea typeface="BIZ UDPゴシック" panose="020B0400000000000000" pitchFamily="50" charset="-128"/>
              </a:rPr>
              <a:t>した、という発明に認められる特許である。</a:t>
            </a:r>
            <a:endParaRPr kumimoji="1" lang="ja-JP" altLang="en-US">
              <a:latin typeface="BIZ UDPゴシック" panose="020B0400000000000000" pitchFamily="50" charset="-128"/>
              <a:ea typeface="BIZ UDPゴシック" panose="020B0400000000000000" pitchFamily="50" charset="-128"/>
            </a:endParaRPr>
          </a:p>
        </p:txBody>
      </p:sp>
      <p:sp>
        <p:nvSpPr>
          <p:cNvPr id="7" name="正方形/長方形 6">
            <a:extLst>
              <a:ext uri="{FF2B5EF4-FFF2-40B4-BE49-F238E27FC236}">
                <a16:creationId xmlns:a16="http://schemas.microsoft.com/office/drawing/2014/main" id="{F2BB160C-3128-0908-B40D-58E0E38CBFDA}"/>
              </a:ext>
            </a:extLst>
          </p:cNvPr>
          <p:cNvSpPr/>
          <p:nvPr/>
        </p:nvSpPr>
        <p:spPr>
          <a:xfrm>
            <a:off x="452438" y="2566339"/>
            <a:ext cx="9037635" cy="784974"/>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latin typeface="BIZ UDPゴシック" panose="020B0400000000000000" pitchFamily="50" charset="-128"/>
                <a:ea typeface="BIZ UDPゴシック" panose="020B0400000000000000" pitchFamily="50" charset="-128"/>
              </a:rPr>
              <a:t>周辺特許を取っていないことで、事業がスケールしないことがある。</a:t>
            </a:r>
            <a:endParaRPr kumimoji="1" lang="en-US" altLang="ja-JP" sz="200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2000">
                <a:solidFill>
                  <a:schemeClr val="tx1"/>
                </a:solidFill>
                <a:latin typeface="BIZ UDPゴシック" panose="020B0400000000000000" pitchFamily="50" charset="-128"/>
                <a:ea typeface="BIZ UDPゴシック" panose="020B0400000000000000" pitchFamily="50" charset="-128"/>
              </a:rPr>
              <a:t>そういったことを回避するために、</a:t>
            </a:r>
            <a:r>
              <a:rPr kumimoji="1" lang="ja-JP" altLang="en-US" sz="2000">
                <a:solidFill>
                  <a:srgbClr val="C96731"/>
                </a:solidFill>
                <a:latin typeface="BIZ UDPゴシック" panose="020B0400000000000000" pitchFamily="50" charset="-128"/>
                <a:ea typeface="BIZ UDPゴシック" panose="020B0400000000000000" pitchFamily="50" charset="-128"/>
              </a:rPr>
              <a:t>周辺特許の獲得</a:t>
            </a:r>
            <a:r>
              <a:rPr kumimoji="1" lang="ja-JP" altLang="en-US" sz="2000">
                <a:solidFill>
                  <a:schemeClr val="tx1"/>
                </a:solidFill>
                <a:latin typeface="BIZ UDPゴシック" panose="020B0400000000000000" pitchFamily="50" charset="-128"/>
                <a:ea typeface="BIZ UDPゴシック" panose="020B0400000000000000" pitchFamily="50" charset="-128"/>
              </a:rPr>
              <a:t>も推奨される。</a:t>
            </a:r>
          </a:p>
        </p:txBody>
      </p:sp>
      <p:sp>
        <p:nvSpPr>
          <p:cNvPr id="8" name="二等辺三角形 7">
            <a:extLst>
              <a:ext uri="{FF2B5EF4-FFF2-40B4-BE49-F238E27FC236}">
                <a16:creationId xmlns:a16="http://schemas.microsoft.com/office/drawing/2014/main" id="{C2515A21-C303-DF0A-890A-E7F7134E1FB6}"/>
              </a:ext>
            </a:extLst>
          </p:cNvPr>
          <p:cNvSpPr/>
          <p:nvPr/>
        </p:nvSpPr>
        <p:spPr>
          <a:xfrm rot="10800000">
            <a:off x="3349810" y="2150000"/>
            <a:ext cx="3192987" cy="222914"/>
          </a:xfrm>
          <a:prstGeom prst="triangle">
            <a:avLst/>
          </a:prstGeom>
          <a:solidFill>
            <a:srgbClr val="B4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9" name="テキスト ボックス 8">
            <a:extLst>
              <a:ext uri="{FF2B5EF4-FFF2-40B4-BE49-F238E27FC236}">
                <a16:creationId xmlns:a16="http://schemas.microsoft.com/office/drawing/2014/main" id="{CFDFBC77-C9CB-1B77-9343-09A8EABB0314}"/>
              </a:ext>
            </a:extLst>
          </p:cNvPr>
          <p:cNvSpPr txBox="1"/>
          <p:nvPr/>
        </p:nvSpPr>
        <p:spPr>
          <a:xfrm>
            <a:off x="412691" y="2199313"/>
            <a:ext cx="1084581" cy="400110"/>
          </a:xfrm>
          <a:prstGeom prst="rect">
            <a:avLst/>
          </a:prstGeom>
          <a:noFill/>
        </p:spPr>
        <p:txBody>
          <a:bodyPr wrap="square" rtlCol="0">
            <a:spAutoFit/>
          </a:bodyPr>
          <a:lstStyle/>
          <a:p>
            <a:r>
              <a:rPr kumimoji="1" lang="en-US" altLang="ja-JP" sz="2000">
                <a:latin typeface="BIZ UDPゴシック" panose="020B0400000000000000" pitchFamily="50" charset="-128"/>
                <a:ea typeface="BIZ UDPゴシック" panose="020B0400000000000000" pitchFamily="50" charset="-128"/>
              </a:rPr>
              <a:t>POINT</a:t>
            </a:r>
            <a:endParaRPr kumimoji="1" lang="ja-JP" altLang="en-US" sz="2000">
              <a:latin typeface="BIZ UDPゴシック" panose="020B0400000000000000" pitchFamily="50" charset="-128"/>
              <a:ea typeface="BIZ UDPゴシック" panose="020B0400000000000000" pitchFamily="50" charset="-128"/>
            </a:endParaRPr>
          </a:p>
        </p:txBody>
      </p:sp>
      <p:grpSp>
        <p:nvGrpSpPr>
          <p:cNvPr id="29" name="グループ化 28">
            <a:extLst>
              <a:ext uri="{FF2B5EF4-FFF2-40B4-BE49-F238E27FC236}">
                <a16:creationId xmlns:a16="http://schemas.microsoft.com/office/drawing/2014/main" id="{CA3BBFD5-BD11-F46F-81BE-7589CEC4074F}"/>
              </a:ext>
            </a:extLst>
          </p:cNvPr>
          <p:cNvGrpSpPr/>
          <p:nvPr/>
        </p:nvGrpSpPr>
        <p:grpSpPr>
          <a:xfrm>
            <a:off x="452439" y="3413962"/>
            <a:ext cx="9037636" cy="2929783"/>
            <a:chOff x="447505" y="3501000"/>
            <a:chExt cx="9030591" cy="3042664"/>
          </a:xfrm>
        </p:grpSpPr>
        <p:sp>
          <p:nvSpPr>
            <p:cNvPr id="24" name="正方形/長方形 23">
              <a:extLst>
                <a:ext uri="{FF2B5EF4-FFF2-40B4-BE49-F238E27FC236}">
                  <a16:creationId xmlns:a16="http://schemas.microsoft.com/office/drawing/2014/main" id="{BC299D8E-0061-479C-8E44-9E5E8A355B08}"/>
                </a:ext>
              </a:extLst>
            </p:cNvPr>
            <p:cNvSpPr/>
            <p:nvPr/>
          </p:nvSpPr>
          <p:spPr>
            <a:xfrm>
              <a:off x="447505" y="3501000"/>
              <a:ext cx="9030591" cy="3027492"/>
            </a:xfrm>
            <a:prstGeom prst="rect">
              <a:avLst/>
            </a:prstGeom>
            <a:solidFill>
              <a:srgbClr val="E8E5DE"/>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kumimoji="1" lang="ja-JP" altLang="en-US">
                <a:solidFill>
                  <a:schemeClr val="tx1"/>
                </a:solidFill>
                <a:latin typeface="BIZ UDPゴシック" panose="020B0400000000000000" pitchFamily="50" charset="-128"/>
                <a:ea typeface="BIZ UDPゴシック" panose="020B0400000000000000" pitchFamily="50" charset="-128"/>
              </a:endParaRPr>
            </a:p>
          </p:txBody>
        </p:sp>
        <p:pic>
          <p:nvPicPr>
            <p:cNvPr id="13" name="図 12">
              <a:extLst>
                <a:ext uri="{FF2B5EF4-FFF2-40B4-BE49-F238E27FC236}">
                  <a16:creationId xmlns:a16="http://schemas.microsoft.com/office/drawing/2014/main" id="{E00509CF-B28D-EE35-01DA-C34DC496F26D}"/>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5398974" y="3587114"/>
              <a:ext cx="3984241" cy="2846644"/>
            </a:xfrm>
            <a:prstGeom prst="rect">
              <a:avLst/>
            </a:prstGeom>
          </p:spPr>
        </p:pic>
        <p:sp>
          <p:nvSpPr>
            <p:cNvPr id="15" name="テキスト ボックス 14">
              <a:extLst>
                <a:ext uri="{FF2B5EF4-FFF2-40B4-BE49-F238E27FC236}">
                  <a16:creationId xmlns:a16="http://schemas.microsoft.com/office/drawing/2014/main" id="{44B88A14-4D85-0190-CEBF-92C30C875ED5}"/>
                </a:ext>
              </a:extLst>
            </p:cNvPr>
            <p:cNvSpPr txBox="1"/>
            <p:nvPr/>
          </p:nvSpPr>
          <p:spPr>
            <a:xfrm>
              <a:off x="503982" y="3556028"/>
              <a:ext cx="2649018" cy="369332"/>
            </a:xfrm>
            <a:prstGeom prst="rect">
              <a:avLst/>
            </a:prstGeom>
            <a:noFill/>
          </p:spPr>
          <p:txBody>
            <a:bodyPr wrap="square" rtlCol="0">
              <a:spAutoFit/>
            </a:bodyPr>
            <a:lstStyle/>
            <a:p>
              <a:pPr marL="285750" indent="-285750">
                <a:buFont typeface="Wingdings" panose="05000000000000000000" pitchFamily="2" charset="2"/>
                <a:buChar char="p"/>
              </a:pPr>
              <a:r>
                <a:rPr kumimoji="1" lang="ja-JP" altLang="en-US">
                  <a:latin typeface="BIZ UDPゴシック" panose="020B0400000000000000" pitchFamily="50" charset="-128"/>
                  <a:ea typeface="BIZ UDPゴシック" panose="020B0400000000000000" pitchFamily="50" charset="-128"/>
                </a:rPr>
                <a:t>よくある失敗ケース</a:t>
              </a:r>
            </a:p>
          </p:txBody>
        </p:sp>
        <p:sp>
          <p:nvSpPr>
            <p:cNvPr id="16" name="テキスト ボックス 15">
              <a:extLst>
                <a:ext uri="{FF2B5EF4-FFF2-40B4-BE49-F238E27FC236}">
                  <a16:creationId xmlns:a16="http://schemas.microsoft.com/office/drawing/2014/main" id="{CF205D5D-9F5A-A8F6-DCDC-702B266FE381}"/>
                </a:ext>
              </a:extLst>
            </p:cNvPr>
            <p:cNvSpPr txBox="1"/>
            <p:nvPr/>
          </p:nvSpPr>
          <p:spPr>
            <a:xfrm>
              <a:off x="484922" y="3933000"/>
              <a:ext cx="4468078" cy="543379"/>
            </a:xfrm>
            <a:prstGeom prst="rect">
              <a:avLst/>
            </a:prstGeom>
            <a:noFill/>
          </p:spPr>
          <p:txBody>
            <a:bodyPr wrap="square" rtlCol="0">
              <a:spAutoFit/>
            </a:bodyPr>
            <a:lstStyle/>
            <a:p>
              <a:pPr marL="285750" indent="-285750">
                <a:buFont typeface="Arial" panose="020B0604020202020204" pitchFamily="34" charset="0"/>
                <a:buChar char="•"/>
              </a:pPr>
              <a:r>
                <a:rPr lang="en-US" altLang="ja-JP" sz="1400" b="0" i="0">
                  <a:solidFill>
                    <a:srgbClr val="333333"/>
                  </a:solidFill>
                  <a:effectLst/>
                  <a:latin typeface="BIZ UDPゴシック" panose="020B0400000000000000" pitchFamily="50" charset="-128"/>
                  <a:ea typeface="BIZ UDPゴシック" panose="020B0400000000000000" pitchFamily="50" charset="-128"/>
                </a:rPr>
                <a:t>VC</a:t>
              </a:r>
              <a:r>
                <a:rPr lang="ja-JP" altLang="en-US" sz="1400" b="0" i="0">
                  <a:solidFill>
                    <a:srgbClr val="333333"/>
                  </a:solidFill>
                  <a:effectLst/>
                  <a:latin typeface="BIZ UDPゴシック" panose="020B0400000000000000" pitchFamily="50" charset="-128"/>
                  <a:ea typeface="BIZ UDPゴシック" panose="020B0400000000000000" pitchFamily="50" charset="-128"/>
                </a:rPr>
                <a:t>は革新的な素材を開発した研究者による大学発スタートアップ企業への投資を考えていた。</a:t>
              </a:r>
              <a:endParaRPr kumimoji="1" lang="ja-JP" altLang="en-US" sz="1400">
                <a:latin typeface="BIZ UDPゴシック" panose="020B0400000000000000" pitchFamily="50" charset="-128"/>
                <a:ea typeface="BIZ UDPゴシック" panose="020B0400000000000000" pitchFamily="50" charset="-128"/>
              </a:endParaRPr>
            </a:p>
          </p:txBody>
        </p:sp>
        <p:sp>
          <p:nvSpPr>
            <p:cNvPr id="19" name="テキスト ボックス 18">
              <a:extLst>
                <a:ext uri="{FF2B5EF4-FFF2-40B4-BE49-F238E27FC236}">
                  <a16:creationId xmlns:a16="http://schemas.microsoft.com/office/drawing/2014/main" id="{DE9714CA-103C-4D3A-5DD3-DA916CC6C4E6}"/>
                </a:ext>
              </a:extLst>
            </p:cNvPr>
            <p:cNvSpPr txBox="1"/>
            <p:nvPr/>
          </p:nvSpPr>
          <p:spPr>
            <a:xfrm>
              <a:off x="484922" y="4645256"/>
              <a:ext cx="4468078" cy="990868"/>
            </a:xfrm>
            <a:prstGeom prst="rect">
              <a:avLst/>
            </a:prstGeom>
            <a:noFill/>
          </p:spPr>
          <p:txBody>
            <a:bodyPr wrap="square" rtlCol="0">
              <a:spAutoFit/>
            </a:bodyPr>
            <a:lstStyle/>
            <a:p>
              <a:pPr marL="285750" indent="-285750">
                <a:buFont typeface="Arial" panose="020B0604020202020204" pitchFamily="34" charset="0"/>
                <a:buChar char="•"/>
              </a:pPr>
              <a:r>
                <a:rPr lang="ja-JP" altLang="en-US" sz="1400" i="0">
                  <a:solidFill>
                    <a:srgbClr val="333333"/>
                  </a:solidFill>
                  <a:effectLst/>
                  <a:latin typeface="BIZ UDPゴシック" panose="020B0400000000000000" pitchFamily="50" charset="-128"/>
                  <a:ea typeface="BIZ UDPゴシック" panose="020B0400000000000000" pitchFamily="50" charset="-128"/>
                </a:rPr>
                <a:t>その研究者の話では「大学で研究成果の基本特許を登録しているから大丈夫。企業との共同研究も順調に進んでいる。」とのことで、</a:t>
              </a:r>
              <a:r>
                <a:rPr lang="en-US" altLang="ja-JP" sz="1400" i="0">
                  <a:solidFill>
                    <a:srgbClr val="333333"/>
                  </a:solidFill>
                  <a:effectLst/>
                  <a:latin typeface="BIZ UDPゴシック" panose="020B0400000000000000" pitchFamily="50" charset="-128"/>
                  <a:ea typeface="BIZ UDPゴシック" panose="020B0400000000000000" pitchFamily="50" charset="-128"/>
                </a:rPr>
                <a:t>VC</a:t>
              </a:r>
              <a:r>
                <a:rPr lang="ja-JP" altLang="en-US" sz="1400" i="0">
                  <a:solidFill>
                    <a:srgbClr val="333333"/>
                  </a:solidFill>
                  <a:effectLst/>
                  <a:latin typeface="BIZ UDPゴシック" panose="020B0400000000000000" pitchFamily="50" charset="-128"/>
                  <a:ea typeface="BIZ UDPゴシック" panose="020B0400000000000000" pitchFamily="50" charset="-128"/>
                </a:rPr>
                <a:t>はこの言葉を信じ、シードラウンドの投資を実行。</a:t>
              </a:r>
              <a:endParaRPr kumimoji="1" lang="ja-JP" altLang="en-US" sz="1400">
                <a:latin typeface="BIZ UDPゴシック" panose="020B0400000000000000" pitchFamily="50" charset="-128"/>
                <a:ea typeface="BIZ UDPゴシック" panose="020B0400000000000000" pitchFamily="50" charset="-128"/>
              </a:endParaRPr>
            </a:p>
          </p:txBody>
        </p:sp>
        <p:sp>
          <p:nvSpPr>
            <p:cNvPr id="20" name="テキスト ボックス 19">
              <a:extLst>
                <a:ext uri="{FF2B5EF4-FFF2-40B4-BE49-F238E27FC236}">
                  <a16:creationId xmlns:a16="http://schemas.microsoft.com/office/drawing/2014/main" id="{140D8E2F-B269-9206-FC8C-D2AA91CDC396}"/>
                </a:ext>
              </a:extLst>
            </p:cNvPr>
            <p:cNvSpPr txBox="1"/>
            <p:nvPr/>
          </p:nvSpPr>
          <p:spPr>
            <a:xfrm>
              <a:off x="484922" y="5805000"/>
              <a:ext cx="4468078" cy="738664"/>
            </a:xfrm>
            <a:prstGeom prst="rect">
              <a:avLst/>
            </a:prstGeom>
            <a:noFill/>
          </p:spPr>
          <p:txBody>
            <a:bodyPr wrap="square" rtlCol="0">
              <a:spAutoFit/>
            </a:bodyPr>
            <a:lstStyle/>
            <a:p>
              <a:pPr marL="285750" indent="-285750">
                <a:buFont typeface="Arial" panose="020B0604020202020204" pitchFamily="34" charset="0"/>
                <a:buChar char="•"/>
              </a:pPr>
              <a:r>
                <a:rPr lang="ja-JP" altLang="en-US" sz="1400" b="0" i="0">
                  <a:solidFill>
                    <a:srgbClr val="333333"/>
                  </a:solidFill>
                  <a:effectLst/>
                  <a:latin typeface="BIZ UDPゴシック" panose="020B0400000000000000" pitchFamily="50" charset="-128"/>
                  <a:ea typeface="BIZ UDPゴシック" panose="020B0400000000000000" pitchFamily="50" charset="-128"/>
                </a:rPr>
                <a:t>しかし後日、研究者から「共同研究先の企業が素材の用途に関する特許を単独で出願したらしい」という連絡が</a:t>
              </a:r>
              <a:r>
                <a:rPr lang="en-US" altLang="ja-JP" sz="1400" b="0" i="0">
                  <a:solidFill>
                    <a:srgbClr val="333333"/>
                  </a:solidFill>
                  <a:effectLst/>
                  <a:latin typeface="BIZ UDPゴシック" panose="020B0400000000000000" pitchFamily="50" charset="-128"/>
                  <a:ea typeface="BIZ UDPゴシック" panose="020B0400000000000000" pitchFamily="50" charset="-128"/>
                </a:rPr>
                <a:t>…</a:t>
              </a:r>
              <a:endParaRPr kumimoji="1" lang="ja-JP" altLang="en-US" sz="1400">
                <a:latin typeface="BIZ UDPゴシック" panose="020B0400000000000000" pitchFamily="50" charset="-128"/>
                <a:ea typeface="BIZ UDPゴシック" panose="020B0400000000000000" pitchFamily="50" charset="-128"/>
              </a:endParaRPr>
            </a:p>
          </p:txBody>
        </p:sp>
        <p:sp>
          <p:nvSpPr>
            <p:cNvPr id="25" name="矢印: 下 24">
              <a:extLst>
                <a:ext uri="{FF2B5EF4-FFF2-40B4-BE49-F238E27FC236}">
                  <a16:creationId xmlns:a16="http://schemas.microsoft.com/office/drawing/2014/main" id="{FA8BA0E2-C888-703C-2DD2-1AC86FA00B22}"/>
                </a:ext>
              </a:extLst>
            </p:cNvPr>
            <p:cNvSpPr/>
            <p:nvPr/>
          </p:nvSpPr>
          <p:spPr>
            <a:xfrm>
              <a:off x="2361000" y="4488817"/>
              <a:ext cx="446982" cy="144000"/>
            </a:xfrm>
            <a:prstGeom prst="downArrow">
              <a:avLst/>
            </a:prstGeom>
            <a:solidFill>
              <a:srgbClr val="8E9A9E"/>
            </a:solid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kumimoji="1" lang="ja-JP" altLang="en-US">
                <a:solidFill>
                  <a:schemeClr val="tx1"/>
                </a:solidFill>
                <a:latin typeface="BIZ UDPゴシック" panose="020B0400000000000000" pitchFamily="50" charset="-128"/>
                <a:ea typeface="BIZ UDPゴシック" panose="020B0400000000000000" pitchFamily="50" charset="-128"/>
              </a:endParaRPr>
            </a:p>
          </p:txBody>
        </p:sp>
        <p:sp>
          <p:nvSpPr>
            <p:cNvPr id="26" name="矢印: 下 25">
              <a:extLst>
                <a:ext uri="{FF2B5EF4-FFF2-40B4-BE49-F238E27FC236}">
                  <a16:creationId xmlns:a16="http://schemas.microsoft.com/office/drawing/2014/main" id="{9B11FA73-AB8D-F0BF-E883-7328AA822052}"/>
                </a:ext>
              </a:extLst>
            </p:cNvPr>
            <p:cNvSpPr/>
            <p:nvPr/>
          </p:nvSpPr>
          <p:spPr>
            <a:xfrm>
              <a:off x="2361000" y="5648562"/>
              <a:ext cx="446982" cy="144000"/>
            </a:xfrm>
            <a:prstGeom prst="downArrow">
              <a:avLst/>
            </a:prstGeom>
            <a:solidFill>
              <a:srgbClr val="8E9A9E"/>
            </a:solid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kumimoji="1" lang="ja-JP" altLang="en-US">
                <a:solidFill>
                  <a:schemeClr val="tx1"/>
                </a:solidFill>
                <a:latin typeface="BIZ UDPゴシック" panose="020B0400000000000000" pitchFamily="50" charset="-128"/>
                <a:ea typeface="BIZ UDPゴシック" panose="020B0400000000000000" pitchFamily="50" charset="-128"/>
              </a:endParaRPr>
            </a:p>
          </p:txBody>
        </p:sp>
      </p:grpSp>
      <p:sp>
        <p:nvSpPr>
          <p:cNvPr id="4" name="フッター プレースホルダー 3">
            <a:extLst>
              <a:ext uri="{FF2B5EF4-FFF2-40B4-BE49-F238E27FC236}">
                <a16:creationId xmlns:a16="http://schemas.microsoft.com/office/drawing/2014/main" id="{18AA1C0F-6597-B62A-8281-89B950CA7251}"/>
              </a:ext>
            </a:extLst>
          </p:cNvPr>
          <p:cNvSpPr txBox="1">
            <a:spLocks/>
          </p:cNvSpPr>
          <p:nvPr/>
        </p:nvSpPr>
        <p:spPr>
          <a:xfrm>
            <a:off x="3552825" y="6489700"/>
            <a:ext cx="5912907" cy="339139"/>
          </a:xfrm>
          <a:prstGeom prst="rect">
            <a:avLst/>
          </a:prstGeom>
        </p:spPr>
        <p:txBody>
          <a:bodyPr vert="horz" lIns="91440" tIns="45720" rIns="91440" bIns="45720" rtlCol="0" anchor="ctr"/>
          <a:lstStyle>
            <a:defPPr>
              <a:defRPr lang="en-US"/>
            </a:defPPr>
            <a:lvl1pPr marL="0" algn="l" defTabSz="457200" rtl="0" eaLnBrk="1" latinLnBrk="0" hangingPunct="1">
              <a:defRPr sz="700" kern="1200">
                <a:solidFill>
                  <a:schemeClr val="tx1">
                    <a:alpha val="70000"/>
                  </a:schemeClr>
                </a:solidFill>
                <a:latin typeface="+mn-lt"/>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altLang="en-US" dirty="0">
                <a:latin typeface="BIZ UDPゴシック" panose="020B0400000000000000" pitchFamily="50" charset="-128"/>
                <a:ea typeface="BIZ UDPゴシック" panose="020B0400000000000000" pitchFamily="50" charset="-128"/>
              </a:rPr>
              <a:t>資料：</a:t>
            </a:r>
            <a:r>
              <a:rPr kumimoji="1" lang="ja-JP" altLang="en-US" dirty="0">
                <a:latin typeface="BIZ UDPゴシック" panose="020B0400000000000000" pitchFamily="50" charset="-128"/>
                <a:ea typeface="BIZ UDPゴシック" panose="020B0400000000000000" pitchFamily="50" charset="-128"/>
              </a:rPr>
              <a:t>特許庁</a:t>
            </a:r>
            <a:r>
              <a:rPr lang="ja-JP" altLang="en-US" dirty="0">
                <a:latin typeface="BIZ UDPゴシック" panose="020B0400000000000000" pitchFamily="50" charset="-128"/>
                <a:ea typeface="BIZ UDPゴシック" panose="020B0400000000000000" pitchFamily="50" charset="-128"/>
              </a:rPr>
              <a:t>「ベンチャー投資家のための知的財産に対する評価・支援の手引き～よくある知財の落とし穴とその対策～」</a:t>
            </a:r>
            <a:r>
              <a:rPr lang="en-US" altLang="ja-JP" dirty="0">
                <a:latin typeface="BIZ UDPゴシック" panose="020B0400000000000000" pitchFamily="50" charset="-128"/>
                <a:ea typeface="BIZ UDPゴシック" panose="020B0400000000000000" pitchFamily="50" charset="-128"/>
              </a:rPr>
              <a:t>, P.26</a:t>
            </a:r>
            <a:r>
              <a:rPr lang="ja-JP" altLang="en-US" dirty="0">
                <a:latin typeface="BIZ UDPゴシック" panose="020B0400000000000000" pitchFamily="50" charset="-128"/>
                <a:ea typeface="BIZ UDPゴシック" panose="020B0400000000000000" pitchFamily="50" charset="-128"/>
              </a:rPr>
              <a:t>を基に作成</a:t>
            </a:r>
            <a:endParaRPr kumimoji="1" lang="ja-JP" altLang="en-US" dirty="0">
              <a:latin typeface="BIZ UDPゴシック" panose="020B0400000000000000" pitchFamily="50" charset="-128"/>
              <a:ea typeface="BIZ UDPゴシック" panose="020B0400000000000000" pitchFamily="50" charset="-128"/>
            </a:endParaRPr>
          </a:p>
        </p:txBody>
      </p:sp>
      <p:sp>
        <p:nvSpPr>
          <p:cNvPr id="10" name="正方形/長方形 9">
            <a:extLst>
              <a:ext uri="{FF2B5EF4-FFF2-40B4-BE49-F238E27FC236}">
                <a16:creationId xmlns:a16="http://schemas.microsoft.com/office/drawing/2014/main" id="{F0D9A1DF-7009-39D1-5078-B66E64CF47D8}"/>
              </a:ext>
            </a:extLst>
          </p:cNvPr>
          <p:cNvSpPr/>
          <p:nvPr/>
        </p:nvSpPr>
        <p:spPr>
          <a:xfrm>
            <a:off x="461230" y="739305"/>
            <a:ext cx="1479537" cy="3672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周辺特許</a:t>
            </a:r>
          </a:p>
        </p:txBody>
      </p:sp>
    </p:spTree>
    <p:extLst>
      <p:ext uri="{BB962C8B-B14F-4D97-AF65-F5344CB8AC3E}">
        <p14:creationId xmlns:p14="http://schemas.microsoft.com/office/powerpoint/2010/main" val="34181034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9B49B82E-978D-E33B-5C92-785157C6974B}"/>
              </a:ext>
            </a:extLst>
          </p:cNvPr>
          <p:cNvSpPr>
            <a:spLocks noGrp="1"/>
          </p:cNvSpPr>
          <p:nvPr>
            <p:ph type="title"/>
          </p:nvPr>
        </p:nvSpPr>
        <p:spPr/>
        <p:txBody>
          <a:bodyPr vert="horz">
            <a:noAutofit/>
          </a:bodyPr>
          <a:lstStyle/>
          <a:p>
            <a:r>
              <a:rPr lang="ja-JP" altLang="en-US">
                <a:latin typeface="BIZ UDPゴシック" panose="020B0400000000000000" pitchFamily="50" charset="-128"/>
                <a:ea typeface="BIZ UDPゴシック" panose="020B0400000000000000" pitchFamily="50" charset="-128"/>
              </a:rPr>
              <a:t>知財戦略の構築</a:t>
            </a:r>
            <a:endParaRPr kumimoji="1" lang="ja-JP" altLang="en-US">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7B186E71-250F-C18D-1D18-636586487CF8}"/>
              </a:ext>
            </a:extLst>
          </p:cNvPr>
          <p:cNvSpPr>
            <a:spLocks noGrp="1"/>
          </p:cNvSpPr>
          <p:nvPr>
            <p:ph sz="quarter" idx="13"/>
          </p:nvPr>
        </p:nvSpPr>
        <p:spPr/>
        <p:txBody>
          <a:bodyPr>
            <a:normAutofit/>
          </a:bodyPr>
          <a:lstStyle/>
          <a:p>
            <a:pPr marL="0" indent="0">
              <a:buNone/>
            </a:pPr>
            <a:r>
              <a:rPr lang="ja-JP" altLang="en-US">
                <a:latin typeface="BIZ UDPゴシック" panose="020B0400000000000000" pitchFamily="50" charset="-128"/>
              </a:rPr>
              <a:t>知財戦略構築のキーワード</a:t>
            </a:r>
            <a:endParaRPr kumimoji="1" lang="ja-JP" altLang="en-US">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6569D161-52D2-9BA1-6122-DB5F7F35440C}"/>
              </a:ext>
            </a:extLst>
          </p:cNvPr>
          <p:cNvSpPr>
            <a:spLocks noGrp="1"/>
          </p:cNvSpPr>
          <p:nvPr>
            <p:ph type="sldNum" sz="quarter" idx="4"/>
          </p:nvPr>
        </p:nvSpPr>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pPr/>
              <a:t>18</a:t>
            </a:fld>
            <a:endParaRPr kumimoji="1" lang="ja-JP" altLang="en-US">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B4619A6F-9552-8CC9-0666-287395653A26}"/>
              </a:ext>
            </a:extLst>
          </p:cNvPr>
          <p:cNvSpPr/>
          <p:nvPr/>
        </p:nvSpPr>
        <p:spPr>
          <a:xfrm>
            <a:off x="323859" y="3933000"/>
            <a:ext cx="9309141" cy="2576394"/>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endParaRPr kumimoji="1" lang="ja-JP" altLang="en-US">
              <a:solidFill>
                <a:schemeClr val="tx1"/>
              </a:solidFill>
              <a:latin typeface="BIZ UDPゴシック" panose="020B0400000000000000" pitchFamily="50" charset="-128"/>
              <a:ea typeface="BIZ UDPゴシック" panose="020B0400000000000000" pitchFamily="50" charset="-128"/>
            </a:endParaRPr>
          </a:p>
        </p:txBody>
      </p:sp>
      <p:sp>
        <p:nvSpPr>
          <p:cNvPr id="4" name="テキスト ボックス 3">
            <a:extLst>
              <a:ext uri="{FF2B5EF4-FFF2-40B4-BE49-F238E27FC236}">
                <a16:creationId xmlns:a16="http://schemas.microsoft.com/office/drawing/2014/main" id="{DC47B396-CB16-32DB-9B0D-7D013CC48EA6}"/>
              </a:ext>
            </a:extLst>
          </p:cNvPr>
          <p:cNvSpPr txBox="1"/>
          <p:nvPr/>
        </p:nvSpPr>
        <p:spPr>
          <a:xfrm>
            <a:off x="454873" y="1158999"/>
            <a:ext cx="8998689" cy="646331"/>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基本特許や周辺特許を権利化して構築した、</a:t>
            </a:r>
            <a:r>
              <a:rPr kumimoji="1" lang="ja-JP" altLang="en-US">
                <a:solidFill>
                  <a:srgbClr val="C96731"/>
                </a:solidFill>
                <a:latin typeface="BIZ UDPゴシック" panose="020B0400000000000000" pitchFamily="50" charset="-128"/>
                <a:ea typeface="BIZ UDPゴシック" panose="020B0400000000000000" pitchFamily="50" charset="-128"/>
              </a:rPr>
              <a:t>自社の特許群</a:t>
            </a:r>
            <a:r>
              <a:rPr kumimoji="1" lang="ja-JP" altLang="en-US">
                <a:latin typeface="BIZ UDPゴシック" panose="020B0400000000000000" pitchFamily="50" charset="-128"/>
                <a:ea typeface="BIZ UDPゴシック" panose="020B0400000000000000" pitchFamily="50" charset="-128"/>
              </a:rPr>
              <a:t>のことである。技術の権利化</a:t>
            </a:r>
            <a:br>
              <a:rPr kumimoji="1" lang="en-US" altLang="ja-JP">
                <a:latin typeface="BIZ UDPゴシック" panose="020B0400000000000000" pitchFamily="50" charset="-128"/>
                <a:ea typeface="BIZ UDPゴシック" panose="020B0400000000000000" pitchFamily="50" charset="-128"/>
              </a:rPr>
            </a:br>
            <a:r>
              <a:rPr kumimoji="1" lang="ja-JP" altLang="en-US">
                <a:latin typeface="BIZ UDPゴシック" panose="020B0400000000000000" pitchFamily="50" charset="-128"/>
                <a:ea typeface="BIZ UDPゴシック" panose="020B0400000000000000" pitchFamily="50" charset="-128"/>
              </a:rPr>
              <a:t>だけでなく、秘匿化する技術も含めてポートフォリオを作成する必要がある。</a:t>
            </a:r>
          </a:p>
        </p:txBody>
      </p:sp>
      <p:sp>
        <p:nvSpPr>
          <p:cNvPr id="11" name="二等辺三角形 10">
            <a:extLst>
              <a:ext uri="{FF2B5EF4-FFF2-40B4-BE49-F238E27FC236}">
                <a16:creationId xmlns:a16="http://schemas.microsoft.com/office/drawing/2014/main" id="{06C30984-2C6F-772A-928C-34F46816E747}"/>
              </a:ext>
            </a:extLst>
          </p:cNvPr>
          <p:cNvSpPr/>
          <p:nvPr/>
        </p:nvSpPr>
        <p:spPr>
          <a:xfrm rot="10800000">
            <a:off x="3349810" y="2182095"/>
            <a:ext cx="3206380" cy="335280"/>
          </a:xfrm>
          <a:prstGeom prst="triangle">
            <a:avLst/>
          </a:prstGeom>
          <a:solidFill>
            <a:srgbClr val="B4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2" name="テキスト ボックス 11">
            <a:extLst>
              <a:ext uri="{FF2B5EF4-FFF2-40B4-BE49-F238E27FC236}">
                <a16:creationId xmlns:a16="http://schemas.microsoft.com/office/drawing/2014/main" id="{DB2F6F6F-5E86-912D-4C93-4E519BE1D8CC}"/>
              </a:ext>
            </a:extLst>
          </p:cNvPr>
          <p:cNvSpPr txBox="1"/>
          <p:nvPr/>
        </p:nvSpPr>
        <p:spPr>
          <a:xfrm>
            <a:off x="2108427" y="2565000"/>
            <a:ext cx="5849755" cy="369332"/>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なぜ特許ポートフォリオを作成する必要があるのか？</a:t>
            </a:r>
          </a:p>
        </p:txBody>
      </p:sp>
      <p:sp>
        <p:nvSpPr>
          <p:cNvPr id="17" name="正方形/長方形 16">
            <a:extLst>
              <a:ext uri="{FF2B5EF4-FFF2-40B4-BE49-F238E27FC236}">
                <a16:creationId xmlns:a16="http://schemas.microsoft.com/office/drawing/2014/main" id="{8A4D4C1F-EF25-E54F-95CE-FA665A8A0ADF}"/>
              </a:ext>
            </a:extLst>
          </p:cNvPr>
          <p:cNvSpPr/>
          <p:nvPr/>
        </p:nvSpPr>
        <p:spPr>
          <a:xfrm>
            <a:off x="1785000" y="2997000"/>
            <a:ext cx="6642508" cy="737859"/>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l"/>
            <a:r>
              <a:rPr lang="ja-JP" altLang="en-US" sz="2400">
                <a:solidFill>
                  <a:schemeClr val="tx1"/>
                </a:solidFill>
                <a:latin typeface="BIZ UDPゴシック" panose="020B0400000000000000" pitchFamily="50" charset="-128"/>
                <a:ea typeface="BIZ UDPゴシック" panose="020B0400000000000000" pitchFamily="50" charset="-128"/>
              </a:rPr>
              <a:t>①市場を拡大しつつ、②競合の参入を防ぐため</a:t>
            </a:r>
            <a:endParaRPr kumimoji="1" lang="ja-JP" altLang="en-US" sz="2400">
              <a:solidFill>
                <a:schemeClr val="tx1"/>
              </a:solidFill>
              <a:latin typeface="BIZ UDPゴシック" panose="020B0400000000000000" pitchFamily="50" charset="-128"/>
              <a:ea typeface="BIZ UDPゴシック" panose="020B0400000000000000" pitchFamily="50" charset="-128"/>
            </a:endParaRPr>
          </a:p>
        </p:txBody>
      </p:sp>
      <p:sp>
        <p:nvSpPr>
          <p:cNvPr id="18" name="テキスト ボックス 17">
            <a:extLst>
              <a:ext uri="{FF2B5EF4-FFF2-40B4-BE49-F238E27FC236}">
                <a16:creationId xmlns:a16="http://schemas.microsoft.com/office/drawing/2014/main" id="{504908CD-3506-2EEE-02FA-87EA27F2F1B1}"/>
              </a:ext>
            </a:extLst>
          </p:cNvPr>
          <p:cNvSpPr txBox="1"/>
          <p:nvPr/>
        </p:nvSpPr>
        <p:spPr>
          <a:xfrm>
            <a:off x="453154" y="4102662"/>
            <a:ext cx="5687284" cy="369332"/>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例えば、１ページ前の周辺特許の失敗ケースでは、、、</a:t>
            </a:r>
          </a:p>
        </p:txBody>
      </p:sp>
      <p:sp>
        <p:nvSpPr>
          <p:cNvPr id="21" name="テキスト ボックス 20">
            <a:extLst>
              <a:ext uri="{FF2B5EF4-FFF2-40B4-BE49-F238E27FC236}">
                <a16:creationId xmlns:a16="http://schemas.microsoft.com/office/drawing/2014/main" id="{EFBDF952-0996-45DF-D128-38A0B96A7F89}"/>
              </a:ext>
            </a:extLst>
          </p:cNvPr>
          <p:cNvSpPr txBox="1"/>
          <p:nvPr/>
        </p:nvSpPr>
        <p:spPr>
          <a:xfrm>
            <a:off x="649610" y="4645917"/>
            <a:ext cx="8882873" cy="646331"/>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素材の基本特許をコア技術として、製造方法、用途、量産技術に関する周辺特許を取っておく必要があった。</a:t>
            </a:r>
          </a:p>
        </p:txBody>
      </p:sp>
      <p:sp>
        <p:nvSpPr>
          <p:cNvPr id="22" name="二等辺三角形 21">
            <a:extLst>
              <a:ext uri="{FF2B5EF4-FFF2-40B4-BE49-F238E27FC236}">
                <a16:creationId xmlns:a16="http://schemas.microsoft.com/office/drawing/2014/main" id="{BF8F55D4-736F-31FF-9B88-F13283E86195}"/>
              </a:ext>
            </a:extLst>
          </p:cNvPr>
          <p:cNvSpPr/>
          <p:nvPr/>
        </p:nvSpPr>
        <p:spPr>
          <a:xfrm rot="10800000">
            <a:off x="3349810" y="5466299"/>
            <a:ext cx="3206380" cy="219513"/>
          </a:xfrm>
          <a:prstGeom prst="triangle">
            <a:avLst/>
          </a:prstGeom>
          <a:solidFill>
            <a:srgbClr val="B4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3" name="テキスト ボックス 22">
            <a:extLst>
              <a:ext uri="{FF2B5EF4-FFF2-40B4-BE49-F238E27FC236}">
                <a16:creationId xmlns:a16="http://schemas.microsoft.com/office/drawing/2014/main" id="{0AFE6F31-7236-595A-BBCD-B001360FE0ED}"/>
              </a:ext>
            </a:extLst>
          </p:cNvPr>
          <p:cNvSpPr txBox="1"/>
          <p:nvPr/>
        </p:nvSpPr>
        <p:spPr>
          <a:xfrm>
            <a:off x="1368328" y="5922703"/>
            <a:ext cx="7169345" cy="400110"/>
          </a:xfrm>
          <a:prstGeom prst="rect">
            <a:avLst/>
          </a:prstGeom>
          <a:noFill/>
        </p:spPr>
        <p:txBody>
          <a:bodyPr wrap="square" rtlCol="0">
            <a:spAutoFit/>
          </a:bodyPr>
          <a:lstStyle/>
          <a:p>
            <a:r>
              <a:rPr lang="ja-JP" altLang="en-US" sz="2000">
                <a:solidFill>
                  <a:srgbClr val="C96731"/>
                </a:solidFill>
                <a:latin typeface="BIZ UDPゴシック" panose="020B0400000000000000" pitchFamily="50" charset="-128"/>
                <a:ea typeface="BIZ UDPゴシック" panose="020B0400000000000000" pitchFamily="50" charset="-128"/>
              </a:rPr>
              <a:t>後発企業の立場になって、ポートフォリオ化を考えることが重要。 </a:t>
            </a:r>
            <a:endParaRPr kumimoji="1" lang="ja-JP" altLang="en-US" sz="2000">
              <a:solidFill>
                <a:srgbClr val="C96731"/>
              </a:solidFill>
              <a:latin typeface="BIZ UDPゴシック" panose="020B0400000000000000" pitchFamily="50" charset="-128"/>
              <a:ea typeface="BIZ UDPゴシック" panose="020B0400000000000000" pitchFamily="50" charset="-128"/>
            </a:endParaRPr>
          </a:p>
        </p:txBody>
      </p:sp>
      <p:sp>
        <p:nvSpPr>
          <p:cNvPr id="7" name="フッター プレースホルダー 3">
            <a:extLst>
              <a:ext uri="{FF2B5EF4-FFF2-40B4-BE49-F238E27FC236}">
                <a16:creationId xmlns:a16="http://schemas.microsoft.com/office/drawing/2014/main" id="{DA32FD58-E055-8334-91F2-BEB372809F61}"/>
              </a:ext>
            </a:extLst>
          </p:cNvPr>
          <p:cNvSpPr txBox="1">
            <a:spLocks/>
          </p:cNvSpPr>
          <p:nvPr/>
        </p:nvSpPr>
        <p:spPr>
          <a:xfrm>
            <a:off x="3924301" y="6489700"/>
            <a:ext cx="5541432" cy="339139"/>
          </a:xfrm>
          <a:prstGeom prst="rect">
            <a:avLst/>
          </a:prstGeom>
        </p:spPr>
        <p:txBody>
          <a:bodyPr vert="horz" lIns="91440" tIns="45720" rIns="91440" bIns="45720" rtlCol="0" anchor="ctr"/>
          <a:lstStyle>
            <a:defPPr>
              <a:defRPr lang="en-US"/>
            </a:defPPr>
            <a:lvl1pPr marL="0" algn="l" defTabSz="457200" rtl="0" eaLnBrk="1" latinLnBrk="0" hangingPunct="1">
              <a:defRPr sz="700" kern="1200">
                <a:solidFill>
                  <a:schemeClr val="tx1">
                    <a:alpha val="70000"/>
                  </a:schemeClr>
                </a:solidFill>
                <a:latin typeface="+mn-lt"/>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altLang="en-US" dirty="0">
                <a:latin typeface="BIZ UDPゴシック" panose="020B0400000000000000" pitchFamily="50" charset="-128"/>
                <a:ea typeface="BIZ UDPゴシック" panose="020B0400000000000000" pitchFamily="50" charset="-128"/>
              </a:rPr>
              <a:t>資料：</a:t>
            </a:r>
            <a:r>
              <a:rPr kumimoji="1" lang="ja-JP" altLang="en-US" dirty="0">
                <a:latin typeface="BIZ UDPゴシック" panose="020B0400000000000000" pitchFamily="50" charset="-128"/>
                <a:ea typeface="BIZ UDPゴシック" panose="020B0400000000000000" pitchFamily="50" charset="-128"/>
              </a:rPr>
              <a:t>特許庁</a:t>
            </a:r>
            <a:r>
              <a:rPr lang="ja-JP" altLang="en-US" dirty="0">
                <a:latin typeface="BIZ UDPゴシック" panose="020B0400000000000000" pitchFamily="50" charset="-128"/>
                <a:ea typeface="BIZ UDPゴシック" panose="020B0400000000000000" pitchFamily="50" charset="-128"/>
              </a:rPr>
              <a:t>「ベンチャー投資家のための知的財産に対する評価・支援の手引き～よくある知財の落とし穴とその対策～」</a:t>
            </a:r>
            <a:r>
              <a:rPr lang="en-US" altLang="ja-JP" dirty="0">
                <a:latin typeface="BIZ UDPゴシック" panose="020B0400000000000000" pitchFamily="50" charset="-128"/>
                <a:ea typeface="BIZ UDPゴシック" panose="020B0400000000000000" pitchFamily="50" charset="-128"/>
              </a:rPr>
              <a:t>, P.4</a:t>
            </a:r>
            <a:r>
              <a:rPr lang="ja-JP" altLang="en-US" dirty="0">
                <a:latin typeface="BIZ UDPゴシック" panose="020B0400000000000000" pitchFamily="50" charset="-128"/>
                <a:ea typeface="BIZ UDPゴシック" panose="020B0400000000000000" pitchFamily="50" charset="-128"/>
              </a:rPr>
              <a:t>を基に作成</a:t>
            </a:r>
            <a:endParaRPr kumimoji="1" lang="ja-JP" altLang="en-US" dirty="0">
              <a:latin typeface="BIZ UDPゴシック" panose="020B0400000000000000" pitchFamily="50" charset="-128"/>
              <a:ea typeface="BIZ UDPゴシック" panose="020B0400000000000000" pitchFamily="50" charset="-128"/>
            </a:endParaRPr>
          </a:p>
        </p:txBody>
      </p:sp>
      <p:sp>
        <p:nvSpPr>
          <p:cNvPr id="8" name="正方形/長方形 7">
            <a:extLst>
              <a:ext uri="{FF2B5EF4-FFF2-40B4-BE49-F238E27FC236}">
                <a16:creationId xmlns:a16="http://schemas.microsoft.com/office/drawing/2014/main" id="{867CDBF4-540F-DB5F-0EBC-B1EB3EA85FFA}"/>
              </a:ext>
            </a:extLst>
          </p:cNvPr>
          <p:cNvSpPr/>
          <p:nvPr/>
        </p:nvSpPr>
        <p:spPr>
          <a:xfrm>
            <a:off x="461231" y="739305"/>
            <a:ext cx="2219016" cy="3672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特許ポートフォリオ</a:t>
            </a:r>
          </a:p>
        </p:txBody>
      </p:sp>
    </p:spTree>
    <p:extLst>
      <p:ext uri="{BB962C8B-B14F-4D97-AF65-F5344CB8AC3E}">
        <p14:creationId xmlns:p14="http://schemas.microsoft.com/office/powerpoint/2010/main" val="413560612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5B23CE-48E4-4EBF-AE4D-E598BBC15938}"/>
              </a:ext>
            </a:extLst>
          </p:cNvPr>
          <p:cNvSpPr>
            <a:spLocks noGrp="1"/>
          </p:cNvSpPr>
          <p:nvPr>
            <p:ph type="title"/>
          </p:nvPr>
        </p:nvSpPr>
        <p:spPr/>
        <p:txBody>
          <a:bodyPr vert="horz">
            <a:noAutofit/>
          </a:bodyPr>
          <a:lstStyle/>
          <a:p>
            <a:r>
              <a:rPr lang="ja-JP" altLang="en-US">
                <a:latin typeface="BIZ UDPゴシック" panose="020B0400000000000000" pitchFamily="50" charset="-128"/>
                <a:ea typeface="BIZ UDPゴシック" panose="020B0400000000000000" pitchFamily="50" charset="-128"/>
              </a:rPr>
              <a:t>知財戦略の構築</a:t>
            </a:r>
            <a:endParaRPr kumimoji="1" lang="ja-JP" altLang="en-US">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FCB0CB01-7667-1469-6665-F1EF5452BD7F}"/>
              </a:ext>
            </a:extLst>
          </p:cNvPr>
          <p:cNvSpPr>
            <a:spLocks noGrp="1"/>
          </p:cNvSpPr>
          <p:nvPr>
            <p:ph sz="quarter" idx="13"/>
          </p:nvPr>
        </p:nvSpPr>
        <p:spPr/>
        <p:txBody>
          <a:bodyPr/>
          <a:lstStyle/>
          <a:p>
            <a:pPr marL="0" indent="0">
              <a:buNone/>
            </a:pPr>
            <a:r>
              <a:rPr lang="ja-JP" altLang="en-US">
                <a:latin typeface="BIZ UDPゴシック" panose="020B0400000000000000" pitchFamily="50" charset="-128"/>
              </a:rPr>
              <a:t>知財戦略構築のキーワード</a:t>
            </a:r>
            <a:endParaRPr kumimoji="1" lang="ja-JP" altLang="en-US">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D48FBF60-7B5F-883D-4860-858E20E1CCE6}"/>
              </a:ext>
            </a:extLst>
          </p:cNvPr>
          <p:cNvSpPr>
            <a:spLocks noGrp="1"/>
          </p:cNvSpPr>
          <p:nvPr>
            <p:ph type="sldNum" sz="quarter" idx="4"/>
          </p:nvPr>
        </p:nvSpPr>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pPr/>
              <a:t>19</a:t>
            </a:fld>
            <a:endParaRPr kumimoji="1" lang="ja-JP" altLang="en-US">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D88953B0-D40D-B955-B01E-16378D525AB2}"/>
              </a:ext>
            </a:extLst>
          </p:cNvPr>
          <p:cNvSpPr/>
          <p:nvPr/>
        </p:nvSpPr>
        <p:spPr>
          <a:xfrm>
            <a:off x="453472" y="1158731"/>
            <a:ext cx="8868328" cy="59699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kumimoji="1" lang="ja-JP" altLang="en-US">
                <a:solidFill>
                  <a:schemeClr val="tx1"/>
                </a:solidFill>
                <a:latin typeface="BIZ UDPゴシック" panose="020B0400000000000000" pitchFamily="50" charset="-128"/>
                <a:ea typeface="BIZ UDPゴシック" panose="020B0400000000000000" pitchFamily="50" charset="-128"/>
              </a:rPr>
              <a:t>特許権者がお互いの持っている特許権を交換するように、</a:t>
            </a:r>
            <a:r>
              <a:rPr kumimoji="1" lang="ja-JP" altLang="en-US">
                <a:solidFill>
                  <a:srgbClr val="C96731"/>
                </a:solidFill>
                <a:latin typeface="BIZ UDPゴシック" panose="020B0400000000000000" pitchFamily="50" charset="-128"/>
                <a:ea typeface="BIZ UDPゴシック" panose="020B0400000000000000" pitchFamily="50" charset="-128"/>
              </a:rPr>
              <a:t>相互に利用し合う、すなわち実施できるようにするライセンス</a:t>
            </a:r>
            <a:r>
              <a:rPr kumimoji="1" lang="ja-JP" altLang="en-US">
                <a:solidFill>
                  <a:schemeClr val="tx1"/>
                </a:solidFill>
                <a:latin typeface="BIZ UDPゴシック" panose="020B0400000000000000" pitchFamily="50" charset="-128"/>
                <a:ea typeface="BIZ UDPゴシック" panose="020B0400000000000000" pitchFamily="50" charset="-128"/>
              </a:rPr>
              <a:t>である。</a:t>
            </a:r>
            <a:endParaRPr kumimoji="1" lang="en-US" altLang="ja-JP">
              <a:solidFill>
                <a:schemeClr val="tx1"/>
              </a:solidFill>
              <a:latin typeface="BIZ UDPゴシック" panose="020B0400000000000000" pitchFamily="50" charset="-128"/>
              <a:ea typeface="BIZ UDPゴシック" panose="020B0400000000000000" pitchFamily="50" charset="-128"/>
            </a:endParaRPr>
          </a:p>
        </p:txBody>
      </p:sp>
      <p:grpSp>
        <p:nvGrpSpPr>
          <p:cNvPr id="43" name="グループ化 42">
            <a:extLst>
              <a:ext uri="{FF2B5EF4-FFF2-40B4-BE49-F238E27FC236}">
                <a16:creationId xmlns:a16="http://schemas.microsoft.com/office/drawing/2014/main" id="{A4451DAA-F7BF-742E-99E0-48895E835BC8}"/>
              </a:ext>
            </a:extLst>
          </p:cNvPr>
          <p:cNvGrpSpPr/>
          <p:nvPr/>
        </p:nvGrpSpPr>
        <p:grpSpPr>
          <a:xfrm>
            <a:off x="461212" y="2205000"/>
            <a:ext cx="8777447" cy="4095813"/>
            <a:chOff x="498871" y="2205000"/>
            <a:chExt cx="8777447" cy="4095813"/>
          </a:xfrm>
        </p:grpSpPr>
        <p:sp>
          <p:nvSpPr>
            <p:cNvPr id="23" name="楕円 22">
              <a:extLst>
                <a:ext uri="{FF2B5EF4-FFF2-40B4-BE49-F238E27FC236}">
                  <a16:creationId xmlns:a16="http://schemas.microsoft.com/office/drawing/2014/main" id="{30074CB9-5F44-5234-8173-B1AAE23EEEF8}"/>
                </a:ext>
              </a:extLst>
            </p:cNvPr>
            <p:cNvSpPr/>
            <p:nvPr/>
          </p:nvSpPr>
          <p:spPr>
            <a:xfrm>
              <a:off x="705000" y="2205000"/>
              <a:ext cx="2091318" cy="2091318"/>
            </a:xfrm>
            <a:prstGeom prst="ellipse">
              <a:avLst/>
            </a:prstGeom>
            <a:solidFill>
              <a:srgbClr val="C9673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latin typeface="BIZ UDPゴシック" panose="020B0400000000000000" pitchFamily="50" charset="-128"/>
                  <a:ea typeface="BIZ UDPゴシック" panose="020B0400000000000000" pitchFamily="50" charset="-128"/>
                </a:rPr>
                <a:t>自社</a:t>
              </a:r>
            </a:p>
          </p:txBody>
        </p:sp>
        <p:cxnSp>
          <p:nvCxnSpPr>
            <p:cNvPr id="26" name="直線矢印コネクタ 25">
              <a:extLst>
                <a:ext uri="{FF2B5EF4-FFF2-40B4-BE49-F238E27FC236}">
                  <a16:creationId xmlns:a16="http://schemas.microsoft.com/office/drawing/2014/main" id="{9A95123D-79BD-460B-3845-253143FE47A7}"/>
                </a:ext>
              </a:extLst>
            </p:cNvPr>
            <p:cNvCxnSpPr/>
            <p:nvPr/>
          </p:nvCxnSpPr>
          <p:spPr>
            <a:xfrm>
              <a:off x="3518018" y="2853000"/>
              <a:ext cx="2856143" cy="0"/>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30" name="直線矢印コネクタ 29">
              <a:extLst>
                <a:ext uri="{FF2B5EF4-FFF2-40B4-BE49-F238E27FC236}">
                  <a16:creationId xmlns:a16="http://schemas.microsoft.com/office/drawing/2014/main" id="{05A8CC7A-04BD-0832-1965-38A87B151D45}"/>
                </a:ext>
              </a:extLst>
            </p:cNvPr>
            <p:cNvCxnSpPr>
              <a:cxnSpLocks/>
            </p:cNvCxnSpPr>
            <p:nvPr/>
          </p:nvCxnSpPr>
          <p:spPr>
            <a:xfrm flipH="1">
              <a:off x="3518017" y="3429000"/>
              <a:ext cx="2856143" cy="0"/>
            </a:xfrm>
            <a:prstGeom prst="straightConnector1">
              <a:avLst/>
            </a:prstGeom>
            <a:ln w="57150">
              <a:solidFill>
                <a:schemeClr val="tx1">
                  <a:lumMod val="65000"/>
                  <a:lumOff val="35000"/>
                </a:schemeClr>
              </a:solidFill>
              <a:tailEnd type="triangle"/>
            </a:ln>
          </p:spPr>
          <p:style>
            <a:lnRef idx="1">
              <a:schemeClr val="accent1"/>
            </a:lnRef>
            <a:fillRef idx="0">
              <a:schemeClr val="accent1"/>
            </a:fillRef>
            <a:effectRef idx="0">
              <a:schemeClr val="accent1"/>
            </a:effectRef>
            <a:fontRef idx="minor">
              <a:schemeClr val="tx1"/>
            </a:fontRef>
          </p:style>
        </p:cxnSp>
        <p:sp>
          <p:nvSpPr>
            <p:cNvPr id="32" name="楕円 31">
              <a:extLst>
                <a:ext uri="{FF2B5EF4-FFF2-40B4-BE49-F238E27FC236}">
                  <a16:creationId xmlns:a16="http://schemas.microsoft.com/office/drawing/2014/main" id="{22AA6BE2-603A-5CCF-AAC4-8443D008AEC5}"/>
                </a:ext>
              </a:extLst>
            </p:cNvPr>
            <p:cNvSpPr/>
            <p:nvPr/>
          </p:nvSpPr>
          <p:spPr>
            <a:xfrm>
              <a:off x="7185000" y="2205000"/>
              <a:ext cx="2091318" cy="2091318"/>
            </a:xfrm>
            <a:prstGeom prst="ellipse">
              <a:avLst/>
            </a:prstGeom>
            <a:solidFill>
              <a:srgbClr val="8E9A9E"/>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latin typeface="BIZ UDPゴシック" panose="020B0400000000000000" pitchFamily="50" charset="-128"/>
                  <a:ea typeface="BIZ UDPゴシック" panose="020B0400000000000000" pitchFamily="50" charset="-128"/>
                </a:rPr>
                <a:t>他社</a:t>
              </a:r>
            </a:p>
          </p:txBody>
        </p:sp>
        <p:sp>
          <p:nvSpPr>
            <p:cNvPr id="35" name="二等辺三角形 34">
              <a:extLst>
                <a:ext uri="{FF2B5EF4-FFF2-40B4-BE49-F238E27FC236}">
                  <a16:creationId xmlns:a16="http://schemas.microsoft.com/office/drawing/2014/main" id="{5AED1C0E-99B9-E41B-D52D-3B02244A4F4A}"/>
                </a:ext>
              </a:extLst>
            </p:cNvPr>
            <p:cNvSpPr/>
            <p:nvPr/>
          </p:nvSpPr>
          <p:spPr>
            <a:xfrm rot="10800000">
              <a:off x="3387469" y="4544135"/>
              <a:ext cx="3206380" cy="335280"/>
            </a:xfrm>
            <a:prstGeom prst="triangle">
              <a:avLst/>
            </a:prstGeom>
            <a:solidFill>
              <a:srgbClr val="B4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36" name="図 35">
              <a:extLst>
                <a:ext uri="{FF2B5EF4-FFF2-40B4-BE49-F238E27FC236}">
                  <a16:creationId xmlns:a16="http://schemas.microsoft.com/office/drawing/2014/main" id="{764900CD-3567-41A5-3455-8765DB740F6B}"/>
                </a:ext>
              </a:extLst>
            </p:cNvPr>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98871" y="5191252"/>
              <a:ext cx="1050799" cy="1084123"/>
            </a:xfrm>
            <a:prstGeom prst="rect">
              <a:avLst/>
            </a:prstGeom>
          </p:spPr>
        </p:pic>
        <p:sp>
          <p:nvSpPr>
            <p:cNvPr id="37" name="テキスト ボックス 36">
              <a:extLst>
                <a:ext uri="{FF2B5EF4-FFF2-40B4-BE49-F238E27FC236}">
                  <a16:creationId xmlns:a16="http://schemas.microsoft.com/office/drawing/2014/main" id="{492DAA3B-6031-42EE-CB71-9F4793C30DD7}"/>
                </a:ext>
              </a:extLst>
            </p:cNvPr>
            <p:cNvSpPr txBox="1"/>
            <p:nvPr/>
          </p:nvSpPr>
          <p:spPr>
            <a:xfrm>
              <a:off x="3166112" y="2324950"/>
              <a:ext cx="3943572" cy="369332"/>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自社が他社特許を侵害している、、、</a:t>
              </a:r>
            </a:p>
          </p:txBody>
        </p:sp>
        <p:sp>
          <p:nvSpPr>
            <p:cNvPr id="38" name="テキスト ボックス 37">
              <a:extLst>
                <a:ext uri="{FF2B5EF4-FFF2-40B4-BE49-F238E27FC236}">
                  <a16:creationId xmlns:a16="http://schemas.microsoft.com/office/drawing/2014/main" id="{94A5EC12-A6B3-3A3A-8B8A-33D1E5EAC7E1}"/>
                </a:ext>
              </a:extLst>
            </p:cNvPr>
            <p:cNvSpPr txBox="1"/>
            <p:nvPr/>
          </p:nvSpPr>
          <p:spPr>
            <a:xfrm>
              <a:off x="3166112" y="3561771"/>
              <a:ext cx="3943572" cy="369332"/>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他社が自社特許を侵害している、、、</a:t>
              </a:r>
            </a:p>
          </p:txBody>
        </p:sp>
        <p:sp>
          <p:nvSpPr>
            <p:cNvPr id="39" name="テキスト ボックス 38">
              <a:extLst>
                <a:ext uri="{FF2B5EF4-FFF2-40B4-BE49-F238E27FC236}">
                  <a16:creationId xmlns:a16="http://schemas.microsoft.com/office/drawing/2014/main" id="{32C90F08-9442-CC98-2597-2DFAF5472159}"/>
                </a:ext>
              </a:extLst>
            </p:cNvPr>
            <p:cNvSpPr txBox="1"/>
            <p:nvPr/>
          </p:nvSpPr>
          <p:spPr>
            <a:xfrm>
              <a:off x="4118088" y="4077000"/>
              <a:ext cx="1656000" cy="369332"/>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こういう時は</a:t>
              </a:r>
            </a:p>
          </p:txBody>
        </p:sp>
        <p:sp>
          <p:nvSpPr>
            <p:cNvPr id="40" name="正方形/長方形 39">
              <a:extLst>
                <a:ext uri="{FF2B5EF4-FFF2-40B4-BE49-F238E27FC236}">
                  <a16:creationId xmlns:a16="http://schemas.microsoft.com/office/drawing/2014/main" id="{DB5FE6C5-5410-B423-61D0-990E6E6E99D7}"/>
                </a:ext>
              </a:extLst>
            </p:cNvPr>
            <p:cNvSpPr/>
            <p:nvPr/>
          </p:nvSpPr>
          <p:spPr>
            <a:xfrm>
              <a:off x="1606659" y="5005088"/>
              <a:ext cx="6768000" cy="1295725"/>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t" anchorCtr="0"/>
            <a:lstStyle/>
            <a:p>
              <a:pPr algn="ctr"/>
              <a:r>
                <a:rPr lang="ja-JP" altLang="en-US">
                  <a:solidFill>
                    <a:srgbClr val="333333"/>
                  </a:solidFill>
                  <a:latin typeface="BIZ UDPゴシック" panose="020B0400000000000000" pitchFamily="50" charset="-128"/>
                  <a:ea typeface="BIZ UDPゴシック" panose="020B0400000000000000" pitchFamily="50" charset="-128"/>
                </a:rPr>
                <a:t>喧嘩しても仕方がないので、”お互いの特許を自由に使えるようにしましょうか“と休戦協定を結ぶようなことを、</a:t>
              </a:r>
              <a:endParaRPr kumimoji="1" lang="en-US" altLang="ja-JP">
                <a:solidFill>
                  <a:srgbClr val="333333"/>
                </a:solidFill>
                <a:latin typeface="BIZ UDPゴシック" panose="020B0400000000000000" pitchFamily="50" charset="-128"/>
                <a:ea typeface="BIZ UDPゴシック" panose="020B0400000000000000" pitchFamily="50" charset="-128"/>
              </a:endParaRPr>
            </a:p>
            <a:p>
              <a:pPr algn="ctr"/>
              <a:endParaRPr kumimoji="1" lang="en-US" altLang="ja-JP">
                <a:solidFill>
                  <a:srgbClr val="333333"/>
                </a:solidFill>
                <a:latin typeface="BIZ UDPゴシック" panose="020B0400000000000000" pitchFamily="50" charset="-128"/>
                <a:ea typeface="BIZ UDPゴシック" panose="020B0400000000000000" pitchFamily="50" charset="-128"/>
              </a:endParaRPr>
            </a:p>
            <a:p>
              <a:pPr algn="ctr"/>
              <a:r>
                <a:rPr kumimoji="1" lang="ja-JP" altLang="en-US" sz="2400">
                  <a:solidFill>
                    <a:srgbClr val="333333"/>
                  </a:solidFill>
                  <a:latin typeface="BIZ UDPゴシック" panose="020B0400000000000000" pitchFamily="50" charset="-128"/>
                  <a:ea typeface="BIZ UDPゴシック" panose="020B0400000000000000" pitchFamily="50" charset="-128"/>
                </a:rPr>
                <a:t>クロスライセンスの締結　</a:t>
              </a:r>
              <a:r>
                <a:rPr kumimoji="1" lang="ja-JP" altLang="en-US">
                  <a:solidFill>
                    <a:srgbClr val="333333"/>
                  </a:solidFill>
                  <a:latin typeface="BIZ UDPゴシック" panose="020B0400000000000000" pitchFamily="50" charset="-128"/>
                  <a:ea typeface="BIZ UDPゴシック" panose="020B0400000000000000" pitchFamily="50" charset="-128"/>
                </a:rPr>
                <a:t>という</a:t>
              </a:r>
              <a:endParaRPr kumimoji="1" lang="ja-JP" altLang="en-US">
                <a:solidFill>
                  <a:schemeClr val="tx1"/>
                </a:solidFill>
                <a:latin typeface="BIZ UDPゴシック" panose="020B0400000000000000" pitchFamily="50" charset="-128"/>
                <a:ea typeface="BIZ UDPゴシック" panose="020B0400000000000000" pitchFamily="50" charset="-128"/>
              </a:endParaRPr>
            </a:p>
          </p:txBody>
        </p:sp>
      </p:grpSp>
      <p:sp>
        <p:nvSpPr>
          <p:cNvPr id="4" name="フッター プレースホルダー 3">
            <a:extLst>
              <a:ext uri="{FF2B5EF4-FFF2-40B4-BE49-F238E27FC236}">
                <a16:creationId xmlns:a16="http://schemas.microsoft.com/office/drawing/2014/main" id="{9F494865-573E-F703-6D59-E17F53A98C14}"/>
              </a:ext>
            </a:extLst>
          </p:cNvPr>
          <p:cNvSpPr txBox="1">
            <a:spLocks/>
          </p:cNvSpPr>
          <p:nvPr/>
        </p:nvSpPr>
        <p:spPr>
          <a:xfrm>
            <a:off x="5672667" y="6489700"/>
            <a:ext cx="3793065" cy="339139"/>
          </a:xfrm>
          <a:prstGeom prst="rect">
            <a:avLst/>
          </a:prstGeom>
        </p:spPr>
        <p:txBody>
          <a:bodyPr vert="horz" lIns="91440" tIns="45720" rIns="91440" bIns="45720" rtlCol="0" anchor="ctr"/>
          <a:lstStyle>
            <a:defPPr>
              <a:defRPr lang="en-US"/>
            </a:defPPr>
            <a:lvl1pPr marL="0" algn="l" defTabSz="457200" rtl="0" eaLnBrk="1" latinLnBrk="0" hangingPunct="1">
              <a:defRPr sz="700" kern="1200">
                <a:solidFill>
                  <a:schemeClr val="tx1">
                    <a:alpha val="70000"/>
                  </a:schemeClr>
                </a:solidFill>
                <a:latin typeface="+mn-lt"/>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altLang="en-US" dirty="0">
                <a:latin typeface="BIZ UDPゴシック" panose="020B0400000000000000" pitchFamily="50" charset="-128"/>
                <a:ea typeface="BIZ UDPゴシック" panose="020B0400000000000000" pitchFamily="50" charset="-128"/>
              </a:rPr>
              <a:t>資料：</a:t>
            </a:r>
            <a:r>
              <a:rPr kumimoji="1" lang="ja-JP" altLang="en-US" dirty="0">
                <a:latin typeface="BIZ UDPゴシック" panose="020B0400000000000000" pitchFamily="50" charset="-128"/>
                <a:ea typeface="BIZ UDPゴシック" panose="020B0400000000000000" pitchFamily="50" charset="-128"/>
              </a:rPr>
              <a:t>特許庁</a:t>
            </a:r>
            <a:r>
              <a:rPr lang="ja-JP" altLang="en-US" dirty="0">
                <a:latin typeface="BIZ UDPゴシック" panose="020B0400000000000000" pitchFamily="50" charset="-128"/>
                <a:ea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知財のキーワード　第</a:t>
            </a:r>
            <a:r>
              <a:rPr kumimoji="1" lang="en-US" altLang="ja-JP" dirty="0">
                <a:latin typeface="BIZ UDPゴシック" panose="020B0400000000000000" pitchFamily="50" charset="-128"/>
                <a:ea typeface="BIZ UDPゴシック" panose="020B0400000000000000" pitchFamily="50" charset="-128"/>
              </a:rPr>
              <a:t>3</a:t>
            </a:r>
            <a:r>
              <a:rPr kumimoji="1" lang="ja-JP" altLang="en-US" dirty="0">
                <a:latin typeface="BIZ UDPゴシック" panose="020B0400000000000000" pitchFamily="50" charset="-128"/>
                <a:ea typeface="BIZ UDPゴシック" panose="020B0400000000000000" pitchFamily="50" charset="-128"/>
              </a:rPr>
              <a:t>回「クロスライセンス」とは？ </a:t>
            </a:r>
            <a:r>
              <a:rPr lang="ja-JP" altLang="en-US" dirty="0">
                <a:latin typeface="BIZ UDPゴシック" panose="020B0400000000000000" pitchFamily="50" charset="-128"/>
                <a:ea typeface="BIZ UDPゴシック" panose="020B0400000000000000" pitchFamily="50" charset="-128"/>
              </a:rPr>
              <a:t>」</a:t>
            </a:r>
            <a:r>
              <a:rPr lang="en-US" altLang="ja-JP" dirty="0">
                <a:latin typeface="BIZ UDPゴシック" panose="020B0400000000000000" pitchFamily="50" charset="-128"/>
                <a:ea typeface="BIZ UDPゴシック" panose="020B0400000000000000" pitchFamily="50" charset="-128"/>
              </a:rPr>
              <a:t>, Web</a:t>
            </a:r>
            <a:r>
              <a:rPr lang="ja-JP" altLang="en-US" dirty="0">
                <a:latin typeface="BIZ UDPゴシック" panose="020B0400000000000000" pitchFamily="50" charset="-128"/>
                <a:ea typeface="BIZ UDPゴシック" panose="020B0400000000000000" pitchFamily="50" charset="-128"/>
              </a:rPr>
              <a:t>ページを基に作成</a:t>
            </a:r>
            <a:endParaRPr kumimoji="1" lang="ja-JP" altLang="en-US" dirty="0">
              <a:latin typeface="BIZ UDPゴシック" panose="020B0400000000000000" pitchFamily="50" charset="-128"/>
              <a:ea typeface="BIZ UDPゴシック" panose="020B0400000000000000" pitchFamily="50" charset="-128"/>
            </a:endParaRPr>
          </a:p>
        </p:txBody>
      </p:sp>
      <p:sp>
        <p:nvSpPr>
          <p:cNvPr id="6" name="正方形/長方形 5">
            <a:extLst>
              <a:ext uri="{FF2B5EF4-FFF2-40B4-BE49-F238E27FC236}">
                <a16:creationId xmlns:a16="http://schemas.microsoft.com/office/drawing/2014/main" id="{69BC6973-30AC-5E32-3D35-463F7CC67CD2}"/>
              </a:ext>
            </a:extLst>
          </p:cNvPr>
          <p:cNvSpPr/>
          <p:nvPr/>
        </p:nvSpPr>
        <p:spPr>
          <a:xfrm>
            <a:off x="461231" y="739305"/>
            <a:ext cx="2011382" cy="3672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クロスライセンス</a:t>
            </a:r>
          </a:p>
        </p:txBody>
      </p:sp>
    </p:spTree>
    <p:extLst>
      <p:ext uri="{BB962C8B-B14F-4D97-AF65-F5344CB8AC3E}">
        <p14:creationId xmlns:p14="http://schemas.microsoft.com/office/powerpoint/2010/main" val="33479276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目次</a:t>
            </a:r>
            <a:endParaRPr kumimoji="1" lang="ja-JP" altLang="en-US"/>
          </a:p>
        </p:txBody>
      </p:sp>
      <p:sp>
        <p:nvSpPr>
          <p:cNvPr id="3" name="正方形/長方形 2"/>
          <p:cNvSpPr/>
          <p:nvPr/>
        </p:nvSpPr>
        <p:spPr>
          <a:xfrm>
            <a:off x="1003299" y="1136391"/>
            <a:ext cx="8221663" cy="5262979"/>
          </a:xfrm>
          <a:prstGeom prst="rect">
            <a:avLst/>
          </a:prstGeom>
        </p:spPr>
        <p:txBody>
          <a:bodyPr wrap="square">
            <a:spAutoFit/>
          </a:bodyPr>
          <a:lstStyle/>
          <a:p>
            <a:r>
              <a:rPr lang="en-US" altLang="ja-JP" sz="2400" b="1">
                <a:solidFill>
                  <a:schemeClr val="tx2">
                    <a:lumMod val="75000"/>
                  </a:schemeClr>
                </a:solidFill>
                <a:latin typeface="BIZ UDPゴシック" panose="020B0400000000000000" pitchFamily="50" charset="-128"/>
                <a:ea typeface="BIZ UDPゴシック" panose="020B0400000000000000" pitchFamily="50" charset="-128"/>
              </a:rPr>
              <a:t>3-a. </a:t>
            </a:r>
            <a:r>
              <a:rPr lang="ja-JP" altLang="en-US" sz="2400" b="1">
                <a:solidFill>
                  <a:schemeClr val="tx2">
                    <a:lumMod val="75000"/>
                  </a:schemeClr>
                </a:solidFill>
                <a:latin typeface="BIZ UDPゴシック" panose="020B0400000000000000" pitchFamily="50" charset="-128"/>
                <a:ea typeface="BIZ UDPゴシック" panose="020B0400000000000000" pitchFamily="50" charset="-128"/>
              </a:rPr>
              <a:t>スタートアップ設立のための知財戦略</a:t>
            </a:r>
            <a:endParaRPr lang="en-US" altLang="ja-JP" sz="2400" b="1">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知財戦略の基本</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知財戦略の構築</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en-US" altLang="ja-JP" sz="2400">
                <a:solidFill>
                  <a:schemeClr val="tx2">
                    <a:lumMod val="75000"/>
                  </a:schemeClr>
                </a:solidFill>
                <a:latin typeface="BIZ UDPゴシック" panose="020B0400000000000000" pitchFamily="50" charset="-128"/>
                <a:ea typeface="BIZ UDPゴシック" panose="020B0400000000000000" pitchFamily="50" charset="-128"/>
              </a:rPr>
              <a:t>IP</a:t>
            </a: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ランドスケープについて</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事業戦略と知財戦略の一体化による知財活用事例</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海外出願について</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利益相反</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概念実証（</a:t>
            </a:r>
            <a:r>
              <a:rPr lang="en-US" altLang="ja-JP" sz="2400">
                <a:solidFill>
                  <a:schemeClr val="tx2">
                    <a:lumMod val="75000"/>
                  </a:schemeClr>
                </a:solidFill>
                <a:latin typeface="BIZ UDPゴシック" panose="020B0400000000000000" pitchFamily="50" charset="-128"/>
                <a:ea typeface="BIZ UDPゴシック" panose="020B0400000000000000" pitchFamily="50" charset="-128"/>
              </a:rPr>
              <a:t>PoC</a:t>
            </a: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）とは</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研究者がスタートアップ設立をするときの注意点</a:t>
            </a:r>
          </a:p>
          <a:p>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r>
              <a:rPr lang="en-US" altLang="ja-JP" sz="2400" b="1">
                <a:solidFill>
                  <a:schemeClr val="tx2">
                    <a:lumMod val="75000"/>
                  </a:schemeClr>
                </a:solidFill>
                <a:latin typeface="BIZ UDPゴシック" panose="020B0400000000000000" pitchFamily="50" charset="-128"/>
                <a:ea typeface="BIZ UDPゴシック" panose="020B0400000000000000" pitchFamily="50" charset="-128"/>
              </a:rPr>
              <a:t>3-b. </a:t>
            </a:r>
            <a:r>
              <a:rPr lang="ja-JP" altLang="en-US" sz="2400" b="1">
                <a:solidFill>
                  <a:schemeClr val="tx2">
                    <a:lumMod val="75000"/>
                  </a:schemeClr>
                </a:solidFill>
                <a:latin typeface="BIZ UDPゴシック" panose="020B0400000000000000" pitchFamily="50" charset="-128"/>
                <a:ea typeface="BIZ UDPゴシック" panose="020B0400000000000000" pitchFamily="50" charset="-128"/>
              </a:rPr>
              <a:t>大学の研究成果のライセンスについて</a:t>
            </a:r>
            <a:endParaRPr lang="en-US" altLang="ja-JP" sz="2400" b="1">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研究成果のライセンスとは</a:t>
            </a:r>
          </a:p>
          <a:p>
            <a:pPr marL="342900" indent="-342900">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大学発スタートアップ設立に伴うライセンス契約について</a:t>
            </a:r>
          </a:p>
          <a:p>
            <a:pPr marL="342900" indent="-342900">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大学の</a:t>
            </a:r>
            <a:r>
              <a:rPr lang="en-US" altLang="ja-JP" sz="2400">
                <a:solidFill>
                  <a:schemeClr val="tx2">
                    <a:lumMod val="75000"/>
                  </a:schemeClr>
                </a:solidFill>
                <a:latin typeface="BIZ UDPゴシック" panose="020B0400000000000000" pitchFamily="50" charset="-128"/>
                <a:ea typeface="BIZ UDPゴシック" panose="020B0400000000000000" pitchFamily="50" charset="-128"/>
              </a:rPr>
              <a:t>TLO</a:t>
            </a: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（技術移転機関）の役割について</a:t>
            </a:r>
          </a:p>
        </p:txBody>
      </p:sp>
      <p:sp>
        <p:nvSpPr>
          <p:cNvPr id="4" name="スライド番号プレースホルダー 3"/>
          <p:cNvSpPr>
            <a:spLocks noGrp="1"/>
          </p:cNvSpPr>
          <p:nvPr>
            <p:ph type="sldNum" sz="quarter" idx="11"/>
          </p:nvPr>
        </p:nvSpPr>
        <p:spPr/>
        <p:txBody>
          <a:bodyPr/>
          <a:lstStyle/>
          <a:p>
            <a:fld id="{A1D487B2-B3D4-4B12-876F-840864ED41B0}" type="slidenum">
              <a:rPr kumimoji="1" lang="ja-JP" altLang="en-US" smtClean="0"/>
              <a:t>2</a:t>
            </a:fld>
            <a:endParaRPr kumimoji="1" lang="ja-JP" altLang="en-US"/>
          </a:p>
        </p:txBody>
      </p:sp>
    </p:spTree>
    <p:extLst>
      <p:ext uri="{BB962C8B-B14F-4D97-AF65-F5344CB8AC3E}">
        <p14:creationId xmlns:p14="http://schemas.microsoft.com/office/powerpoint/2010/main" val="30782842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335B23CE-48E4-4EBF-AE4D-E598BBC15938}"/>
              </a:ext>
            </a:extLst>
          </p:cNvPr>
          <p:cNvSpPr>
            <a:spLocks noGrp="1"/>
          </p:cNvSpPr>
          <p:nvPr>
            <p:ph type="title"/>
          </p:nvPr>
        </p:nvSpPr>
        <p:spPr/>
        <p:txBody>
          <a:bodyPr vert="horz">
            <a:noAutofit/>
          </a:bodyPr>
          <a:lstStyle/>
          <a:p>
            <a:r>
              <a:rPr lang="ja-JP" altLang="en-US">
                <a:latin typeface="BIZ UDPゴシック" panose="020B0400000000000000" pitchFamily="50" charset="-128"/>
                <a:ea typeface="BIZ UDPゴシック" panose="020B0400000000000000" pitchFamily="50" charset="-128"/>
              </a:rPr>
              <a:t>知財戦略の構築</a:t>
            </a:r>
            <a:endParaRPr kumimoji="1" lang="ja-JP" altLang="en-US">
              <a:latin typeface="BIZ UDPゴシック" panose="020B0400000000000000" pitchFamily="50" charset="-128"/>
              <a:ea typeface="BIZ UDPゴシック" panose="020B0400000000000000" pitchFamily="50" charset="-128"/>
            </a:endParaRPr>
          </a:p>
        </p:txBody>
      </p:sp>
      <p:sp>
        <p:nvSpPr>
          <p:cNvPr id="3" name="コンテンツ プレースホルダー 2">
            <a:extLst>
              <a:ext uri="{FF2B5EF4-FFF2-40B4-BE49-F238E27FC236}">
                <a16:creationId xmlns:a16="http://schemas.microsoft.com/office/drawing/2014/main" id="{FCB0CB01-7667-1469-6665-F1EF5452BD7F}"/>
              </a:ext>
            </a:extLst>
          </p:cNvPr>
          <p:cNvSpPr>
            <a:spLocks noGrp="1"/>
          </p:cNvSpPr>
          <p:nvPr>
            <p:ph sz="quarter" idx="13"/>
          </p:nvPr>
        </p:nvSpPr>
        <p:spPr/>
        <p:txBody>
          <a:bodyPr/>
          <a:lstStyle/>
          <a:p>
            <a:pPr marL="0" indent="0">
              <a:buNone/>
            </a:pPr>
            <a:r>
              <a:rPr lang="ja-JP" altLang="en-US">
                <a:latin typeface="BIZ UDPゴシック" panose="020B0400000000000000" pitchFamily="50" charset="-128"/>
              </a:rPr>
              <a:t>知財戦略構築のキーワード</a:t>
            </a:r>
            <a:endParaRPr kumimoji="1" lang="ja-JP" altLang="en-US">
              <a:latin typeface="BIZ UDPゴシック" panose="020B0400000000000000" pitchFamily="50" charset="-128"/>
              <a:ea typeface="BIZ UDPゴシック" panose="020B0400000000000000" pitchFamily="50" charset="-128"/>
            </a:endParaRPr>
          </a:p>
        </p:txBody>
      </p:sp>
      <p:sp>
        <p:nvSpPr>
          <p:cNvPr id="5" name="スライド番号プレースホルダー 4">
            <a:extLst>
              <a:ext uri="{FF2B5EF4-FFF2-40B4-BE49-F238E27FC236}">
                <a16:creationId xmlns:a16="http://schemas.microsoft.com/office/drawing/2014/main" id="{D48FBF60-7B5F-883D-4860-858E20E1CCE6}"/>
              </a:ext>
            </a:extLst>
          </p:cNvPr>
          <p:cNvSpPr>
            <a:spLocks noGrp="1"/>
          </p:cNvSpPr>
          <p:nvPr>
            <p:ph type="sldNum" sz="quarter" idx="4"/>
          </p:nvPr>
        </p:nvSpPr>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pPr/>
              <a:t>20</a:t>
            </a:fld>
            <a:endParaRPr kumimoji="1" lang="ja-JP" altLang="en-US">
              <a:latin typeface="BIZ UDPゴシック" panose="020B0400000000000000" pitchFamily="50" charset="-128"/>
              <a:ea typeface="BIZ UDPゴシック" panose="020B0400000000000000" pitchFamily="50" charset="-128"/>
            </a:endParaRPr>
          </a:p>
        </p:txBody>
      </p:sp>
      <p:sp>
        <p:nvSpPr>
          <p:cNvPr id="14" name="矢印: 環状 13">
            <a:extLst>
              <a:ext uri="{FF2B5EF4-FFF2-40B4-BE49-F238E27FC236}">
                <a16:creationId xmlns:a16="http://schemas.microsoft.com/office/drawing/2014/main" id="{C0E8BE73-DCCB-C0C2-64F7-8DAF0B5B780A}"/>
              </a:ext>
            </a:extLst>
          </p:cNvPr>
          <p:cNvSpPr/>
          <p:nvPr/>
        </p:nvSpPr>
        <p:spPr>
          <a:xfrm flipH="1">
            <a:off x="4167828" y="1332251"/>
            <a:ext cx="4204467" cy="2576700"/>
          </a:xfrm>
          <a:prstGeom prst="circularArrow">
            <a:avLst>
              <a:gd name="adj1" fmla="val 8349"/>
              <a:gd name="adj2" fmla="val 706810"/>
              <a:gd name="adj3" fmla="val 20205175"/>
              <a:gd name="adj4" fmla="val 10800000"/>
              <a:gd name="adj5" fmla="val 18234"/>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BIZ UDPゴシック" panose="020B0400000000000000" pitchFamily="50" charset="-128"/>
              <a:ea typeface="BIZ UDPゴシック" panose="020B0400000000000000" pitchFamily="50" charset="-128"/>
            </a:endParaRPr>
          </a:p>
        </p:txBody>
      </p:sp>
      <p:grpSp>
        <p:nvGrpSpPr>
          <p:cNvPr id="4" name="グループ化 3">
            <a:extLst>
              <a:ext uri="{FF2B5EF4-FFF2-40B4-BE49-F238E27FC236}">
                <a16:creationId xmlns:a16="http://schemas.microsoft.com/office/drawing/2014/main" id="{2988A5DF-AEBF-50B4-95CA-50E39870E63D}"/>
              </a:ext>
            </a:extLst>
          </p:cNvPr>
          <p:cNvGrpSpPr/>
          <p:nvPr/>
        </p:nvGrpSpPr>
        <p:grpSpPr>
          <a:xfrm>
            <a:off x="630410" y="1485000"/>
            <a:ext cx="8786590" cy="4835494"/>
            <a:chOff x="630410" y="1572300"/>
            <a:chExt cx="8786590" cy="4835494"/>
          </a:xfrm>
        </p:grpSpPr>
        <p:sp>
          <p:nvSpPr>
            <p:cNvPr id="6" name="楕円 5">
              <a:extLst>
                <a:ext uri="{FF2B5EF4-FFF2-40B4-BE49-F238E27FC236}">
                  <a16:creationId xmlns:a16="http://schemas.microsoft.com/office/drawing/2014/main" id="{AF95C744-326E-58DF-6B31-BF2F162F15FD}"/>
                </a:ext>
              </a:extLst>
            </p:cNvPr>
            <p:cNvSpPr/>
            <p:nvPr/>
          </p:nvSpPr>
          <p:spPr>
            <a:xfrm>
              <a:off x="7401000" y="2744410"/>
              <a:ext cx="1152000" cy="1152000"/>
            </a:xfrm>
            <a:prstGeom prst="ellipse">
              <a:avLst/>
            </a:prstGeom>
            <a:solidFill>
              <a:srgbClr val="C96731"/>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スタートアップ</a:t>
              </a:r>
            </a:p>
          </p:txBody>
        </p:sp>
        <p:grpSp>
          <p:nvGrpSpPr>
            <p:cNvPr id="12" name="グループ化 11">
              <a:extLst>
                <a:ext uri="{FF2B5EF4-FFF2-40B4-BE49-F238E27FC236}">
                  <a16:creationId xmlns:a16="http://schemas.microsoft.com/office/drawing/2014/main" id="{557D9AA2-235C-6947-D899-0D312083A832}"/>
                </a:ext>
              </a:extLst>
            </p:cNvPr>
            <p:cNvGrpSpPr/>
            <p:nvPr/>
          </p:nvGrpSpPr>
          <p:grpSpPr>
            <a:xfrm>
              <a:off x="630410" y="1572300"/>
              <a:ext cx="3230870" cy="3230870"/>
              <a:chOff x="4973663" y="1477128"/>
              <a:chExt cx="3230870" cy="3230870"/>
            </a:xfrm>
          </p:grpSpPr>
          <p:sp>
            <p:nvSpPr>
              <p:cNvPr id="7" name="楕円 6">
                <a:extLst>
                  <a:ext uri="{FF2B5EF4-FFF2-40B4-BE49-F238E27FC236}">
                    <a16:creationId xmlns:a16="http://schemas.microsoft.com/office/drawing/2014/main" id="{20116CC6-0A3E-2452-4956-67B302D14089}"/>
                  </a:ext>
                </a:extLst>
              </p:cNvPr>
              <p:cNvSpPr/>
              <p:nvPr/>
            </p:nvSpPr>
            <p:spPr>
              <a:xfrm>
                <a:off x="4973663" y="1477128"/>
                <a:ext cx="3230870" cy="3230870"/>
              </a:xfrm>
              <a:prstGeom prst="ellipse">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solidFill>
                    <a:schemeClr val="tx1"/>
                  </a:solidFill>
                  <a:latin typeface="BIZ UDPゴシック" panose="020B0400000000000000" pitchFamily="50" charset="-128"/>
                  <a:ea typeface="BIZ UDPゴシック" panose="020B0400000000000000" pitchFamily="50" charset="-128"/>
                </a:endParaRPr>
              </a:p>
            </p:txBody>
          </p:sp>
          <p:sp>
            <p:nvSpPr>
              <p:cNvPr id="8" name="楕円 7">
                <a:extLst>
                  <a:ext uri="{FF2B5EF4-FFF2-40B4-BE49-F238E27FC236}">
                    <a16:creationId xmlns:a16="http://schemas.microsoft.com/office/drawing/2014/main" id="{DB38B3EF-B7FD-A044-7465-E37BF7640091}"/>
                  </a:ext>
                </a:extLst>
              </p:cNvPr>
              <p:cNvSpPr/>
              <p:nvPr/>
            </p:nvSpPr>
            <p:spPr>
              <a:xfrm>
                <a:off x="5322130" y="1938368"/>
                <a:ext cx="1286870" cy="1286870"/>
              </a:xfrm>
              <a:prstGeom prst="ellipse">
                <a:avLst/>
              </a:prstGeom>
              <a:solidFill>
                <a:srgbClr val="8E9A9E"/>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bg1"/>
                    </a:solidFill>
                    <a:latin typeface="BIZ UDPゴシック" panose="020B0400000000000000" pitchFamily="50" charset="-128"/>
                    <a:ea typeface="BIZ UDPゴシック" panose="020B0400000000000000" pitchFamily="50" charset="-128"/>
                  </a:rPr>
                  <a:t>大手</a:t>
                </a:r>
                <a:r>
                  <a:rPr kumimoji="1" lang="en-US" altLang="ja-JP" sz="1400">
                    <a:solidFill>
                      <a:schemeClr val="bg1"/>
                    </a:solidFill>
                    <a:latin typeface="BIZ UDPゴシック" panose="020B0400000000000000" pitchFamily="50" charset="-128"/>
                    <a:ea typeface="BIZ UDPゴシック" panose="020B0400000000000000" pitchFamily="50" charset="-128"/>
                  </a:rPr>
                  <a:t>A</a:t>
                </a:r>
                <a:endParaRPr kumimoji="1" lang="ja-JP" altLang="en-US" sz="1400">
                  <a:solidFill>
                    <a:schemeClr val="bg1"/>
                  </a:solidFill>
                  <a:latin typeface="BIZ UDPゴシック" panose="020B0400000000000000" pitchFamily="50" charset="-128"/>
                  <a:ea typeface="BIZ UDPゴシック" panose="020B0400000000000000" pitchFamily="50" charset="-128"/>
                </a:endParaRPr>
              </a:p>
            </p:txBody>
          </p:sp>
          <p:sp>
            <p:nvSpPr>
              <p:cNvPr id="9" name="楕円 8">
                <a:extLst>
                  <a:ext uri="{FF2B5EF4-FFF2-40B4-BE49-F238E27FC236}">
                    <a16:creationId xmlns:a16="http://schemas.microsoft.com/office/drawing/2014/main" id="{73405C0B-63F1-A6CB-D717-505C0ACA7FB8}"/>
                  </a:ext>
                </a:extLst>
              </p:cNvPr>
              <p:cNvSpPr/>
              <p:nvPr/>
            </p:nvSpPr>
            <p:spPr>
              <a:xfrm>
                <a:off x="6753000" y="2198240"/>
                <a:ext cx="1286870" cy="1286870"/>
              </a:xfrm>
              <a:prstGeom prst="ellipse">
                <a:avLst/>
              </a:prstGeom>
              <a:solidFill>
                <a:srgbClr val="8E9A9E"/>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bg1"/>
                    </a:solidFill>
                    <a:latin typeface="BIZ UDPゴシック" panose="020B0400000000000000" pitchFamily="50" charset="-128"/>
                    <a:ea typeface="BIZ UDPゴシック" panose="020B0400000000000000" pitchFamily="50" charset="-128"/>
                  </a:rPr>
                  <a:t>大手</a:t>
                </a:r>
                <a:r>
                  <a:rPr kumimoji="1" lang="en-US" altLang="ja-JP" sz="1400">
                    <a:solidFill>
                      <a:schemeClr val="bg1"/>
                    </a:solidFill>
                    <a:latin typeface="BIZ UDPゴシック" panose="020B0400000000000000" pitchFamily="50" charset="-128"/>
                    <a:ea typeface="BIZ UDPゴシック" panose="020B0400000000000000" pitchFamily="50" charset="-128"/>
                  </a:rPr>
                  <a:t>C</a:t>
                </a:r>
                <a:endParaRPr kumimoji="1" lang="ja-JP" altLang="en-US" sz="1400">
                  <a:solidFill>
                    <a:schemeClr val="bg1"/>
                  </a:solidFill>
                  <a:latin typeface="BIZ UDPゴシック" panose="020B0400000000000000" pitchFamily="50" charset="-128"/>
                  <a:ea typeface="BIZ UDPゴシック" panose="020B0400000000000000" pitchFamily="50" charset="-128"/>
                </a:endParaRPr>
              </a:p>
            </p:txBody>
          </p:sp>
          <p:sp>
            <p:nvSpPr>
              <p:cNvPr id="10" name="楕円 9">
                <a:extLst>
                  <a:ext uri="{FF2B5EF4-FFF2-40B4-BE49-F238E27FC236}">
                    <a16:creationId xmlns:a16="http://schemas.microsoft.com/office/drawing/2014/main" id="{82D4E7C3-26B3-5958-8A49-66DC53709EEB}"/>
                  </a:ext>
                </a:extLst>
              </p:cNvPr>
              <p:cNvSpPr/>
              <p:nvPr/>
            </p:nvSpPr>
            <p:spPr>
              <a:xfrm>
                <a:off x="5601000" y="3270958"/>
                <a:ext cx="1286870" cy="1286870"/>
              </a:xfrm>
              <a:prstGeom prst="ellipse">
                <a:avLst/>
              </a:prstGeom>
              <a:solidFill>
                <a:srgbClr val="8E9A9E"/>
              </a:solid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sz="1400">
                    <a:solidFill>
                      <a:schemeClr val="bg1"/>
                    </a:solidFill>
                    <a:latin typeface="BIZ UDPゴシック" panose="020B0400000000000000" pitchFamily="50" charset="-128"/>
                    <a:ea typeface="BIZ UDPゴシック" panose="020B0400000000000000" pitchFamily="50" charset="-128"/>
                  </a:rPr>
                  <a:t>大手</a:t>
                </a:r>
                <a:r>
                  <a:rPr kumimoji="1" lang="en-US" altLang="ja-JP" sz="1400">
                    <a:solidFill>
                      <a:schemeClr val="bg1"/>
                    </a:solidFill>
                    <a:latin typeface="BIZ UDPゴシック" panose="020B0400000000000000" pitchFamily="50" charset="-128"/>
                    <a:ea typeface="BIZ UDPゴシック" panose="020B0400000000000000" pitchFamily="50" charset="-128"/>
                  </a:rPr>
                  <a:t>B</a:t>
                </a:r>
                <a:endParaRPr kumimoji="1" lang="ja-JP" altLang="en-US" sz="1400">
                  <a:solidFill>
                    <a:schemeClr val="bg1"/>
                  </a:solidFill>
                  <a:latin typeface="BIZ UDPゴシック" panose="020B0400000000000000" pitchFamily="50" charset="-128"/>
                  <a:ea typeface="BIZ UDPゴシック" panose="020B0400000000000000" pitchFamily="50" charset="-128"/>
                </a:endParaRPr>
              </a:p>
            </p:txBody>
          </p:sp>
        </p:grpSp>
        <p:sp>
          <p:nvSpPr>
            <p:cNvPr id="13" name="テキスト ボックス 12">
              <a:extLst>
                <a:ext uri="{FF2B5EF4-FFF2-40B4-BE49-F238E27FC236}">
                  <a16:creationId xmlns:a16="http://schemas.microsoft.com/office/drawing/2014/main" id="{407C04C0-1328-849B-66BF-6A7A365B1886}"/>
                </a:ext>
              </a:extLst>
            </p:cNvPr>
            <p:cNvSpPr txBox="1"/>
            <p:nvPr/>
          </p:nvSpPr>
          <p:spPr>
            <a:xfrm>
              <a:off x="4028379" y="2664970"/>
              <a:ext cx="3230869" cy="646331"/>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既にプレイヤーがいる市場に入っていく時、、</a:t>
              </a:r>
            </a:p>
          </p:txBody>
        </p:sp>
        <p:sp>
          <p:nvSpPr>
            <p:cNvPr id="15" name="正方形/長方形 14">
              <a:extLst>
                <a:ext uri="{FF2B5EF4-FFF2-40B4-BE49-F238E27FC236}">
                  <a16:creationId xmlns:a16="http://schemas.microsoft.com/office/drawing/2014/main" id="{CE206242-35A2-4CBF-470D-EF9CC16023A6}"/>
                </a:ext>
              </a:extLst>
            </p:cNvPr>
            <p:cNvSpPr/>
            <p:nvPr/>
          </p:nvSpPr>
          <p:spPr>
            <a:xfrm>
              <a:off x="1737788" y="1716635"/>
              <a:ext cx="1055917" cy="274870"/>
            </a:xfrm>
            <a:prstGeom prst="rect">
              <a:avLst/>
            </a:prstGeom>
            <a:noFill/>
            <a:ln w="28575">
              <a:solidFill>
                <a:srgbClr val="8E9A9E"/>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latin typeface="BIZ UDPゴシック" panose="020B0400000000000000" pitchFamily="50" charset="-128"/>
                  <a:ea typeface="BIZ UDPゴシック" panose="020B0400000000000000" pitchFamily="50" charset="-128"/>
                </a:rPr>
                <a:t>市場</a:t>
              </a:r>
            </a:p>
          </p:txBody>
        </p:sp>
        <p:sp>
          <p:nvSpPr>
            <p:cNvPr id="16" name="二等辺三角形 15">
              <a:extLst>
                <a:ext uri="{FF2B5EF4-FFF2-40B4-BE49-F238E27FC236}">
                  <a16:creationId xmlns:a16="http://schemas.microsoft.com/office/drawing/2014/main" id="{2E4D6A40-B8D3-87DE-45D5-69625D4833BF}"/>
                </a:ext>
              </a:extLst>
            </p:cNvPr>
            <p:cNvSpPr/>
            <p:nvPr/>
          </p:nvSpPr>
          <p:spPr>
            <a:xfrm rot="10800000">
              <a:off x="3330620" y="4803170"/>
              <a:ext cx="3206380" cy="335280"/>
            </a:xfrm>
            <a:prstGeom prst="triangle">
              <a:avLst/>
            </a:prstGeom>
            <a:solidFill>
              <a:srgbClr val="B4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2" name="正方形/長方形 21">
              <a:extLst>
                <a:ext uri="{FF2B5EF4-FFF2-40B4-BE49-F238E27FC236}">
                  <a16:creationId xmlns:a16="http://schemas.microsoft.com/office/drawing/2014/main" id="{A198A5E4-2399-667C-4389-A7AF3906C243}"/>
                </a:ext>
              </a:extLst>
            </p:cNvPr>
            <p:cNvSpPr/>
            <p:nvPr/>
          </p:nvSpPr>
          <p:spPr>
            <a:xfrm>
              <a:off x="705000" y="5343400"/>
              <a:ext cx="8712000" cy="1064394"/>
            </a:xfrm>
            <a:prstGeom prst="rect">
              <a:avLst/>
            </a:prstGeom>
            <a:noFill/>
            <a:ln w="28575">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r>
                <a:rPr lang="ja-JP" altLang="en-US">
                  <a:solidFill>
                    <a:srgbClr val="333333"/>
                  </a:solidFill>
                  <a:latin typeface="BIZ UDPゴシック" panose="020B0400000000000000" pitchFamily="50" charset="-128"/>
                  <a:ea typeface="BIZ UDPゴシック" panose="020B0400000000000000" pitchFamily="50" charset="-128"/>
                </a:rPr>
                <a:t>スタートアップが既にプレイヤーの存在する市場に入っていく時、大手企業が持つ特許をどうしても使わざるを得ないことがよくある。そのときに</a:t>
              </a:r>
              <a:r>
                <a:rPr lang="ja-JP" altLang="en-US">
                  <a:solidFill>
                    <a:schemeClr val="accent3"/>
                  </a:solidFill>
                  <a:latin typeface="BIZ UDPゴシック" panose="020B0400000000000000" pitchFamily="50" charset="-128"/>
                  <a:ea typeface="BIZ UDPゴシック" panose="020B0400000000000000" pitchFamily="50" charset="-128"/>
                </a:rPr>
                <a:t>スタートアップ側が良い</a:t>
              </a:r>
              <a:br>
                <a:rPr lang="en-US" altLang="ja-JP">
                  <a:solidFill>
                    <a:schemeClr val="accent3"/>
                  </a:solidFill>
                  <a:latin typeface="BIZ UDPゴシック" panose="020B0400000000000000" pitchFamily="50" charset="-128"/>
                  <a:ea typeface="BIZ UDPゴシック" panose="020B0400000000000000" pitchFamily="50" charset="-128"/>
                </a:rPr>
              </a:br>
              <a:r>
                <a:rPr lang="ja-JP" altLang="en-US">
                  <a:solidFill>
                    <a:schemeClr val="accent3"/>
                  </a:solidFill>
                  <a:latin typeface="BIZ UDPゴシック" panose="020B0400000000000000" pitchFamily="50" charset="-128"/>
                  <a:ea typeface="BIZ UDPゴシック" panose="020B0400000000000000" pitchFamily="50" charset="-128"/>
                </a:rPr>
                <a:t>特許を持っていれば</a:t>
              </a:r>
              <a:r>
                <a:rPr lang="ja-JP" altLang="en-US">
                  <a:solidFill>
                    <a:srgbClr val="333333"/>
                  </a:solidFill>
                  <a:latin typeface="BIZ UDPゴシック" panose="020B0400000000000000" pitchFamily="50" charset="-128"/>
                  <a:ea typeface="BIZ UDPゴシック" panose="020B0400000000000000" pitchFamily="50" charset="-128"/>
                </a:rPr>
                <a:t>、クロスライセンスが成立する可能性がある。</a:t>
              </a:r>
              <a:endParaRPr lang="ja-JP" altLang="en-US">
                <a:latin typeface="BIZ UDPゴシック" panose="020B0400000000000000" pitchFamily="50" charset="-128"/>
                <a:ea typeface="BIZ UDPゴシック" panose="020B0400000000000000" pitchFamily="50" charset="-128"/>
              </a:endParaRPr>
            </a:p>
          </p:txBody>
        </p:sp>
      </p:grpSp>
      <p:sp>
        <p:nvSpPr>
          <p:cNvPr id="11" name="フッター プレースホルダー 3">
            <a:extLst>
              <a:ext uri="{FF2B5EF4-FFF2-40B4-BE49-F238E27FC236}">
                <a16:creationId xmlns:a16="http://schemas.microsoft.com/office/drawing/2014/main" id="{58F3ED79-206A-7222-24D7-C3CBA285B3E8}"/>
              </a:ext>
            </a:extLst>
          </p:cNvPr>
          <p:cNvSpPr txBox="1">
            <a:spLocks/>
          </p:cNvSpPr>
          <p:nvPr/>
        </p:nvSpPr>
        <p:spPr>
          <a:xfrm>
            <a:off x="5672667" y="6489700"/>
            <a:ext cx="3793065" cy="339139"/>
          </a:xfrm>
          <a:prstGeom prst="rect">
            <a:avLst/>
          </a:prstGeom>
        </p:spPr>
        <p:txBody>
          <a:bodyPr vert="horz" lIns="91440" tIns="45720" rIns="91440" bIns="45720" rtlCol="0" anchor="ctr"/>
          <a:lstStyle>
            <a:defPPr>
              <a:defRPr lang="en-US"/>
            </a:defPPr>
            <a:lvl1pPr marL="0" algn="l" defTabSz="457200" rtl="0" eaLnBrk="1" latinLnBrk="0" hangingPunct="1">
              <a:defRPr sz="700" kern="1200">
                <a:solidFill>
                  <a:schemeClr val="tx1">
                    <a:alpha val="70000"/>
                  </a:schemeClr>
                </a:solidFill>
                <a:latin typeface="+mn-lt"/>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altLang="en-US">
                <a:latin typeface="BIZ UDPゴシック" panose="020B0400000000000000" pitchFamily="50" charset="-128"/>
                <a:ea typeface="BIZ UDPゴシック" panose="020B0400000000000000" pitchFamily="50" charset="-128"/>
              </a:rPr>
              <a:t>資料：</a:t>
            </a:r>
            <a:r>
              <a:rPr kumimoji="1" lang="ja-JP" altLang="en-US">
                <a:latin typeface="BIZ UDPゴシック" panose="020B0400000000000000" pitchFamily="50" charset="-128"/>
                <a:ea typeface="BIZ UDPゴシック" panose="020B0400000000000000" pitchFamily="50" charset="-128"/>
              </a:rPr>
              <a:t>特許庁</a:t>
            </a:r>
            <a:r>
              <a:rPr lang="ja-JP" altLang="en-US">
                <a:latin typeface="BIZ UDPゴシック" panose="020B0400000000000000" pitchFamily="50" charset="-128"/>
                <a:ea typeface="BIZ UDPゴシック" panose="020B0400000000000000" pitchFamily="50" charset="-128"/>
              </a:rPr>
              <a:t>「</a:t>
            </a:r>
            <a:r>
              <a:rPr kumimoji="1" lang="ja-JP" altLang="en-US">
                <a:latin typeface="BIZ UDPゴシック" panose="020B0400000000000000" pitchFamily="50" charset="-128"/>
                <a:ea typeface="BIZ UDPゴシック" panose="020B0400000000000000" pitchFamily="50" charset="-128"/>
              </a:rPr>
              <a:t>知財のキーワード　第</a:t>
            </a:r>
            <a:r>
              <a:rPr kumimoji="1" lang="en-US" altLang="ja-JP">
                <a:latin typeface="BIZ UDPゴシック" panose="020B0400000000000000" pitchFamily="50" charset="-128"/>
                <a:ea typeface="BIZ UDPゴシック" panose="020B0400000000000000" pitchFamily="50" charset="-128"/>
              </a:rPr>
              <a:t>3</a:t>
            </a:r>
            <a:r>
              <a:rPr kumimoji="1" lang="ja-JP" altLang="en-US">
                <a:latin typeface="BIZ UDPゴシック" panose="020B0400000000000000" pitchFamily="50" charset="-128"/>
                <a:ea typeface="BIZ UDPゴシック" panose="020B0400000000000000" pitchFamily="50" charset="-128"/>
              </a:rPr>
              <a:t>回「クロスライセンス」とは？ </a:t>
            </a:r>
            <a:r>
              <a:rPr lang="ja-JP" altLang="en-US">
                <a:latin typeface="BIZ UDPゴシック" panose="020B0400000000000000" pitchFamily="50" charset="-128"/>
                <a:ea typeface="BIZ UDPゴシック" panose="020B0400000000000000" pitchFamily="50" charset="-128"/>
              </a:rPr>
              <a:t>」</a:t>
            </a:r>
            <a:r>
              <a:rPr lang="en-US" altLang="ja-JP">
                <a:latin typeface="BIZ UDPゴシック" panose="020B0400000000000000" pitchFamily="50" charset="-128"/>
                <a:ea typeface="BIZ UDPゴシック" panose="020B0400000000000000" pitchFamily="50" charset="-128"/>
              </a:rPr>
              <a:t>, Web</a:t>
            </a:r>
            <a:r>
              <a:rPr lang="ja-JP" altLang="en-US">
                <a:latin typeface="BIZ UDPゴシック" panose="020B0400000000000000" pitchFamily="50" charset="-128"/>
                <a:ea typeface="BIZ UDPゴシック" panose="020B0400000000000000" pitchFamily="50" charset="-128"/>
              </a:rPr>
              <a:t>ページを基に作成</a:t>
            </a:r>
            <a:endParaRPr kumimoji="1" lang="ja-JP" altLang="en-US">
              <a:latin typeface="BIZ UDPゴシック" panose="020B0400000000000000" pitchFamily="50" charset="-128"/>
              <a:ea typeface="BIZ UDPゴシック" panose="020B0400000000000000" pitchFamily="50" charset="-128"/>
            </a:endParaRPr>
          </a:p>
        </p:txBody>
      </p:sp>
      <p:sp>
        <p:nvSpPr>
          <p:cNvPr id="18" name="正方形/長方形 17">
            <a:extLst>
              <a:ext uri="{FF2B5EF4-FFF2-40B4-BE49-F238E27FC236}">
                <a16:creationId xmlns:a16="http://schemas.microsoft.com/office/drawing/2014/main" id="{299FDD57-7ECF-7495-DFC8-D135A6987A8B}"/>
              </a:ext>
            </a:extLst>
          </p:cNvPr>
          <p:cNvSpPr/>
          <p:nvPr/>
        </p:nvSpPr>
        <p:spPr>
          <a:xfrm>
            <a:off x="461230" y="739305"/>
            <a:ext cx="5558570" cy="3672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スタートアップがクロスライセンスを検討する場面の例</a:t>
            </a:r>
          </a:p>
        </p:txBody>
      </p:sp>
      <p:pic>
        <p:nvPicPr>
          <p:cNvPr id="21" name="グラフィックス 16" descr="男性のプロフィール 枠線">
            <a:extLst>
              <a:ext uri="{FF2B5EF4-FFF2-40B4-BE49-F238E27FC236}">
                <a16:creationId xmlns:a16="http://schemas.microsoft.com/office/drawing/2014/main" id="{F27C7A8B-8137-E2A1-CFE6-40B7A2CAF2CC}"/>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43602" y="3408631"/>
            <a:ext cx="914400" cy="914400"/>
          </a:xfrm>
          <a:prstGeom prst="rect">
            <a:avLst/>
          </a:prstGeom>
        </p:spPr>
      </p:pic>
    </p:spTree>
    <p:extLst>
      <p:ext uri="{BB962C8B-B14F-4D97-AF65-F5344CB8AC3E}">
        <p14:creationId xmlns:p14="http://schemas.microsoft.com/office/powerpoint/2010/main" val="1301609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BF8EFFBB-B8D0-C51B-238C-E8F9A7EF469F}"/>
              </a:ext>
            </a:extLst>
          </p:cNvPr>
          <p:cNvSpPr>
            <a:spLocks noGrp="1"/>
          </p:cNvSpPr>
          <p:nvPr>
            <p:ph type="title"/>
          </p:nvPr>
        </p:nvSpPr>
        <p:spPr/>
        <p:txBody>
          <a:bodyPr vert="horz">
            <a:noAutofit/>
          </a:bodyPr>
          <a:lstStyle/>
          <a:p>
            <a:r>
              <a:rPr lang="ja-JP" altLang="en-US">
                <a:latin typeface="BIZ UDPゴシック" panose="020B0400000000000000" pitchFamily="50" charset="-128"/>
              </a:rPr>
              <a:t>知財戦略の</a:t>
            </a:r>
            <a:r>
              <a:rPr lang="ja-JP" altLang="en-US"/>
              <a:t>構築</a:t>
            </a:r>
            <a:endParaRPr kumimoji="1" lang="ja-JP" altLang="en-US">
              <a:latin typeface="BIZ UDPゴシック" panose="020B0400000000000000" pitchFamily="50" charset="-128"/>
              <a:ea typeface="BIZ UDPゴシック" panose="020B0400000000000000" pitchFamily="50" charset="-128"/>
            </a:endParaRPr>
          </a:p>
        </p:txBody>
      </p:sp>
      <p:sp>
        <p:nvSpPr>
          <p:cNvPr id="18" name="コンテンツ プレースホルダー 17">
            <a:extLst>
              <a:ext uri="{FF2B5EF4-FFF2-40B4-BE49-F238E27FC236}">
                <a16:creationId xmlns:a16="http://schemas.microsoft.com/office/drawing/2014/main" id="{A5C36200-D5AF-EE8D-4B57-2DD70E12E92A}"/>
              </a:ext>
            </a:extLst>
          </p:cNvPr>
          <p:cNvSpPr>
            <a:spLocks noGrp="1"/>
          </p:cNvSpPr>
          <p:nvPr>
            <p:ph sz="quarter" idx="13"/>
          </p:nvPr>
        </p:nvSpPr>
        <p:spPr/>
        <p:txBody>
          <a:bodyPr/>
          <a:lstStyle/>
          <a:p>
            <a:pPr marL="0" indent="0">
              <a:buNone/>
            </a:pPr>
            <a:r>
              <a:rPr lang="ja-JP" altLang="en-US">
                <a:latin typeface="BIZ UDPゴシック" panose="020B0400000000000000" pitchFamily="50" charset="-128"/>
                <a:ea typeface="BIZ UDPゴシック" panose="020B0400000000000000" pitchFamily="50" charset="-128"/>
              </a:rPr>
              <a:t>知財戦略構築の結果得られること</a:t>
            </a:r>
          </a:p>
        </p:txBody>
      </p:sp>
      <p:sp>
        <p:nvSpPr>
          <p:cNvPr id="5" name="スライド番号プレースホルダー 4">
            <a:extLst>
              <a:ext uri="{FF2B5EF4-FFF2-40B4-BE49-F238E27FC236}">
                <a16:creationId xmlns:a16="http://schemas.microsoft.com/office/drawing/2014/main" id="{4E4C00B4-C0D1-E1DF-33D1-46EE9BB1626F}"/>
              </a:ext>
            </a:extLst>
          </p:cNvPr>
          <p:cNvSpPr>
            <a:spLocks noGrp="1"/>
          </p:cNvSpPr>
          <p:nvPr>
            <p:ph type="sldNum" sz="quarter" idx="4"/>
          </p:nvPr>
        </p:nvSpPr>
        <p:spPr>
          <a:xfrm>
            <a:off x="9465733" y="6492240"/>
            <a:ext cx="396240" cy="365760"/>
          </a:xfrm>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pPr/>
              <a:t>21</a:t>
            </a:fld>
            <a:endParaRPr kumimoji="1" lang="ja-JP" altLang="en-US" dirty="0">
              <a:latin typeface="BIZ UDPゴシック" panose="020B0400000000000000" pitchFamily="50" charset="-128"/>
              <a:ea typeface="BIZ UDPゴシック" panose="020B0400000000000000" pitchFamily="50" charset="-128"/>
            </a:endParaRPr>
          </a:p>
        </p:txBody>
      </p:sp>
      <p:sp>
        <p:nvSpPr>
          <p:cNvPr id="6" name="テキスト ボックス 5">
            <a:extLst>
              <a:ext uri="{FF2B5EF4-FFF2-40B4-BE49-F238E27FC236}">
                <a16:creationId xmlns:a16="http://schemas.microsoft.com/office/drawing/2014/main" id="{1C43FDCC-AB8F-E9D7-9F3E-24BD4536813C}"/>
              </a:ext>
            </a:extLst>
          </p:cNvPr>
          <p:cNvSpPr txBox="1"/>
          <p:nvPr/>
        </p:nvSpPr>
        <p:spPr>
          <a:xfrm>
            <a:off x="1310263" y="813895"/>
            <a:ext cx="8155470" cy="1169551"/>
          </a:xfrm>
          <a:prstGeom prst="rect">
            <a:avLst/>
          </a:prstGeom>
          <a:noFill/>
        </p:spPr>
        <p:txBody>
          <a:bodyPr wrap="square" rtlCol="0">
            <a:spAutoFit/>
          </a:bodyPr>
          <a:lstStyle/>
          <a:p>
            <a:pPr>
              <a:spcBef>
                <a:spcPts val="1200"/>
              </a:spcBef>
            </a:pPr>
            <a:r>
              <a:rPr lang="ja-JP" altLang="en-US" sz="2400"/>
              <a:t>資金調達における活用</a:t>
            </a:r>
            <a:endParaRPr lang="en-US" altLang="ja-JP" sz="2400"/>
          </a:p>
          <a:p>
            <a:pPr marL="742950" lvl="1" indent="-285750">
              <a:spcBef>
                <a:spcPts val="1200"/>
              </a:spcBef>
              <a:buFont typeface="Arial" panose="020B0604020202020204" pitchFamily="34" charset="0"/>
              <a:buChar char="•"/>
            </a:pPr>
            <a:r>
              <a:rPr kumimoji="1" lang="ja-JP" altLang="en-US"/>
              <a:t>知財戦略を構築したことが、</a:t>
            </a:r>
            <a:r>
              <a:rPr kumimoji="1" lang="ja-JP" altLang="en-US">
                <a:solidFill>
                  <a:srgbClr val="C96731"/>
                </a:solidFill>
              </a:rPr>
              <a:t>知財デュー・デリジェンス</a:t>
            </a:r>
            <a:r>
              <a:rPr kumimoji="1" lang="ja-JP" altLang="en-US"/>
              <a:t>時に評価に繋がり、資金調達に繋がる。</a:t>
            </a:r>
            <a:endParaRPr kumimoji="1" lang="en-US" altLang="ja-JP"/>
          </a:p>
        </p:txBody>
      </p:sp>
      <p:sp>
        <p:nvSpPr>
          <p:cNvPr id="11" name="テキスト ボックス 10">
            <a:extLst>
              <a:ext uri="{FF2B5EF4-FFF2-40B4-BE49-F238E27FC236}">
                <a16:creationId xmlns:a16="http://schemas.microsoft.com/office/drawing/2014/main" id="{1F1F3AA7-8017-741D-8363-5FA2DBBC8402}"/>
              </a:ext>
            </a:extLst>
          </p:cNvPr>
          <p:cNvSpPr txBox="1"/>
          <p:nvPr/>
        </p:nvSpPr>
        <p:spPr>
          <a:xfrm>
            <a:off x="1310263" y="2232846"/>
            <a:ext cx="8155471" cy="1169551"/>
          </a:xfrm>
          <a:prstGeom prst="rect">
            <a:avLst/>
          </a:prstGeom>
          <a:noFill/>
        </p:spPr>
        <p:txBody>
          <a:bodyPr wrap="square" rtlCol="0">
            <a:spAutoFit/>
          </a:bodyPr>
          <a:lstStyle/>
          <a:p>
            <a:pPr>
              <a:spcBef>
                <a:spcPts val="1200"/>
              </a:spcBef>
            </a:pPr>
            <a:r>
              <a:rPr lang="ja-JP" altLang="en-US" sz="2400"/>
              <a:t>市場における支配力獲得</a:t>
            </a:r>
          </a:p>
          <a:p>
            <a:pPr marL="742950" lvl="1" indent="-285750">
              <a:spcBef>
                <a:spcPts val="1200"/>
              </a:spcBef>
              <a:buFont typeface="Arial" panose="020B0604020202020204" pitchFamily="34" charset="0"/>
              <a:buChar char="•"/>
            </a:pPr>
            <a:r>
              <a:rPr kumimoji="1" lang="ja-JP" altLang="en-US"/>
              <a:t>自社の知的財産の侵害行為に対する</a:t>
            </a:r>
            <a:r>
              <a:rPr kumimoji="1" lang="ja-JP" altLang="en-US">
                <a:solidFill>
                  <a:schemeClr val="accent3"/>
                </a:solidFill>
              </a:rPr>
              <a:t>差止・損害賠請求により他社への</a:t>
            </a:r>
            <a:br>
              <a:rPr kumimoji="1" lang="en-US" altLang="ja-JP">
                <a:solidFill>
                  <a:schemeClr val="accent3"/>
                </a:solidFill>
              </a:rPr>
            </a:br>
            <a:r>
              <a:rPr kumimoji="1" lang="ja-JP" altLang="en-US">
                <a:solidFill>
                  <a:schemeClr val="accent3"/>
                </a:solidFill>
              </a:rPr>
              <a:t>牽制</a:t>
            </a:r>
            <a:r>
              <a:rPr kumimoji="1" lang="ja-JP" altLang="en-US"/>
              <a:t>することができる。</a:t>
            </a:r>
          </a:p>
        </p:txBody>
      </p:sp>
      <p:sp>
        <p:nvSpPr>
          <p:cNvPr id="12" name="テキスト ボックス 11">
            <a:extLst>
              <a:ext uri="{FF2B5EF4-FFF2-40B4-BE49-F238E27FC236}">
                <a16:creationId xmlns:a16="http://schemas.microsoft.com/office/drawing/2014/main" id="{82D66525-6584-3C9F-3E2B-FD34241658F0}"/>
              </a:ext>
            </a:extLst>
          </p:cNvPr>
          <p:cNvSpPr txBox="1"/>
          <p:nvPr/>
        </p:nvSpPr>
        <p:spPr>
          <a:xfrm>
            <a:off x="1330902" y="5070748"/>
            <a:ext cx="8155471" cy="1169551"/>
          </a:xfrm>
          <a:prstGeom prst="rect">
            <a:avLst/>
          </a:prstGeom>
          <a:noFill/>
        </p:spPr>
        <p:txBody>
          <a:bodyPr wrap="square" rtlCol="0">
            <a:spAutoFit/>
          </a:bodyPr>
          <a:lstStyle/>
          <a:p>
            <a:pPr>
              <a:spcBef>
                <a:spcPts val="1200"/>
              </a:spcBef>
            </a:pPr>
            <a:r>
              <a:rPr lang="en-US" altLang="ja-JP" sz="2400"/>
              <a:t>IR</a:t>
            </a:r>
            <a:r>
              <a:rPr lang="ja-JP" altLang="en-US" sz="2400"/>
              <a:t>における活用</a:t>
            </a:r>
          </a:p>
          <a:p>
            <a:pPr marL="742950" lvl="1" indent="-285750">
              <a:spcBef>
                <a:spcPts val="1200"/>
              </a:spcBef>
              <a:buFont typeface="Arial" panose="020B0604020202020204" pitchFamily="34" charset="0"/>
              <a:buChar char="•"/>
            </a:pPr>
            <a:r>
              <a:rPr kumimoji="1" lang="ja-JP" altLang="en-US"/>
              <a:t>自社の強み・価値・将来性を</a:t>
            </a:r>
            <a:r>
              <a:rPr kumimoji="1" lang="ja-JP" altLang="en-US">
                <a:solidFill>
                  <a:schemeClr val="accent3"/>
                </a:solidFill>
              </a:rPr>
              <a:t>言語化</a:t>
            </a:r>
            <a:r>
              <a:rPr kumimoji="1" lang="ja-JP" altLang="en-US"/>
              <a:t>し、</a:t>
            </a:r>
            <a:r>
              <a:rPr kumimoji="1" lang="ja-JP" altLang="en-US">
                <a:solidFill>
                  <a:schemeClr val="accent3"/>
                </a:solidFill>
              </a:rPr>
              <a:t>自社戦略の裏付け</a:t>
            </a:r>
            <a:r>
              <a:rPr kumimoji="1" lang="ja-JP" altLang="en-US"/>
              <a:t>や</a:t>
            </a:r>
            <a:r>
              <a:rPr kumimoji="1" lang="ja-JP" altLang="en-US">
                <a:solidFill>
                  <a:schemeClr val="accent3"/>
                </a:solidFill>
              </a:rPr>
              <a:t>協業他社からの優位性の裏付け</a:t>
            </a:r>
            <a:r>
              <a:rPr kumimoji="1" lang="ja-JP" altLang="en-US"/>
              <a:t>に寄与することができる。</a:t>
            </a:r>
          </a:p>
        </p:txBody>
      </p:sp>
      <p:sp>
        <p:nvSpPr>
          <p:cNvPr id="4" name="フッター プレースホルダー 3">
            <a:extLst>
              <a:ext uri="{FF2B5EF4-FFF2-40B4-BE49-F238E27FC236}">
                <a16:creationId xmlns:a16="http://schemas.microsoft.com/office/drawing/2014/main" id="{F39B492C-DEF6-63BB-4974-7BDF3617D896}"/>
              </a:ext>
            </a:extLst>
          </p:cNvPr>
          <p:cNvSpPr txBox="1">
            <a:spLocks/>
          </p:cNvSpPr>
          <p:nvPr/>
        </p:nvSpPr>
        <p:spPr>
          <a:xfrm>
            <a:off x="5105401" y="6489700"/>
            <a:ext cx="4360332" cy="339139"/>
          </a:xfrm>
          <a:prstGeom prst="rect">
            <a:avLst/>
          </a:prstGeom>
        </p:spPr>
        <p:txBody>
          <a:bodyPr vert="horz" lIns="91440" tIns="45720" rIns="91440" bIns="45720" rtlCol="0" anchor="ctr"/>
          <a:lstStyle>
            <a:defPPr>
              <a:defRPr lang="en-US"/>
            </a:defPPr>
            <a:lvl1pPr marL="0" algn="l" defTabSz="457200" rtl="0" eaLnBrk="1" latinLnBrk="0" hangingPunct="1">
              <a:defRPr sz="700" kern="1200">
                <a:solidFill>
                  <a:schemeClr val="tx1">
                    <a:alpha val="70000"/>
                  </a:schemeClr>
                </a:solidFill>
                <a:latin typeface="+mn-lt"/>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pPr algn="r"/>
            <a:r>
              <a:rPr lang="ja-JP" altLang="en-US" dirty="0">
                <a:latin typeface="BIZ UDPゴシック" panose="020B0400000000000000" pitchFamily="50" charset="-128"/>
                <a:ea typeface="BIZ UDPゴシック"/>
              </a:rPr>
              <a:t>資料：</a:t>
            </a:r>
            <a:r>
              <a:rPr kumimoji="1" lang="en-US" altLang="ja-JP" dirty="0">
                <a:latin typeface="BIZ UDPゴシック" panose="020B0400000000000000" pitchFamily="50" charset="-128"/>
                <a:ea typeface="BIZ UDPゴシック"/>
              </a:rPr>
              <a:t>INPIT</a:t>
            </a:r>
            <a:r>
              <a:rPr lang="ja-JP" altLang="en-US" dirty="0">
                <a:latin typeface="BIZ UDPゴシック" panose="020B0400000000000000" pitchFamily="50" charset="-128"/>
                <a:ea typeface="BIZ UDPゴシック"/>
              </a:rPr>
              <a:t>「スタートアップの知財・法務の勘所」</a:t>
            </a:r>
            <a:r>
              <a:rPr lang="en-US" altLang="ja-JP" dirty="0">
                <a:latin typeface="BIZ UDPゴシック" panose="020B0400000000000000" pitchFamily="50" charset="-128"/>
                <a:ea typeface="BIZ UDPゴシック"/>
              </a:rPr>
              <a:t>, P.26-P.34</a:t>
            </a:r>
            <a:r>
              <a:rPr lang="ja-JP" altLang="en-US" dirty="0">
                <a:latin typeface="BIZ UDPゴシック" panose="020B0400000000000000" pitchFamily="50" charset="-128"/>
                <a:ea typeface="BIZ UDPゴシック"/>
              </a:rPr>
              <a:t>を基に作成</a:t>
            </a:r>
          </a:p>
        </p:txBody>
      </p:sp>
      <p:sp>
        <p:nvSpPr>
          <p:cNvPr id="13" name="楕円 12">
            <a:extLst>
              <a:ext uri="{FF2B5EF4-FFF2-40B4-BE49-F238E27FC236}">
                <a16:creationId xmlns:a16="http://schemas.microsoft.com/office/drawing/2014/main" id="{8C7769AC-8178-F17D-97E6-FF3A9668B9C4}"/>
              </a:ext>
            </a:extLst>
          </p:cNvPr>
          <p:cNvSpPr/>
          <p:nvPr/>
        </p:nvSpPr>
        <p:spPr>
          <a:xfrm>
            <a:off x="481545" y="813895"/>
            <a:ext cx="612000" cy="6120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2800" b="1">
                <a:latin typeface="BIZ UDPゴシック" panose="020B0400000000000000" pitchFamily="50" charset="-128"/>
                <a:ea typeface="BIZ UDPゴシック" panose="020B0400000000000000" pitchFamily="50" charset="-128"/>
              </a:rPr>
              <a:t>1</a:t>
            </a:r>
            <a:endParaRPr kumimoji="1" lang="ja-JP" altLang="en-US" sz="2800" b="1">
              <a:latin typeface="BIZ UDPゴシック" panose="020B0400000000000000" pitchFamily="50" charset="-128"/>
              <a:ea typeface="BIZ UDPゴシック" panose="020B0400000000000000" pitchFamily="50" charset="-128"/>
            </a:endParaRPr>
          </a:p>
        </p:txBody>
      </p:sp>
      <p:sp>
        <p:nvSpPr>
          <p:cNvPr id="7" name="楕円 6">
            <a:extLst>
              <a:ext uri="{FF2B5EF4-FFF2-40B4-BE49-F238E27FC236}">
                <a16:creationId xmlns:a16="http://schemas.microsoft.com/office/drawing/2014/main" id="{8007C226-1EB1-7DEB-5BF0-B929C8B6B30E}"/>
              </a:ext>
            </a:extLst>
          </p:cNvPr>
          <p:cNvSpPr/>
          <p:nvPr/>
        </p:nvSpPr>
        <p:spPr>
          <a:xfrm>
            <a:off x="481545" y="2238418"/>
            <a:ext cx="612000" cy="6120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2800" b="1">
                <a:latin typeface="BIZ UDPゴシック" panose="020B0400000000000000" pitchFamily="50" charset="-128"/>
                <a:ea typeface="BIZ UDPゴシック" panose="020B0400000000000000" pitchFamily="50" charset="-128"/>
              </a:rPr>
              <a:t>2</a:t>
            </a:r>
            <a:endParaRPr kumimoji="1" lang="ja-JP" altLang="en-US" sz="2800" b="1">
              <a:latin typeface="BIZ UDPゴシック" panose="020B0400000000000000" pitchFamily="50" charset="-128"/>
              <a:ea typeface="BIZ UDPゴシック" panose="020B0400000000000000" pitchFamily="50" charset="-128"/>
            </a:endParaRPr>
          </a:p>
        </p:txBody>
      </p:sp>
      <p:sp>
        <p:nvSpPr>
          <p:cNvPr id="8" name="楕円 7">
            <a:extLst>
              <a:ext uri="{FF2B5EF4-FFF2-40B4-BE49-F238E27FC236}">
                <a16:creationId xmlns:a16="http://schemas.microsoft.com/office/drawing/2014/main" id="{F9480475-4D52-4D73-C956-358ED771A342}"/>
              </a:ext>
            </a:extLst>
          </p:cNvPr>
          <p:cNvSpPr/>
          <p:nvPr/>
        </p:nvSpPr>
        <p:spPr>
          <a:xfrm>
            <a:off x="481545" y="3662941"/>
            <a:ext cx="612000" cy="6120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2800" b="1">
                <a:latin typeface="BIZ UDPゴシック" panose="020B0400000000000000" pitchFamily="50" charset="-128"/>
                <a:ea typeface="BIZ UDPゴシック" panose="020B0400000000000000" pitchFamily="50" charset="-128"/>
              </a:rPr>
              <a:t>3</a:t>
            </a:r>
            <a:endParaRPr kumimoji="1" lang="ja-JP" altLang="en-US" sz="2800" b="1">
              <a:latin typeface="BIZ UDPゴシック" panose="020B0400000000000000" pitchFamily="50" charset="-128"/>
              <a:ea typeface="BIZ UDPゴシック" panose="020B0400000000000000" pitchFamily="50" charset="-128"/>
            </a:endParaRPr>
          </a:p>
        </p:txBody>
      </p:sp>
      <p:sp>
        <p:nvSpPr>
          <p:cNvPr id="14" name="テキスト ボックス 13">
            <a:extLst>
              <a:ext uri="{FF2B5EF4-FFF2-40B4-BE49-F238E27FC236}">
                <a16:creationId xmlns:a16="http://schemas.microsoft.com/office/drawing/2014/main" id="{1F1F3AA7-8017-741D-8363-5FA2DBBC8402}"/>
              </a:ext>
            </a:extLst>
          </p:cNvPr>
          <p:cNvSpPr txBox="1"/>
          <p:nvPr/>
        </p:nvSpPr>
        <p:spPr>
          <a:xfrm>
            <a:off x="1310263" y="3651797"/>
            <a:ext cx="8155471" cy="1169551"/>
          </a:xfrm>
          <a:prstGeom prst="rect">
            <a:avLst/>
          </a:prstGeom>
          <a:noFill/>
        </p:spPr>
        <p:txBody>
          <a:bodyPr wrap="square" lIns="91440" tIns="45720" rIns="91440" bIns="45720" rtlCol="0" anchor="t">
            <a:spAutoFit/>
          </a:bodyPr>
          <a:lstStyle/>
          <a:p>
            <a:pPr>
              <a:spcBef>
                <a:spcPts val="1200"/>
              </a:spcBef>
            </a:pPr>
            <a:r>
              <a:rPr lang="ja-JP" altLang="en-US" sz="2400"/>
              <a:t>ブランディングにおける活用</a:t>
            </a:r>
          </a:p>
          <a:p>
            <a:pPr marL="742950" lvl="1" indent="-285750">
              <a:spcBef>
                <a:spcPts val="1200"/>
              </a:spcBef>
              <a:buFont typeface="Arial" panose="020B0604020202020204" pitchFamily="34" charset="0"/>
              <a:buChar char="•"/>
            </a:pPr>
            <a:r>
              <a:rPr kumimoji="1" lang="ja-JP" altLang="en-US"/>
              <a:t>知的財産を</a:t>
            </a:r>
            <a:r>
              <a:rPr kumimoji="1" lang="ja-JP" altLang="en-US">
                <a:solidFill>
                  <a:schemeClr val="accent3"/>
                </a:solidFill>
              </a:rPr>
              <a:t>技術のエビデンス</a:t>
            </a:r>
            <a:r>
              <a:rPr kumimoji="1" lang="ja-JP" altLang="en-US"/>
              <a:t>として</a:t>
            </a:r>
            <a:r>
              <a:rPr kumimoji="1" lang="ja-JP" altLang="en-US">
                <a:solidFill>
                  <a:schemeClr val="accent3"/>
                </a:solidFill>
              </a:rPr>
              <a:t>ブランド戦略に活用</a:t>
            </a:r>
            <a:r>
              <a:rPr kumimoji="1" lang="ja-JP" altLang="en-US"/>
              <a:t>することが</a:t>
            </a:r>
            <a:br>
              <a:rPr kumimoji="1" lang="en-US" altLang="ja-JP"/>
            </a:br>
            <a:r>
              <a:rPr kumimoji="1" lang="ja-JP" altLang="en-US"/>
              <a:t>出来る。</a:t>
            </a:r>
            <a:endParaRPr lang="ja-JP" altLang="en-US"/>
          </a:p>
        </p:txBody>
      </p:sp>
      <p:sp>
        <p:nvSpPr>
          <p:cNvPr id="15" name="楕円 14">
            <a:extLst>
              <a:ext uri="{FF2B5EF4-FFF2-40B4-BE49-F238E27FC236}">
                <a16:creationId xmlns:a16="http://schemas.microsoft.com/office/drawing/2014/main" id="{F9480475-4D52-4D73-C956-358ED771A342}"/>
              </a:ext>
            </a:extLst>
          </p:cNvPr>
          <p:cNvSpPr/>
          <p:nvPr/>
        </p:nvSpPr>
        <p:spPr>
          <a:xfrm>
            <a:off x="481545" y="5087465"/>
            <a:ext cx="612000" cy="6120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en-US" altLang="ja-JP" sz="2800" b="1">
                <a:latin typeface="BIZ UDPゴシック" panose="020B0400000000000000" pitchFamily="50" charset="-128"/>
                <a:ea typeface="BIZ UDPゴシック" panose="020B0400000000000000" pitchFamily="50" charset="-128"/>
              </a:rPr>
              <a:t>4</a:t>
            </a:r>
            <a:endParaRPr kumimoji="1" lang="ja-JP" altLang="en-US" sz="2800" b="1">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23521944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a:t>知財戦略の構築</a:t>
            </a:r>
            <a:endParaRPr kumimoji="1" lang="ja-JP" altLang="en-US"/>
          </a:p>
        </p:txBody>
      </p:sp>
      <p:sp>
        <p:nvSpPr>
          <p:cNvPr id="3" name="コンテンツ プレースホルダー 2"/>
          <p:cNvSpPr>
            <a:spLocks noGrp="1"/>
          </p:cNvSpPr>
          <p:nvPr>
            <p:ph sz="quarter" idx="13"/>
          </p:nvPr>
        </p:nvSpPr>
        <p:spPr/>
        <p:txBody>
          <a:bodyPr/>
          <a:lstStyle/>
          <a:p>
            <a:pPr marL="0" indent="0">
              <a:buNone/>
            </a:pPr>
            <a:r>
              <a:rPr lang="ja-JP" altLang="en-US"/>
              <a:t>特許情報を活用した事業戦略</a:t>
            </a:r>
            <a:endParaRPr kumimoji="1" lang="ja-JP" altLang="en-US"/>
          </a:p>
        </p:txBody>
      </p:sp>
      <p:sp>
        <p:nvSpPr>
          <p:cNvPr id="5" name="スライド番号プレースホルダー 4"/>
          <p:cNvSpPr>
            <a:spLocks noGrp="1"/>
          </p:cNvSpPr>
          <p:nvPr>
            <p:ph type="sldNum" sz="quarter" idx="4"/>
          </p:nvPr>
        </p:nvSpPr>
        <p:spPr/>
        <p:txBody>
          <a:bodyPr/>
          <a:lstStyle/>
          <a:p>
            <a:fld id="{A1D487B2-B3D4-4B12-876F-840864ED41B0}" type="slidenum">
              <a:rPr kumimoji="1" lang="ja-JP" altLang="en-US" smtClean="0"/>
              <a:pPr/>
              <a:t>22</a:t>
            </a:fld>
            <a:endParaRPr kumimoji="1" lang="ja-JP" altLang="en-US"/>
          </a:p>
        </p:txBody>
      </p:sp>
      <p:sp>
        <p:nvSpPr>
          <p:cNvPr id="7" name="フッター プレースホルダー 7"/>
          <p:cNvSpPr>
            <a:spLocks noGrp="1"/>
          </p:cNvSpPr>
          <p:nvPr>
            <p:ph type="ftr" sz="quarter" idx="3"/>
          </p:nvPr>
        </p:nvSpPr>
        <p:spPr>
          <a:xfrm>
            <a:off x="5537200" y="6509394"/>
            <a:ext cx="3960930" cy="320040"/>
          </a:xfrm>
        </p:spPr>
        <p:txBody>
          <a:bodyPr/>
          <a:lstStyle/>
          <a:p>
            <a:r>
              <a:rPr kumimoji="1" lang="ja-JP" altLang="en-US" dirty="0">
                <a:latin typeface="BIZ UDPゴシック" panose="020B0400000000000000" pitchFamily="50" charset="-128"/>
              </a:rPr>
              <a:t>資料：</a:t>
            </a:r>
            <a:r>
              <a:rPr kumimoji="1" lang="en-US" altLang="ja-JP" dirty="0">
                <a:latin typeface="BIZ UDPゴシック" panose="020B0400000000000000" pitchFamily="50" charset="-128"/>
              </a:rPr>
              <a:t>INPIT</a:t>
            </a:r>
            <a:r>
              <a:rPr kumimoji="1" lang="ja-JP" altLang="en-US" dirty="0">
                <a:latin typeface="BIZ UDPゴシック" panose="020B0400000000000000" pitchFamily="50" charset="-128"/>
              </a:rPr>
              <a:t>「中小企業の戦略⑤事業目的に沿った技術の創造編（前半）」</a:t>
            </a:r>
            <a:r>
              <a:rPr kumimoji="1" lang="en-US" altLang="ja-JP" dirty="0">
                <a:latin typeface="BIZ UDPゴシック" panose="020B0400000000000000" pitchFamily="50" charset="-128"/>
              </a:rPr>
              <a:t>, P.12</a:t>
            </a:r>
            <a:r>
              <a:rPr kumimoji="1" lang="ja-JP" altLang="en-US" dirty="0">
                <a:solidFill>
                  <a:srgbClr val="000000">
                    <a:alpha val="70000"/>
                  </a:srgbClr>
                </a:solidFill>
                <a:latin typeface="BIZ UDPゴシック" panose="020B0400000000000000" pitchFamily="50" charset="-128"/>
              </a:rPr>
              <a:t>を基に作成</a:t>
            </a:r>
            <a:endParaRPr kumimoji="1" lang="en-US" altLang="ja-JP" dirty="0">
              <a:latin typeface="BIZ UDPゴシック" panose="020B0400000000000000" pitchFamily="50" charset="-128"/>
              <a:ea typeface="BIZ UDPゴシック" panose="020B0400000000000000" pitchFamily="50" charset="-128"/>
            </a:endParaRPr>
          </a:p>
        </p:txBody>
      </p:sp>
      <p:pic>
        <p:nvPicPr>
          <p:cNvPr id="8" name="図 7"/>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586781" y="1924954"/>
            <a:ext cx="6732438" cy="3224375"/>
          </a:xfrm>
          <a:prstGeom prst="rect">
            <a:avLst/>
          </a:prstGeom>
        </p:spPr>
      </p:pic>
      <p:sp>
        <p:nvSpPr>
          <p:cNvPr id="4" name="正方形/長方形 3">
            <a:extLst>
              <a:ext uri="{FF2B5EF4-FFF2-40B4-BE49-F238E27FC236}">
                <a16:creationId xmlns:a16="http://schemas.microsoft.com/office/drawing/2014/main" id="{5969E6FD-05E2-0FF4-2CC2-2A96C67A1E1C}"/>
              </a:ext>
            </a:extLst>
          </p:cNvPr>
          <p:cNvSpPr/>
          <p:nvPr/>
        </p:nvSpPr>
        <p:spPr>
          <a:xfrm>
            <a:off x="475164" y="738645"/>
            <a:ext cx="2746490"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rPr>
              <a:t>特許情報の活用について</a:t>
            </a:r>
          </a:p>
        </p:txBody>
      </p:sp>
      <p:sp>
        <p:nvSpPr>
          <p:cNvPr id="6" name="テキスト ボックス 5">
            <a:extLst>
              <a:ext uri="{FF2B5EF4-FFF2-40B4-BE49-F238E27FC236}">
                <a16:creationId xmlns:a16="http://schemas.microsoft.com/office/drawing/2014/main" id="{AAE02CB3-04CB-8DAC-7AC7-ADD271324A17}"/>
              </a:ext>
            </a:extLst>
          </p:cNvPr>
          <p:cNvSpPr txBox="1"/>
          <p:nvPr/>
        </p:nvSpPr>
        <p:spPr>
          <a:xfrm>
            <a:off x="458897" y="1232903"/>
            <a:ext cx="9045692" cy="646331"/>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事業に必要な技術を創造するためには、まず、研究・開発している（してきた）技術が、今後も自社の事業を支えるものとなっているかを分析する必要がある。</a:t>
            </a:r>
          </a:p>
        </p:txBody>
      </p:sp>
      <p:sp>
        <p:nvSpPr>
          <p:cNvPr id="10" name="正方形/長方形 9">
            <a:extLst>
              <a:ext uri="{FF2B5EF4-FFF2-40B4-BE49-F238E27FC236}">
                <a16:creationId xmlns:a16="http://schemas.microsoft.com/office/drawing/2014/main" id="{A2F86623-3727-9215-8A1F-9F81267CC055}"/>
              </a:ext>
            </a:extLst>
          </p:cNvPr>
          <p:cNvSpPr/>
          <p:nvPr/>
        </p:nvSpPr>
        <p:spPr>
          <a:xfrm>
            <a:off x="537633" y="5218740"/>
            <a:ext cx="8952442" cy="1077218"/>
          </a:xfrm>
          <a:prstGeom prst="rect">
            <a:avLst/>
          </a:prstGeom>
        </p:spPr>
        <p:txBody>
          <a:bodyPr wrap="square">
            <a:spAutoFit/>
          </a:bodyPr>
          <a:lstStyle/>
          <a:p>
            <a:pPr marL="285750" indent="-285750">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工業所有権情報・研修館</a:t>
            </a:r>
            <a:r>
              <a:rPr lang="en-US" altLang="ja-JP" sz="1600" dirty="0">
                <a:latin typeface="BIZ UDPゴシック" panose="020B0400000000000000" pitchFamily="50" charset="-128"/>
                <a:ea typeface="BIZ UDPゴシック" panose="020B0400000000000000" pitchFamily="50" charset="-128"/>
              </a:rPr>
              <a:t>(INPIT)</a:t>
            </a:r>
            <a:r>
              <a:rPr lang="ja-JP" altLang="en-US" sz="1600" dirty="0">
                <a:latin typeface="BIZ UDPゴシック" panose="020B0400000000000000" pitchFamily="50" charset="-128"/>
                <a:ea typeface="BIZ UDPゴシック" panose="020B0400000000000000" pitchFamily="50" charset="-128"/>
              </a:rPr>
              <a:t>では、無料の特許検索サイト（</a:t>
            </a:r>
            <a:r>
              <a:rPr lang="en-US" altLang="ja-JP" sz="1600" dirty="0">
                <a:latin typeface="BIZ UDPゴシック" panose="020B0400000000000000" pitchFamily="50" charset="-128"/>
                <a:ea typeface="BIZ UDPゴシック" panose="020B0400000000000000" pitchFamily="50" charset="-128"/>
              </a:rPr>
              <a:t>J-</a:t>
            </a:r>
            <a:r>
              <a:rPr lang="en-US" altLang="ja-JP" sz="1600" dirty="0" err="1">
                <a:latin typeface="BIZ UDPゴシック" panose="020B0400000000000000" pitchFamily="50" charset="-128"/>
                <a:ea typeface="BIZ UDPゴシック" panose="020B0400000000000000" pitchFamily="50" charset="-128"/>
              </a:rPr>
              <a:t>PlatPat</a:t>
            </a:r>
            <a:r>
              <a:rPr lang="ja-JP" altLang="en-US" sz="1600" dirty="0">
                <a:latin typeface="BIZ UDPゴシック" panose="020B0400000000000000" pitchFamily="50" charset="-128"/>
                <a:ea typeface="BIZ UDPゴシック" panose="020B0400000000000000" pitchFamily="50" charset="-128"/>
              </a:rPr>
              <a:t>）を提供しています。アクセスして、特許情報を検索してみましょう！</a:t>
            </a:r>
            <a:endParaRPr lang="en-US" altLang="ja-JP" sz="1600" dirty="0">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lang="ja-JP" altLang="en-US" sz="1600" dirty="0">
                <a:latin typeface="BIZ UDPゴシック" panose="020B0400000000000000" pitchFamily="50" charset="-128"/>
                <a:ea typeface="BIZ UDPゴシック" panose="020B0400000000000000" pitchFamily="50" charset="-128"/>
              </a:rPr>
              <a:t>また、</a:t>
            </a:r>
            <a:r>
              <a:rPr lang="en-US" altLang="ja-JP" sz="1600" dirty="0">
                <a:latin typeface="BIZ UDPゴシック" panose="020B0400000000000000" pitchFamily="50" charset="-128"/>
                <a:ea typeface="BIZ UDPゴシック" panose="020B0400000000000000" pitchFamily="50" charset="-128"/>
              </a:rPr>
              <a:t>INPIT</a:t>
            </a:r>
            <a:r>
              <a:rPr lang="ja-JP" altLang="en-US" sz="1600" dirty="0">
                <a:latin typeface="BIZ UDPゴシック" panose="020B0400000000000000" pitchFamily="50" charset="-128"/>
                <a:ea typeface="BIZ UDPゴシック" panose="020B0400000000000000" pitchFamily="50" charset="-128"/>
              </a:rPr>
              <a:t>の</a:t>
            </a:r>
            <a:r>
              <a:rPr lang="en-US" altLang="ja-JP" sz="1600" dirty="0">
                <a:latin typeface="BIZ UDPゴシック" panose="020B0400000000000000" pitchFamily="50" charset="-128"/>
                <a:ea typeface="BIZ UDPゴシック" panose="020B0400000000000000" pitchFamily="50" charset="-128"/>
              </a:rPr>
              <a:t>J-</a:t>
            </a:r>
            <a:r>
              <a:rPr lang="en-US" altLang="ja-JP" sz="1600" dirty="0" err="1">
                <a:latin typeface="BIZ UDPゴシック" panose="020B0400000000000000" pitchFamily="50" charset="-128"/>
                <a:ea typeface="BIZ UDPゴシック" panose="020B0400000000000000" pitchFamily="50" charset="-128"/>
              </a:rPr>
              <a:t>PlatPat</a:t>
            </a:r>
            <a:r>
              <a:rPr lang="ja-JP" altLang="en-US" sz="1600" dirty="0">
                <a:latin typeface="BIZ UDPゴシック" panose="020B0400000000000000" pitchFamily="50" charset="-128"/>
                <a:ea typeface="BIZ UDPゴシック" panose="020B0400000000000000" pitchFamily="50" charset="-128"/>
              </a:rPr>
              <a:t>活用教材</a:t>
            </a:r>
            <a:r>
              <a:rPr lang="en-US" altLang="ja-JP" sz="1600" dirty="0">
                <a:latin typeface="BIZ UDPゴシック" panose="020B0400000000000000" pitchFamily="50" charset="-128"/>
                <a:ea typeface="BIZ UDPゴシック" panose="020B0400000000000000" pitchFamily="50" charset="-128"/>
              </a:rPr>
              <a:t>(JPP</a:t>
            </a:r>
            <a:r>
              <a:rPr lang="ja-JP" altLang="en-US" sz="1600" dirty="0">
                <a:latin typeface="BIZ UDPゴシック" panose="020B0400000000000000" pitchFamily="50" charset="-128"/>
                <a:ea typeface="BIZ UDPゴシック" panose="020B0400000000000000" pitchFamily="50" charset="-128"/>
              </a:rPr>
              <a:t>活用基礎編、個別文献の調査編）を参考に、検索・分析スキルを学びましょう。</a:t>
            </a:r>
          </a:p>
        </p:txBody>
      </p:sp>
    </p:spTree>
    <p:extLst>
      <p:ext uri="{BB962C8B-B14F-4D97-AF65-F5344CB8AC3E}">
        <p14:creationId xmlns:p14="http://schemas.microsoft.com/office/powerpoint/2010/main" val="37050544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図 9"/>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7529892" y="2455911"/>
            <a:ext cx="2131628" cy="3500598"/>
          </a:xfrm>
          <a:prstGeom prst="rect">
            <a:avLst/>
          </a:prstGeom>
        </p:spPr>
      </p:pic>
      <p:sp>
        <p:nvSpPr>
          <p:cNvPr id="3" name="コンテンツ プレースホルダー 2"/>
          <p:cNvSpPr>
            <a:spLocks noGrp="1"/>
          </p:cNvSpPr>
          <p:nvPr>
            <p:ph sz="quarter" idx="13"/>
          </p:nvPr>
        </p:nvSpPr>
        <p:spPr/>
        <p:txBody>
          <a:bodyPr/>
          <a:lstStyle/>
          <a:p>
            <a:pPr marL="0" indent="0">
              <a:buNone/>
            </a:pPr>
            <a:r>
              <a:rPr kumimoji="1" lang="ja-JP" altLang="en-US"/>
              <a:t>特許情報の分析</a:t>
            </a:r>
          </a:p>
        </p:txBody>
      </p:sp>
      <p:sp>
        <p:nvSpPr>
          <p:cNvPr id="5" name="スライド番号プレースホルダー 4"/>
          <p:cNvSpPr>
            <a:spLocks noGrp="1"/>
          </p:cNvSpPr>
          <p:nvPr>
            <p:ph type="sldNum" sz="quarter" idx="4"/>
          </p:nvPr>
        </p:nvSpPr>
        <p:spPr/>
        <p:txBody>
          <a:bodyPr/>
          <a:lstStyle/>
          <a:p>
            <a:fld id="{A1D487B2-B3D4-4B12-876F-840864ED41B0}" type="slidenum">
              <a:rPr kumimoji="1" lang="ja-JP" altLang="en-US" smtClean="0"/>
              <a:pPr/>
              <a:t>23</a:t>
            </a:fld>
            <a:endParaRPr kumimoji="1" lang="ja-JP" altLang="en-US"/>
          </a:p>
        </p:txBody>
      </p:sp>
      <p:sp>
        <p:nvSpPr>
          <p:cNvPr id="8" name="正方形/長方形 7"/>
          <p:cNvSpPr/>
          <p:nvPr/>
        </p:nvSpPr>
        <p:spPr>
          <a:xfrm>
            <a:off x="476849" y="732646"/>
            <a:ext cx="3771682"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a:solidFill>
                  <a:srgbClr val="FFFFFF"/>
                </a:solidFill>
                <a:latin typeface="BIZ UDPゴシック" panose="020B0400000000000000" pitchFamily="50" charset="-128"/>
                <a:ea typeface="BIZ UDPゴシック" panose="020B0400000000000000" pitchFamily="50" charset="-128"/>
              </a:rPr>
              <a:t>特許情報分析によりわかること</a:t>
            </a:r>
            <a:endParaRPr kumimoji="1" lang="ja-JP" altLang="en-US"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pic>
        <p:nvPicPr>
          <p:cNvPr id="9" name="図 8"/>
          <p:cNvPicPr>
            <a:picLocks noChangeAspect="1"/>
          </p:cNvPicPr>
          <p:nvPr/>
        </p:nvPicPr>
        <p:blipFill rotWithShape="1">
          <a:blip r:embed="rId4" cstate="print">
            <a:extLst>
              <a:ext uri="{28A0092B-C50C-407E-A947-70E740481C1C}">
                <a14:useLocalDpi xmlns:a14="http://schemas.microsoft.com/office/drawing/2010/main"/>
              </a:ext>
            </a:extLst>
          </a:blip>
          <a:srcRect/>
          <a:stretch/>
        </p:blipFill>
        <p:spPr>
          <a:xfrm>
            <a:off x="350838" y="2188748"/>
            <a:ext cx="7244399" cy="3941692"/>
          </a:xfrm>
          <a:prstGeom prst="rect">
            <a:avLst/>
          </a:prstGeom>
        </p:spPr>
      </p:pic>
      <p:sp>
        <p:nvSpPr>
          <p:cNvPr id="12" name="タイトル 1"/>
          <p:cNvSpPr>
            <a:spLocks noGrp="1"/>
          </p:cNvSpPr>
          <p:nvPr>
            <p:ph type="title"/>
          </p:nvPr>
        </p:nvSpPr>
        <p:spPr/>
        <p:txBody>
          <a:bodyPr>
            <a:noAutofit/>
          </a:bodyPr>
          <a:lstStyle/>
          <a:p>
            <a:r>
              <a:rPr lang="ja-JP" altLang="en-US"/>
              <a:t>知財戦略の構築</a:t>
            </a:r>
            <a:endParaRPr kumimoji="1" lang="ja-JP" altLang="en-US"/>
          </a:p>
        </p:txBody>
      </p:sp>
      <p:sp>
        <p:nvSpPr>
          <p:cNvPr id="13" name="フッター プレースホルダー 7"/>
          <p:cNvSpPr>
            <a:spLocks noGrp="1"/>
          </p:cNvSpPr>
          <p:nvPr>
            <p:ph type="ftr" sz="quarter" idx="3"/>
          </p:nvPr>
        </p:nvSpPr>
        <p:spPr>
          <a:xfrm>
            <a:off x="5719482" y="6509394"/>
            <a:ext cx="3778648" cy="320040"/>
          </a:xfrm>
        </p:spPr>
        <p:txBody>
          <a:bodyPr/>
          <a:lstStyle/>
          <a:p>
            <a:r>
              <a:rPr kumimoji="1" lang="ja-JP" altLang="en-US" dirty="0">
                <a:latin typeface="BIZ UDPゴシック" panose="020B0400000000000000" pitchFamily="50" charset="-128"/>
              </a:rPr>
              <a:t>資料：</a:t>
            </a:r>
            <a:r>
              <a:rPr kumimoji="1" lang="en-US" altLang="ja-JP" dirty="0">
                <a:latin typeface="BIZ UDPゴシック" panose="020B0400000000000000" pitchFamily="50" charset="-128"/>
              </a:rPr>
              <a:t>INPIT</a:t>
            </a:r>
            <a:r>
              <a:rPr kumimoji="1" lang="ja-JP" altLang="en-US" dirty="0">
                <a:latin typeface="BIZ UDPゴシック" panose="020B0400000000000000" pitchFamily="50" charset="-128"/>
              </a:rPr>
              <a:t>「中小企業の戦略⑤事業目的に沿った技術の創造編（前半）」</a:t>
            </a:r>
            <a:r>
              <a:rPr kumimoji="1" lang="en-US" altLang="ja-JP" dirty="0">
                <a:latin typeface="BIZ UDPゴシック" panose="020B0400000000000000" pitchFamily="50" charset="-128"/>
              </a:rPr>
              <a:t>, P.13</a:t>
            </a:r>
            <a:r>
              <a:rPr kumimoji="1" lang="ja-JP" altLang="en-US" dirty="0">
                <a:latin typeface="BIZ UDPゴシック" panose="020B0400000000000000" pitchFamily="50" charset="-128"/>
              </a:rPr>
              <a:t>を基に作成</a:t>
            </a:r>
            <a:endParaRPr kumimoji="1" lang="en-US" altLang="ja-JP" dirty="0">
              <a:latin typeface="BIZ UDPゴシック" panose="020B0400000000000000" pitchFamily="50" charset="-128"/>
              <a:ea typeface="BIZ UDPゴシック" panose="020B0400000000000000" pitchFamily="50" charset="-128"/>
            </a:endParaRPr>
          </a:p>
        </p:txBody>
      </p:sp>
      <p:sp>
        <p:nvSpPr>
          <p:cNvPr id="11" name="テキスト ボックス 10">
            <a:extLst>
              <a:ext uri="{FF2B5EF4-FFF2-40B4-BE49-F238E27FC236}">
                <a16:creationId xmlns:a16="http://schemas.microsoft.com/office/drawing/2014/main" id="{AAE02CB3-04CB-8DAC-7AC7-ADD271324A17}"/>
              </a:ext>
            </a:extLst>
          </p:cNvPr>
          <p:cNvSpPr txBox="1"/>
          <p:nvPr/>
        </p:nvSpPr>
        <p:spPr>
          <a:xfrm>
            <a:off x="458897" y="1232903"/>
            <a:ext cx="9045692" cy="646331"/>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知財情報だけではなく、経営情報や市場情報を合わせて分析することで、より鮮明に戦略を立てることが出来る。</a:t>
            </a:r>
            <a:endParaRPr kumimoji="1" lang="en-US" altLang="ja-JP">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2654715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a:t>知財戦略の構築</a:t>
            </a:r>
            <a:endParaRPr kumimoji="1" lang="ja-JP" altLang="en-US"/>
          </a:p>
        </p:txBody>
      </p:sp>
      <p:sp>
        <p:nvSpPr>
          <p:cNvPr id="5" name="スライド番号プレースホルダー 4"/>
          <p:cNvSpPr>
            <a:spLocks noGrp="1"/>
          </p:cNvSpPr>
          <p:nvPr>
            <p:ph type="sldNum" sz="quarter" idx="4"/>
          </p:nvPr>
        </p:nvSpPr>
        <p:spPr/>
        <p:txBody>
          <a:bodyPr/>
          <a:lstStyle/>
          <a:p>
            <a:fld id="{A1D487B2-B3D4-4B12-876F-840864ED41B0}" type="slidenum">
              <a:rPr kumimoji="1" lang="ja-JP" altLang="en-US" smtClean="0"/>
              <a:pPr/>
              <a:t>24</a:t>
            </a:fld>
            <a:endParaRPr kumimoji="1" lang="ja-JP" altLang="en-US"/>
          </a:p>
        </p:txBody>
      </p:sp>
      <p:sp>
        <p:nvSpPr>
          <p:cNvPr id="4" name="正方形/長方形 3">
            <a:extLst>
              <a:ext uri="{FF2B5EF4-FFF2-40B4-BE49-F238E27FC236}">
                <a16:creationId xmlns:a16="http://schemas.microsoft.com/office/drawing/2014/main" id="{5969E6FD-05E2-0FF4-2CC2-2A96C67A1E1C}"/>
              </a:ext>
            </a:extLst>
          </p:cNvPr>
          <p:cNvSpPr/>
          <p:nvPr/>
        </p:nvSpPr>
        <p:spPr>
          <a:xfrm>
            <a:off x="475163" y="738645"/>
            <a:ext cx="2939323"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sz="18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rPr>
              <a:t>特許情報の活用について</a:t>
            </a:r>
          </a:p>
        </p:txBody>
      </p:sp>
      <p:sp>
        <p:nvSpPr>
          <p:cNvPr id="12" name="コンテンツ プレースホルダー 2"/>
          <p:cNvSpPr>
            <a:spLocks noGrp="1"/>
          </p:cNvSpPr>
          <p:nvPr>
            <p:ph sz="quarter" idx="13"/>
          </p:nvPr>
        </p:nvSpPr>
        <p:spPr>
          <a:xfrm>
            <a:off x="204788" y="90488"/>
            <a:ext cx="5926137" cy="454025"/>
          </a:xfrm>
        </p:spPr>
        <p:txBody>
          <a:bodyPr/>
          <a:lstStyle/>
          <a:p>
            <a:pPr marL="0" indent="0">
              <a:buNone/>
            </a:pPr>
            <a:r>
              <a:rPr lang="ja-JP" altLang="en-US"/>
              <a:t>特許情報の活用</a:t>
            </a:r>
            <a:endParaRPr kumimoji="1" lang="ja-JP" altLang="en-US"/>
          </a:p>
        </p:txBody>
      </p:sp>
      <p:sp>
        <p:nvSpPr>
          <p:cNvPr id="14" name="テキスト ボックス 13">
            <a:extLst>
              <a:ext uri="{FF2B5EF4-FFF2-40B4-BE49-F238E27FC236}">
                <a16:creationId xmlns:a16="http://schemas.microsoft.com/office/drawing/2014/main" id="{AAE02CB3-04CB-8DAC-7AC7-ADD271324A17}"/>
              </a:ext>
            </a:extLst>
          </p:cNvPr>
          <p:cNvSpPr txBox="1"/>
          <p:nvPr/>
        </p:nvSpPr>
        <p:spPr>
          <a:xfrm>
            <a:off x="458897" y="1232903"/>
            <a:ext cx="9045692" cy="646331"/>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a:latin typeface="BIZ UDPゴシック" panose="020B0400000000000000" pitchFamily="50" charset="-128"/>
                <a:ea typeface="BIZ UDPゴシック" panose="020B0400000000000000" pitchFamily="50" charset="-128"/>
              </a:rPr>
              <a:t>特許情報による権利範囲の特定が、自社技術の活用可能性を拓く</a:t>
            </a:r>
            <a:endParaRPr kumimoji="1" lang="en-US" altLang="ja-JP">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a:latin typeface="BIZ UDPゴシック" panose="020B0400000000000000" pitchFamily="50" charset="-128"/>
                <a:ea typeface="BIZ UDPゴシック" panose="020B0400000000000000" pitchFamily="50" charset="-128"/>
              </a:rPr>
              <a:t>特許権を含む知財情報は宝の山→正しい登り方を知ることが必要</a:t>
            </a:r>
            <a:endParaRPr kumimoji="1" lang="en-US" altLang="ja-JP">
              <a:latin typeface="BIZ UDPゴシック" panose="020B0400000000000000" pitchFamily="50" charset="-128"/>
              <a:ea typeface="BIZ UDPゴシック" panose="020B0400000000000000" pitchFamily="50" charset="-128"/>
            </a:endParaRPr>
          </a:p>
        </p:txBody>
      </p:sp>
      <p:pic>
        <p:nvPicPr>
          <p:cNvPr id="15" name="図 1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72864" y="2388896"/>
            <a:ext cx="8160271" cy="3517208"/>
          </a:xfrm>
          <a:prstGeom prst="rect">
            <a:avLst/>
          </a:prstGeom>
        </p:spPr>
      </p:pic>
      <p:sp>
        <p:nvSpPr>
          <p:cNvPr id="17" name="フッター プレースホルダー 7"/>
          <p:cNvSpPr>
            <a:spLocks noGrp="1"/>
          </p:cNvSpPr>
          <p:nvPr>
            <p:ph type="ftr" sz="quarter" idx="3"/>
          </p:nvPr>
        </p:nvSpPr>
        <p:spPr>
          <a:xfrm>
            <a:off x="5577840" y="6509394"/>
            <a:ext cx="3920290" cy="320040"/>
          </a:xfrm>
        </p:spPr>
        <p:txBody>
          <a:bodyPr/>
          <a:lstStyle/>
          <a:p>
            <a:r>
              <a:rPr kumimoji="1" lang="ja-JP" altLang="en-US" dirty="0">
                <a:latin typeface="BIZ UDPゴシック" panose="020B0400000000000000" pitchFamily="50" charset="-128"/>
              </a:rPr>
              <a:t>資料：</a:t>
            </a:r>
            <a:r>
              <a:rPr kumimoji="1" lang="en-US" altLang="ja-JP" dirty="0">
                <a:latin typeface="BIZ UDPゴシック" panose="020B0400000000000000" pitchFamily="50" charset="-128"/>
              </a:rPr>
              <a:t>INPIT</a:t>
            </a:r>
            <a:r>
              <a:rPr kumimoji="1" lang="ja-JP" altLang="en-US" dirty="0">
                <a:latin typeface="BIZ UDPゴシック" panose="020B0400000000000000" pitchFamily="50" charset="-128"/>
              </a:rPr>
              <a:t>「中小企業の戦略⑤事業目的に沿った技術の創造編（前半）」</a:t>
            </a:r>
            <a:r>
              <a:rPr kumimoji="1" lang="en-US" altLang="ja-JP" dirty="0">
                <a:latin typeface="BIZ UDPゴシック" panose="020B0400000000000000" pitchFamily="50" charset="-128"/>
              </a:rPr>
              <a:t>, P.14</a:t>
            </a:r>
            <a:r>
              <a:rPr kumimoji="1" lang="ja-JP" altLang="en-US" dirty="0">
                <a:solidFill>
                  <a:srgbClr val="000000">
                    <a:alpha val="70000"/>
                  </a:srgbClr>
                </a:solidFill>
                <a:latin typeface="BIZ UDPゴシック" panose="020B0400000000000000" pitchFamily="50" charset="-128"/>
              </a:rPr>
              <a:t>を基に作成</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1789233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a:t>知財戦略の構築</a:t>
            </a:r>
            <a:endParaRPr kumimoji="1" lang="ja-JP" altLang="en-US"/>
          </a:p>
        </p:txBody>
      </p:sp>
      <p:sp>
        <p:nvSpPr>
          <p:cNvPr id="5" name="スライド番号プレースホルダー 4"/>
          <p:cNvSpPr>
            <a:spLocks noGrp="1"/>
          </p:cNvSpPr>
          <p:nvPr>
            <p:ph type="sldNum" sz="quarter" idx="4"/>
          </p:nvPr>
        </p:nvSpPr>
        <p:spPr/>
        <p:txBody>
          <a:bodyPr/>
          <a:lstStyle/>
          <a:p>
            <a:fld id="{A1D487B2-B3D4-4B12-876F-840864ED41B0}" type="slidenum">
              <a:rPr kumimoji="1" lang="ja-JP" altLang="en-US" smtClean="0"/>
              <a:pPr/>
              <a:t>25</a:t>
            </a:fld>
            <a:endParaRPr kumimoji="1" lang="ja-JP" altLang="en-US"/>
          </a:p>
        </p:txBody>
      </p:sp>
      <p:sp>
        <p:nvSpPr>
          <p:cNvPr id="4" name="正方形/長方形 3">
            <a:extLst>
              <a:ext uri="{FF2B5EF4-FFF2-40B4-BE49-F238E27FC236}">
                <a16:creationId xmlns:a16="http://schemas.microsoft.com/office/drawing/2014/main" id="{5969E6FD-05E2-0FF4-2CC2-2A96C67A1E1C}"/>
              </a:ext>
            </a:extLst>
          </p:cNvPr>
          <p:cNvSpPr/>
          <p:nvPr/>
        </p:nvSpPr>
        <p:spPr>
          <a:xfrm>
            <a:off x="475163" y="738645"/>
            <a:ext cx="2939323"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a:solidFill>
                  <a:srgbClr val="FFFFFF"/>
                </a:solidFill>
                <a:latin typeface="BIZ UDPゴシック" panose="020B0400000000000000" pitchFamily="50" charset="-128"/>
                <a:ea typeface="BIZ UDPゴシック" panose="020B0400000000000000" pitchFamily="50" charset="-128"/>
              </a:rPr>
              <a:t>パテントマップとは？</a:t>
            </a:r>
            <a:endParaRPr kumimoji="1" lang="ja-JP" altLang="en-US" sz="18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9" name="コンテンツ プレースホルダー 2"/>
          <p:cNvSpPr>
            <a:spLocks noGrp="1"/>
          </p:cNvSpPr>
          <p:nvPr>
            <p:ph sz="quarter" idx="13"/>
          </p:nvPr>
        </p:nvSpPr>
        <p:spPr>
          <a:xfrm>
            <a:off x="204788" y="90488"/>
            <a:ext cx="5926137" cy="454025"/>
          </a:xfrm>
        </p:spPr>
        <p:txBody>
          <a:bodyPr/>
          <a:lstStyle/>
          <a:p>
            <a:pPr marL="0" indent="0">
              <a:buNone/>
            </a:pPr>
            <a:r>
              <a:rPr kumimoji="1" lang="ja-JP" altLang="en-US"/>
              <a:t>パテントマップの活用</a:t>
            </a:r>
            <a:r>
              <a:rPr lang="ja-JP" altLang="en-US"/>
              <a:t>　①</a:t>
            </a:r>
            <a:endParaRPr kumimoji="1" lang="ja-JP" altLang="en-US"/>
          </a:p>
        </p:txBody>
      </p:sp>
      <p:sp>
        <p:nvSpPr>
          <p:cNvPr id="11" name="テキスト ボックス 10">
            <a:extLst>
              <a:ext uri="{FF2B5EF4-FFF2-40B4-BE49-F238E27FC236}">
                <a16:creationId xmlns:a16="http://schemas.microsoft.com/office/drawing/2014/main" id="{AAE02CB3-04CB-8DAC-7AC7-ADD271324A17}"/>
              </a:ext>
            </a:extLst>
          </p:cNvPr>
          <p:cNvSpPr txBox="1"/>
          <p:nvPr/>
        </p:nvSpPr>
        <p:spPr>
          <a:xfrm>
            <a:off x="458897" y="1232903"/>
            <a:ext cx="9045692" cy="923330"/>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あらかじめ定めた目的に応じて、技術範囲、出願人、出願日等を特定して特許情報を収集し、その塊を様々な角度から分析・加工・体系化し、グラフや表などによって視覚的に表現したもの。</a:t>
            </a:r>
            <a:endParaRPr kumimoji="1" lang="en-US" altLang="ja-JP">
              <a:latin typeface="BIZ UDPゴシック" panose="020B0400000000000000" pitchFamily="50" charset="-128"/>
              <a:ea typeface="BIZ UDPゴシック" panose="020B0400000000000000" pitchFamily="50" charset="-128"/>
            </a:endParaRPr>
          </a:p>
        </p:txBody>
      </p:sp>
      <p:sp>
        <p:nvSpPr>
          <p:cNvPr id="3" name="テキスト ボックス 2"/>
          <p:cNvSpPr txBox="1"/>
          <p:nvPr/>
        </p:nvSpPr>
        <p:spPr>
          <a:xfrm>
            <a:off x="989216" y="2369128"/>
            <a:ext cx="2111433" cy="382385"/>
          </a:xfrm>
          <a:prstGeom prst="rect">
            <a:avLst/>
          </a:prstGeom>
          <a:noFill/>
        </p:spPr>
        <p:txBody>
          <a:bodyPr wrap="square" rtlCol="0">
            <a:spAutoFit/>
          </a:bodyPr>
          <a:lstStyle/>
          <a:p>
            <a:pPr algn="ctr"/>
            <a:r>
              <a:rPr kumimoji="1" lang="ja-JP" altLang="en-US"/>
              <a:t>主なパテントマップ</a:t>
            </a:r>
          </a:p>
        </p:txBody>
      </p:sp>
      <p:sp>
        <p:nvSpPr>
          <p:cNvPr id="6" name="テキスト ボックス 5"/>
          <p:cNvSpPr txBox="1"/>
          <p:nvPr/>
        </p:nvSpPr>
        <p:spPr>
          <a:xfrm>
            <a:off x="1264136" y="2928493"/>
            <a:ext cx="3524596" cy="584775"/>
          </a:xfrm>
          <a:prstGeom prst="rect">
            <a:avLst/>
          </a:prstGeom>
          <a:noFill/>
        </p:spPr>
        <p:txBody>
          <a:bodyPr wrap="square" rtlCol="0">
            <a:spAutoFit/>
          </a:bodyPr>
          <a:lstStyle/>
          <a:p>
            <a:r>
              <a:rPr kumimoji="1" lang="ja-JP" altLang="en-US" sz="1600"/>
              <a:t>時系列的な技術トレンドを読んだり、起業の研究開発の流れを分析する</a:t>
            </a:r>
          </a:p>
        </p:txBody>
      </p:sp>
      <p:sp>
        <p:nvSpPr>
          <p:cNvPr id="16" name="テキスト ボックス 15"/>
          <p:cNvSpPr txBox="1"/>
          <p:nvPr/>
        </p:nvSpPr>
        <p:spPr>
          <a:xfrm>
            <a:off x="1264136" y="3759465"/>
            <a:ext cx="3524596" cy="584775"/>
          </a:xfrm>
          <a:prstGeom prst="rect">
            <a:avLst/>
          </a:prstGeom>
          <a:noFill/>
        </p:spPr>
        <p:txBody>
          <a:bodyPr wrap="square" rtlCol="0">
            <a:spAutoFit/>
          </a:bodyPr>
          <a:lstStyle/>
          <a:p>
            <a:r>
              <a:rPr kumimoji="1" lang="ja-JP" altLang="en-US" sz="1600"/>
              <a:t>自社や他社の当該技術分野における位置づけ、強み・弱みを分析する</a:t>
            </a:r>
          </a:p>
        </p:txBody>
      </p:sp>
      <p:sp>
        <p:nvSpPr>
          <p:cNvPr id="17" name="テキスト ボックス 16"/>
          <p:cNvSpPr txBox="1"/>
          <p:nvPr/>
        </p:nvSpPr>
        <p:spPr>
          <a:xfrm>
            <a:off x="1264136" y="4590437"/>
            <a:ext cx="3524596" cy="584775"/>
          </a:xfrm>
          <a:prstGeom prst="rect">
            <a:avLst/>
          </a:prstGeom>
          <a:noFill/>
        </p:spPr>
        <p:txBody>
          <a:bodyPr wrap="square" rtlCol="0">
            <a:spAutoFit/>
          </a:bodyPr>
          <a:lstStyle/>
          <a:p>
            <a:r>
              <a:rPr kumimoji="1" lang="ja-JP" altLang="en-US" sz="1600"/>
              <a:t>当該技術分野にける研究開発課題と解決手段の分布等を分析する</a:t>
            </a:r>
          </a:p>
        </p:txBody>
      </p:sp>
      <p:sp>
        <p:nvSpPr>
          <p:cNvPr id="18" name="テキスト ボックス 17"/>
          <p:cNvSpPr txBox="1"/>
          <p:nvPr/>
        </p:nvSpPr>
        <p:spPr>
          <a:xfrm>
            <a:off x="1264136" y="5421410"/>
            <a:ext cx="3524596" cy="584775"/>
          </a:xfrm>
          <a:prstGeom prst="rect">
            <a:avLst/>
          </a:prstGeom>
          <a:noFill/>
        </p:spPr>
        <p:txBody>
          <a:bodyPr wrap="square" rtlCol="0">
            <a:spAutoFit/>
          </a:bodyPr>
          <a:lstStyle/>
          <a:p>
            <a:r>
              <a:rPr kumimoji="1" lang="ja-JP" altLang="en-US" sz="1600"/>
              <a:t>当該技術分野における基本特許の流れ、権利所有等を把握する</a:t>
            </a:r>
          </a:p>
        </p:txBody>
      </p:sp>
      <p:sp>
        <p:nvSpPr>
          <p:cNvPr id="8" name="右矢印 7"/>
          <p:cNvSpPr/>
          <p:nvPr/>
        </p:nvSpPr>
        <p:spPr>
          <a:xfrm>
            <a:off x="4831197" y="3006827"/>
            <a:ext cx="1438102" cy="42810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9" name="角丸四角形 18"/>
          <p:cNvSpPr/>
          <p:nvPr/>
        </p:nvSpPr>
        <p:spPr>
          <a:xfrm>
            <a:off x="6556382" y="3006827"/>
            <a:ext cx="2349541" cy="415637"/>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時系列マップ</a:t>
            </a:r>
          </a:p>
        </p:txBody>
      </p:sp>
      <p:sp>
        <p:nvSpPr>
          <p:cNvPr id="20" name="角丸四角形 19"/>
          <p:cNvSpPr/>
          <p:nvPr/>
        </p:nvSpPr>
        <p:spPr>
          <a:xfrm>
            <a:off x="6556382" y="3873775"/>
            <a:ext cx="2349541" cy="415637"/>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ランキングマップ</a:t>
            </a:r>
          </a:p>
        </p:txBody>
      </p:sp>
      <p:sp>
        <p:nvSpPr>
          <p:cNvPr id="21" name="角丸四角形 20"/>
          <p:cNvSpPr/>
          <p:nvPr/>
        </p:nvSpPr>
        <p:spPr>
          <a:xfrm>
            <a:off x="6556382" y="4675005"/>
            <a:ext cx="2349541" cy="415637"/>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マトリクスマップ</a:t>
            </a:r>
          </a:p>
        </p:txBody>
      </p:sp>
      <p:sp>
        <p:nvSpPr>
          <p:cNvPr id="22" name="角丸四角形 21"/>
          <p:cNvSpPr/>
          <p:nvPr/>
        </p:nvSpPr>
        <p:spPr>
          <a:xfrm>
            <a:off x="6556382" y="5505978"/>
            <a:ext cx="2349541" cy="415637"/>
          </a:xfrm>
          <a:prstGeom prst="roundRect">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サイテーションマップ</a:t>
            </a:r>
            <a:endParaRPr kumimoji="1" lang="ja-JP" altLang="en-US" sz="2400">
              <a:solidFill>
                <a:schemeClr val="tx1"/>
              </a:solidFill>
            </a:endParaRPr>
          </a:p>
        </p:txBody>
      </p:sp>
      <p:sp>
        <p:nvSpPr>
          <p:cNvPr id="23" name="右矢印 22"/>
          <p:cNvSpPr/>
          <p:nvPr/>
        </p:nvSpPr>
        <p:spPr>
          <a:xfrm>
            <a:off x="4831197" y="5505978"/>
            <a:ext cx="1438102" cy="42810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4" name="右矢印 23"/>
          <p:cNvSpPr/>
          <p:nvPr/>
        </p:nvSpPr>
        <p:spPr>
          <a:xfrm>
            <a:off x="4831197" y="4672927"/>
            <a:ext cx="1438102" cy="42810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5" name="右矢印 24"/>
          <p:cNvSpPr/>
          <p:nvPr/>
        </p:nvSpPr>
        <p:spPr>
          <a:xfrm>
            <a:off x="4831197" y="3839877"/>
            <a:ext cx="1438102" cy="428105"/>
          </a:xfrm>
          <a:prstGeom prst="rightArrow">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7" name="フッター プレースホルダー 7"/>
          <p:cNvSpPr>
            <a:spLocks noGrp="1"/>
          </p:cNvSpPr>
          <p:nvPr>
            <p:ph type="ftr" sz="quarter" idx="3"/>
          </p:nvPr>
        </p:nvSpPr>
        <p:spPr>
          <a:xfrm>
            <a:off x="5481320" y="6509394"/>
            <a:ext cx="3974460" cy="320040"/>
          </a:xfrm>
        </p:spPr>
        <p:txBody>
          <a:bodyPr/>
          <a:lstStyle/>
          <a:p>
            <a:r>
              <a:rPr kumimoji="1" lang="ja-JP" altLang="en-US" dirty="0">
                <a:latin typeface="BIZ UDPゴシック" panose="020B0400000000000000" pitchFamily="50" charset="-128"/>
              </a:rPr>
              <a:t>資料：</a:t>
            </a:r>
            <a:r>
              <a:rPr kumimoji="1" lang="en-US" altLang="ja-JP" dirty="0">
                <a:latin typeface="BIZ UDPゴシック" panose="020B0400000000000000" pitchFamily="50" charset="-128"/>
              </a:rPr>
              <a:t>INPIT</a:t>
            </a:r>
            <a:r>
              <a:rPr kumimoji="1" lang="ja-JP" altLang="en-US" dirty="0">
                <a:latin typeface="BIZ UDPゴシック" panose="020B0400000000000000" pitchFamily="50" charset="-128"/>
              </a:rPr>
              <a:t>「中小企業の戦略③（知的財産戦略編） </a:t>
            </a:r>
            <a:r>
              <a:rPr kumimoji="1" lang="en-US" altLang="ja-JP" dirty="0">
                <a:latin typeface="BIZ UDPゴシック" panose="020B0400000000000000" pitchFamily="50" charset="-128"/>
              </a:rPr>
              <a:t>2_</a:t>
            </a:r>
            <a:r>
              <a:rPr kumimoji="1" lang="ja-JP" altLang="en-US" dirty="0">
                <a:latin typeface="BIZ UDPゴシック" panose="020B0400000000000000" pitchFamily="50" charset="-128"/>
              </a:rPr>
              <a:t>パテントマップ」</a:t>
            </a:r>
            <a:r>
              <a:rPr kumimoji="1" lang="en-US" altLang="ja-JP" dirty="0">
                <a:latin typeface="BIZ UDPゴシック" panose="020B0400000000000000" pitchFamily="50" charset="-128"/>
              </a:rPr>
              <a:t>, P.10</a:t>
            </a:r>
            <a:r>
              <a:rPr kumimoji="1" lang="ja-JP" altLang="en-US" dirty="0">
                <a:solidFill>
                  <a:srgbClr val="000000">
                    <a:alpha val="70000"/>
                  </a:srgbClr>
                </a:solidFill>
                <a:latin typeface="BIZ UDPゴシック" panose="020B0400000000000000" pitchFamily="50" charset="-128"/>
              </a:rPr>
              <a:t>を基に作成</a:t>
            </a:r>
            <a:endParaRPr kumimoji="1" lang="en-US" altLang="ja-JP" dirty="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75295896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a:t>知財戦略の構築</a:t>
            </a:r>
            <a:endParaRPr kumimoji="1" lang="ja-JP" altLang="en-US"/>
          </a:p>
        </p:txBody>
      </p:sp>
      <p:sp>
        <p:nvSpPr>
          <p:cNvPr id="5" name="スライド番号プレースホルダー 4"/>
          <p:cNvSpPr>
            <a:spLocks noGrp="1"/>
          </p:cNvSpPr>
          <p:nvPr>
            <p:ph type="sldNum" sz="quarter" idx="4"/>
          </p:nvPr>
        </p:nvSpPr>
        <p:spPr/>
        <p:txBody>
          <a:bodyPr/>
          <a:lstStyle/>
          <a:p>
            <a:fld id="{A1D487B2-B3D4-4B12-876F-840864ED41B0}" type="slidenum">
              <a:rPr kumimoji="1" lang="ja-JP" altLang="en-US" smtClean="0"/>
              <a:pPr/>
              <a:t>26</a:t>
            </a:fld>
            <a:endParaRPr kumimoji="1" lang="ja-JP" altLang="en-US"/>
          </a:p>
        </p:txBody>
      </p:sp>
      <p:sp>
        <p:nvSpPr>
          <p:cNvPr id="4" name="正方形/長方形 3">
            <a:extLst>
              <a:ext uri="{FF2B5EF4-FFF2-40B4-BE49-F238E27FC236}">
                <a16:creationId xmlns:a16="http://schemas.microsoft.com/office/drawing/2014/main" id="{5969E6FD-05E2-0FF4-2CC2-2A96C67A1E1C}"/>
              </a:ext>
            </a:extLst>
          </p:cNvPr>
          <p:cNvSpPr/>
          <p:nvPr/>
        </p:nvSpPr>
        <p:spPr>
          <a:xfrm>
            <a:off x="462063" y="737845"/>
            <a:ext cx="2939323"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a:solidFill>
                  <a:srgbClr val="FFFFFF"/>
                </a:solidFill>
                <a:latin typeface="BIZ UDPゴシック" panose="020B0400000000000000" pitchFamily="50" charset="-128"/>
                <a:ea typeface="BIZ UDPゴシック" panose="020B0400000000000000" pitchFamily="50" charset="-128"/>
              </a:rPr>
              <a:t>パテントマップの活用目的</a:t>
            </a:r>
            <a:endParaRPr kumimoji="1" lang="ja-JP" altLang="en-US" sz="18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9" name="コンテンツ プレースホルダー 2"/>
          <p:cNvSpPr>
            <a:spLocks noGrp="1"/>
          </p:cNvSpPr>
          <p:nvPr>
            <p:ph sz="quarter" idx="13"/>
          </p:nvPr>
        </p:nvSpPr>
        <p:spPr>
          <a:xfrm>
            <a:off x="204788" y="90488"/>
            <a:ext cx="5926137" cy="454025"/>
          </a:xfrm>
        </p:spPr>
        <p:txBody>
          <a:bodyPr/>
          <a:lstStyle/>
          <a:p>
            <a:pPr marL="0" indent="0">
              <a:buNone/>
            </a:pPr>
            <a:r>
              <a:rPr kumimoji="1" lang="ja-JP" altLang="en-US"/>
              <a:t>パテントマップの活用</a:t>
            </a:r>
            <a:r>
              <a:rPr lang="ja-JP" altLang="en-US"/>
              <a:t>　①</a:t>
            </a:r>
            <a:endParaRPr kumimoji="1" lang="ja-JP" altLang="en-US"/>
          </a:p>
        </p:txBody>
      </p:sp>
      <p:sp>
        <p:nvSpPr>
          <p:cNvPr id="11" name="テキスト ボックス 10">
            <a:extLst>
              <a:ext uri="{FF2B5EF4-FFF2-40B4-BE49-F238E27FC236}">
                <a16:creationId xmlns:a16="http://schemas.microsoft.com/office/drawing/2014/main" id="{AAE02CB3-04CB-8DAC-7AC7-ADD271324A17}"/>
              </a:ext>
            </a:extLst>
          </p:cNvPr>
          <p:cNvSpPr txBox="1"/>
          <p:nvPr/>
        </p:nvSpPr>
        <p:spPr>
          <a:xfrm>
            <a:off x="458897" y="1232903"/>
            <a:ext cx="9045692" cy="646331"/>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特許情報を研究開発方針の策定、商品化、更には権利調査まで様々な経営課題の解決において活用可能である。</a:t>
            </a:r>
            <a:endParaRPr kumimoji="1" lang="en-US" altLang="ja-JP">
              <a:latin typeface="BIZ UDPゴシック" panose="020B0400000000000000" pitchFamily="50" charset="-128"/>
              <a:ea typeface="BIZ UDPゴシック" panose="020B0400000000000000" pitchFamily="50" charset="-128"/>
            </a:endParaRPr>
          </a:p>
        </p:txBody>
      </p:sp>
      <p:sp>
        <p:nvSpPr>
          <p:cNvPr id="26" name="フッター プレースホルダー 7"/>
          <p:cNvSpPr>
            <a:spLocks noGrp="1"/>
          </p:cNvSpPr>
          <p:nvPr>
            <p:ph type="ftr" sz="quarter" idx="3"/>
          </p:nvPr>
        </p:nvSpPr>
        <p:spPr>
          <a:xfrm>
            <a:off x="5160854" y="6509394"/>
            <a:ext cx="4337276" cy="320040"/>
          </a:xfrm>
        </p:spPr>
        <p:txBody>
          <a:bodyPr/>
          <a:lstStyle/>
          <a:p>
            <a:r>
              <a:rPr kumimoji="1" lang="ja-JP" altLang="en-US" dirty="0">
                <a:latin typeface="BIZ UDPゴシック" panose="020B0400000000000000" pitchFamily="50" charset="-128"/>
              </a:rPr>
              <a:t>資料：</a:t>
            </a:r>
            <a:r>
              <a:rPr kumimoji="1" lang="en-US" altLang="ja-JP" dirty="0">
                <a:latin typeface="BIZ UDPゴシック" panose="020B0400000000000000" pitchFamily="50" charset="-128"/>
              </a:rPr>
              <a:t>INPIT</a:t>
            </a:r>
            <a:r>
              <a:rPr kumimoji="1" lang="ja-JP" altLang="en-US" dirty="0">
                <a:latin typeface="BIZ UDPゴシック" panose="020B0400000000000000" pitchFamily="50" charset="-128"/>
              </a:rPr>
              <a:t>「中小企業の戦略⑤事業目的に沿った技術の創造編（前半）」</a:t>
            </a:r>
            <a:r>
              <a:rPr kumimoji="1" lang="en-US" altLang="ja-JP" dirty="0">
                <a:latin typeface="BIZ UDPゴシック" panose="020B0400000000000000" pitchFamily="50" charset="-128"/>
              </a:rPr>
              <a:t>, P.16</a:t>
            </a:r>
            <a:r>
              <a:rPr kumimoji="1" lang="ja-JP" altLang="en-US" dirty="0">
                <a:latin typeface="BIZ UDPゴシック" panose="020B0400000000000000" pitchFamily="50" charset="-128"/>
              </a:rPr>
              <a:t>を基に作成</a:t>
            </a:r>
            <a:endParaRPr kumimoji="1" lang="en-US" altLang="ja-JP" dirty="0">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452438" y="1988353"/>
            <a:ext cx="2833057" cy="954107"/>
          </a:xfrm>
          <a:prstGeom prst="rect">
            <a:avLst/>
          </a:prstGeom>
          <a:solidFill>
            <a:schemeClr val="accent1"/>
          </a:solidFill>
          <a:ln>
            <a:noFill/>
          </a:ln>
        </p:spPr>
        <p:txBody>
          <a:bodyPr wrap="square" rtlCol="0">
            <a:spAutoFit/>
          </a:bodyPr>
          <a:lstStyle/>
          <a:p>
            <a:r>
              <a:rPr kumimoji="1" lang="ja-JP" altLang="en-US" sz="2800">
                <a:solidFill>
                  <a:schemeClr val="bg1"/>
                </a:solidFill>
              </a:rPr>
              <a:t>動向把握</a:t>
            </a:r>
            <a:endParaRPr kumimoji="1" lang="en-US" altLang="ja-JP" sz="2800">
              <a:solidFill>
                <a:schemeClr val="bg1"/>
              </a:solidFill>
            </a:endParaRPr>
          </a:p>
          <a:p>
            <a:r>
              <a:rPr kumimoji="1" lang="ja-JP" altLang="en-US" sz="1400">
                <a:solidFill>
                  <a:schemeClr val="bg1"/>
                </a:solidFill>
              </a:rPr>
              <a:t>業界・技術動向を把握したい</a:t>
            </a:r>
            <a:endParaRPr kumimoji="1" lang="en-US" altLang="ja-JP" sz="1400">
              <a:solidFill>
                <a:schemeClr val="bg1"/>
              </a:solidFill>
            </a:endParaRPr>
          </a:p>
          <a:p>
            <a:endParaRPr kumimoji="1" lang="ja-JP" altLang="en-US" sz="1400">
              <a:solidFill>
                <a:schemeClr val="bg1"/>
              </a:solidFill>
            </a:endParaRPr>
          </a:p>
        </p:txBody>
      </p:sp>
      <p:sp>
        <p:nvSpPr>
          <p:cNvPr id="29" name="テキスト ボックス 28"/>
          <p:cNvSpPr txBox="1"/>
          <p:nvPr/>
        </p:nvSpPr>
        <p:spPr>
          <a:xfrm>
            <a:off x="3554728" y="1988353"/>
            <a:ext cx="2833057" cy="954107"/>
          </a:xfrm>
          <a:prstGeom prst="rect">
            <a:avLst/>
          </a:prstGeom>
          <a:solidFill>
            <a:schemeClr val="accent3"/>
          </a:solidFill>
          <a:ln>
            <a:noFill/>
          </a:ln>
        </p:spPr>
        <p:txBody>
          <a:bodyPr wrap="square" rtlCol="0">
            <a:spAutoFit/>
          </a:bodyPr>
          <a:lstStyle/>
          <a:p>
            <a:r>
              <a:rPr kumimoji="1" lang="ja-JP" altLang="en-US" sz="2800">
                <a:solidFill>
                  <a:schemeClr val="bg1"/>
                </a:solidFill>
              </a:rPr>
              <a:t>事業推進</a:t>
            </a:r>
            <a:endParaRPr kumimoji="1" lang="en-US" altLang="ja-JP" sz="2800">
              <a:solidFill>
                <a:schemeClr val="bg1"/>
              </a:solidFill>
            </a:endParaRPr>
          </a:p>
          <a:p>
            <a:r>
              <a:rPr kumimoji="1" lang="ja-JP" altLang="en-US" sz="1400">
                <a:solidFill>
                  <a:schemeClr val="bg1"/>
                </a:solidFill>
              </a:rPr>
              <a:t>安心して製品化・研究開発を進めたい</a:t>
            </a:r>
          </a:p>
        </p:txBody>
      </p:sp>
      <p:sp>
        <p:nvSpPr>
          <p:cNvPr id="30" name="テキスト ボックス 29"/>
          <p:cNvSpPr txBox="1"/>
          <p:nvPr/>
        </p:nvSpPr>
        <p:spPr>
          <a:xfrm>
            <a:off x="6657018" y="1988353"/>
            <a:ext cx="2833057" cy="954107"/>
          </a:xfrm>
          <a:prstGeom prst="rect">
            <a:avLst/>
          </a:prstGeom>
          <a:solidFill>
            <a:schemeClr val="accent6"/>
          </a:solidFill>
          <a:ln>
            <a:noFill/>
          </a:ln>
        </p:spPr>
        <p:txBody>
          <a:bodyPr wrap="square" rtlCol="0">
            <a:spAutoFit/>
          </a:bodyPr>
          <a:lstStyle/>
          <a:p>
            <a:r>
              <a:rPr kumimoji="1" lang="ja-JP" altLang="en-US" sz="2800">
                <a:solidFill>
                  <a:schemeClr val="bg1"/>
                </a:solidFill>
              </a:rPr>
              <a:t>権利取得</a:t>
            </a:r>
            <a:endParaRPr kumimoji="1" lang="en-US" altLang="ja-JP" sz="2800">
              <a:solidFill>
                <a:schemeClr val="bg1"/>
              </a:solidFill>
            </a:endParaRPr>
          </a:p>
          <a:p>
            <a:r>
              <a:rPr kumimoji="1" lang="ja-JP" altLang="en-US" sz="1400">
                <a:solidFill>
                  <a:schemeClr val="bg1"/>
                </a:solidFill>
              </a:rPr>
              <a:t>広くて強い権利を取りたい</a:t>
            </a:r>
            <a:endParaRPr kumimoji="1" lang="en-US" altLang="ja-JP" sz="1400">
              <a:solidFill>
                <a:schemeClr val="bg1"/>
              </a:solidFill>
            </a:endParaRPr>
          </a:p>
          <a:p>
            <a:endParaRPr kumimoji="1" lang="ja-JP" altLang="en-US" sz="1400">
              <a:solidFill>
                <a:schemeClr val="bg1"/>
              </a:solidFill>
            </a:endParaRPr>
          </a:p>
        </p:txBody>
      </p:sp>
      <p:sp>
        <p:nvSpPr>
          <p:cNvPr id="10" name="テキスト ボックス 9"/>
          <p:cNvSpPr txBox="1"/>
          <p:nvPr/>
        </p:nvSpPr>
        <p:spPr>
          <a:xfrm>
            <a:off x="500563" y="3143822"/>
            <a:ext cx="2784932" cy="2062103"/>
          </a:xfrm>
          <a:prstGeom prst="rect">
            <a:avLst/>
          </a:prstGeom>
          <a:noFill/>
        </p:spPr>
        <p:txBody>
          <a:bodyPr wrap="square" rtlCol="0">
            <a:spAutoFit/>
          </a:bodyPr>
          <a:lstStyle/>
          <a:p>
            <a:r>
              <a:rPr kumimoji="1" lang="ja-JP" altLang="en-US" sz="1600" dirty="0">
                <a:solidFill>
                  <a:schemeClr val="accent1">
                    <a:lumMod val="75000"/>
                  </a:schemeClr>
                </a:solidFill>
              </a:rPr>
              <a:t>事業構想・研究開発のヒントを得たい！</a:t>
            </a:r>
            <a:endParaRPr kumimoji="1" lang="en-US" altLang="ja-JP" sz="1600" dirty="0">
              <a:solidFill>
                <a:schemeClr val="accent1">
                  <a:lumMod val="75000"/>
                </a:schemeClr>
              </a:solidFill>
            </a:endParaRPr>
          </a:p>
          <a:p>
            <a:endParaRPr kumimoji="1" lang="en-US" altLang="ja-JP" sz="1600" dirty="0">
              <a:solidFill>
                <a:schemeClr val="accent1">
                  <a:lumMod val="75000"/>
                </a:schemeClr>
              </a:solidFill>
            </a:endParaRPr>
          </a:p>
          <a:p>
            <a:r>
              <a:rPr kumimoji="1" lang="ja-JP" altLang="en-US" sz="1600" dirty="0">
                <a:solidFill>
                  <a:schemeClr val="accent1">
                    <a:lumMod val="75000"/>
                  </a:schemeClr>
                </a:solidFill>
              </a:rPr>
              <a:t>新規参入を検討しているけど、市場のプレイヤーは？</a:t>
            </a:r>
            <a:endParaRPr kumimoji="1" lang="en-US" altLang="ja-JP" sz="1600" dirty="0">
              <a:solidFill>
                <a:schemeClr val="accent1">
                  <a:lumMod val="75000"/>
                </a:schemeClr>
              </a:solidFill>
            </a:endParaRPr>
          </a:p>
          <a:p>
            <a:endParaRPr kumimoji="1" lang="en-US" altLang="ja-JP" sz="1600" dirty="0">
              <a:solidFill>
                <a:schemeClr val="accent1">
                  <a:lumMod val="75000"/>
                </a:schemeClr>
              </a:solidFill>
            </a:endParaRPr>
          </a:p>
          <a:p>
            <a:r>
              <a:rPr kumimoji="1" lang="ja-JP" altLang="en-US" sz="1600" dirty="0">
                <a:solidFill>
                  <a:schemeClr val="accent1">
                    <a:lumMod val="75000"/>
                  </a:schemeClr>
                </a:solidFill>
              </a:rPr>
              <a:t>競合他社の出願・開発の動向は？</a:t>
            </a:r>
          </a:p>
        </p:txBody>
      </p:sp>
      <p:sp>
        <p:nvSpPr>
          <p:cNvPr id="31" name="テキスト ボックス 30"/>
          <p:cNvSpPr txBox="1"/>
          <p:nvPr/>
        </p:nvSpPr>
        <p:spPr>
          <a:xfrm>
            <a:off x="3602853" y="3143822"/>
            <a:ext cx="2784932" cy="2062103"/>
          </a:xfrm>
          <a:prstGeom prst="rect">
            <a:avLst/>
          </a:prstGeom>
          <a:noFill/>
        </p:spPr>
        <p:txBody>
          <a:bodyPr wrap="square" rtlCol="0">
            <a:spAutoFit/>
          </a:bodyPr>
          <a:lstStyle/>
          <a:p>
            <a:r>
              <a:rPr kumimoji="1" lang="ja-JP" altLang="en-US" sz="1600">
                <a:solidFill>
                  <a:schemeClr val="accent3">
                    <a:lumMod val="75000"/>
                  </a:schemeClr>
                </a:solidFill>
              </a:rPr>
              <a:t>開発中の製品が、他社特許を侵害していない？</a:t>
            </a:r>
            <a:endParaRPr kumimoji="1" lang="en-US" altLang="ja-JP" sz="1600">
              <a:solidFill>
                <a:schemeClr val="accent3">
                  <a:lumMod val="75000"/>
                </a:schemeClr>
              </a:solidFill>
            </a:endParaRPr>
          </a:p>
          <a:p>
            <a:endParaRPr kumimoji="1" lang="en-US" altLang="ja-JP" sz="1600">
              <a:solidFill>
                <a:schemeClr val="accent3">
                  <a:lumMod val="75000"/>
                </a:schemeClr>
              </a:solidFill>
            </a:endParaRPr>
          </a:p>
          <a:p>
            <a:r>
              <a:rPr kumimoji="1" lang="ja-JP" altLang="en-US" sz="1600">
                <a:solidFill>
                  <a:schemeClr val="accent3">
                    <a:lumMod val="75000"/>
                  </a:schemeClr>
                </a:solidFill>
              </a:rPr>
              <a:t>自社技術と類似する既存の技術はあるの？</a:t>
            </a:r>
            <a:endParaRPr kumimoji="1" lang="en-US" altLang="ja-JP" sz="1600">
              <a:solidFill>
                <a:schemeClr val="accent3">
                  <a:lumMod val="75000"/>
                </a:schemeClr>
              </a:solidFill>
            </a:endParaRPr>
          </a:p>
          <a:p>
            <a:endParaRPr kumimoji="1" lang="en-US" altLang="ja-JP" sz="1600">
              <a:solidFill>
                <a:schemeClr val="accent3">
                  <a:lumMod val="75000"/>
                </a:schemeClr>
              </a:solidFill>
            </a:endParaRPr>
          </a:p>
          <a:p>
            <a:r>
              <a:rPr kumimoji="1" lang="ja-JP" altLang="en-US" sz="1600">
                <a:solidFill>
                  <a:schemeClr val="accent3">
                    <a:lumMod val="75000"/>
                  </a:schemeClr>
                </a:solidFill>
              </a:rPr>
              <a:t>このまま研究を進めても大丈夫？</a:t>
            </a:r>
          </a:p>
        </p:txBody>
      </p:sp>
      <p:sp>
        <p:nvSpPr>
          <p:cNvPr id="32" name="テキスト ボックス 31"/>
          <p:cNvSpPr txBox="1"/>
          <p:nvPr/>
        </p:nvSpPr>
        <p:spPr>
          <a:xfrm>
            <a:off x="6713198" y="3143822"/>
            <a:ext cx="2784932" cy="2062103"/>
          </a:xfrm>
          <a:prstGeom prst="rect">
            <a:avLst/>
          </a:prstGeom>
          <a:noFill/>
        </p:spPr>
        <p:txBody>
          <a:bodyPr wrap="square" rtlCol="0">
            <a:spAutoFit/>
          </a:bodyPr>
          <a:lstStyle/>
          <a:p>
            <a:r>
              <a:rPr kumimoji="1" lang="ja-JP" altLang="en-US" sz="1600">
                <a:solidFill>
                  <a:schemeClr val="accent6">
                    <a:lumMod val="50000"/>
                  </a:schemeClr>
                </a:solidFill>
              </a:rPr>
              <a:t>自社技術は権利化の見込があるの？</a:t>
            </a:r>
            <a:endParaRPr kumimoji="1" lang="en-US" altLang="ja-JP" sz="1600">
              <a:solidFill>
                <a:schemeClr val="accent6">
                  <a:lumMod val="50000"/>
                </a:schemeClr>
              </a:solidFill>
            </a:endParaRPr>
          </a:p>
          <a:p>
            <a:endParaRPr kumimoji="1" lang="en-US" altLang="ja-JP" sz="1600">
              <a:solidFill>
                <a:schemeClr val="accent6">
                  <a:lumMod val="50000"/>
                </a:schemeClr>
              </a:solidFill>
            </a:endParaRPr>
          </a:p>
          <a:p>
            <a:r>
              <a:rPr kumimoji="1" lang="ja-JP" altLang="en-US" sz="1600">
                <a:solidFill>
                  <a:schemeClr val="accent6">
                    <a:lumMod val="50000"/>
                  </a:schemeClr>
                </a:solidFill>
              </a:rPr>
              <a:t>他社特許を参考にして広く強い権利を取りたい！</a:t>
            </a:r>
            <a:endParaRPr kumimoji="1" lang="en-US" altLang="ja-JP" sz="1600">
              <a:solidFill>
                <a:schemeClr val="accent6">
                  <a:lumMod val="50000"/>
                </a:schemeClr>
              </a:solidFill>
            </a:endParaRPr>
          </a:p>
          <a:p>
            <a:endParaRPr kumimoji="1" lang="en-US" altLang="ja-JP" sz="1600">
              <a:solidFill>
                <a:schemeClr val="accent6">
                  <a:lumMod val="50000"/>
                </a:schemeClr>
              </a:solidFill>
            </a:endParaRPr>
          </a:p>
          <a:p>
            <a:r>
              <a:rPr kumimoji="1" lang="ja-JP" altLang="en-US" sz="1600">
                <a:solidFill>
                  <a:schemeClr val="accent6">
                    <a:lumMod val="50000"/>
                  </a:schemeClr>
                </a:solidFill>
              </a:rPr>
              <a:t>権利化すべき？秘匿化すべき？</a:t>
            </a:r>
          </a:p>
        </p:txBody>
      </p:sp>
      <p:sp>
        <p:nvSpPr>
          <p:cNvPr id="13" name="正方形/長方形 12"/>
          <p:cNvSpPr/>
          <p:nvPr/>
        </p:nvSpPr>
        <p:spPr>
          <a:xfrm>
            <a:off x="2786725" y="5896300"/>
            <a:ext cx="4337276" cy="420385"/>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パテントマップ（特許マップ）</a:t>
            </a:r>
          </a:p>
        </p:txBody>
      </p:sp>
      <p:sp>
        <p:nvSpPr>
          <p:cNvPr id="3" name="二等辺三角形 2">
            <a:extLst>
              <a:ext uri="{FF2B5EF4-FFF2-40B4-BE49-F238E27FC236}">
                <a16:creationId xmlns:a16="http://schemas.microsoft.com/office/drawing/2014/main" id="{6A736784-59BB-7501-D641-3E65267FE55A}"/>
              </a:ext>
            </a:extLst>
          </p:cNvPr>
          <p:cNvSpPr/>
          <p:nvPr/>
        </p:nvSpPr>
        <p:spPr>
          <a:xfrm rot="10800000">
            <a:off x="3350605" y="5385726"/>
            <a:ext cx="3206380" cy="335280"/>
          </a:xfrm>
          <a:prstGeom prst="triangle">
            <a:avLst/>
          </a:prstGeom>
          <a:solidFill>
            <a:srgbClr val="B4BCB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0932398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目次</a:t>
            </a:r>
            <a:endParaRPr kumimoji="1" lang="ja-JP" altLang="en-US"/>
          </a:p>
        </p:txBody>
      </p:sp>
      <p:sp>
        <p:nvSpPr>
          <p:cNvPr id="4" name="スライド番号プレースホルダー 3"/>
          <p:cNvSpPr>
            <a:spLocks noGrp="1"/>
          </p:cNvSpPr>
          <p:nvPr>
            <p:ph type="sldNum" sz="quarter" idx="11"/>
          </p:nvPr>
        </p:nvSpPr>
        <p:spPr/>
        <p:txBody>
          <a:bodyPr/>
          <a:lstStyle/>
          <a:p>
            <a:fld id="{A1D487B2-B3D4-4B12-876F-840864ED41B0}" type="slidenum">
              <a:rPr kumimoji="1" lang="ja-JP" altLang="en-US" smtClean="0"/>
              <a:t>27</a:t>
            </a:fld>
            <a:endParaRPr kumimoji="1" lang="ja-JP" altLang="en-US"/>
          </a:p>
        </p:txBody>
      </p:sp>
      <p:sp>
        <p:nvSpPr>
          <p:cNvPr id="6" name="正方形/長方形 5">
            <a:extLst>
              <a:ext uri="{FF2B5EF4-FFF2-40B4-BE49-F238E27FC236}">
                <a16:creationId xmlns:a16="http://schemas.microsoft.com/office/drawing/2014/main" id="{568E6688-F8CE-A018-44E9-922A809D424E}"/>
              </a:ext>
            </a:extLst>
          </p:cNvPr>
          <p:cNvSpPr/>
          <p:nvPr/>
        </p:nvSpPr>
        <p:spPr>
          <a:xfrm>
            <a:off x="1083101" y="1560375"/>
            <a:ext cx="7739798" cy="4430187"/>
          </a:xfrm>
          <a:prstGeom prst="rect">
            <a:avLst/>
          </a:prstGeom>
        </p:spPr>
        <p:txBody>
          <a:bodyPr wrap="square">
            <a:spAutoFit/>
          </a:bodyPr>
          <a:lstStyle/>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知財戦略の基本</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知財戦略の構築</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en-US" altLang="ja-JP" sz="2400">
                <a:solidFill>
                  <a:schemeClr val="tx2">
                    <a:lumMod val="75000"/>
                  </a:schemeClr>
                </a:solidFill>
                <a:latin typeface="BIZ UDPゴシック" panose="020B0400000000000000" pitchFamily="50" charset="-128"/>
                <a:ea typeface="BIZ UDPゴシック" panose="020B0400000000000000" pitchFamily="50" charset="-128"/>
              </a:rPr>
              <a:t>IP</a:t>
            </a: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ランドスケープについて</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事業戦略と知財戦略の一体化による知財活用事例</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海外出願について</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利益相反</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概念実証（</a:t>
            </a:r>
            <a:r>
              <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rPr>
              <a:t>PoC</a:t>
            </a: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）とは</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研究者がスタートアップ設立をするときの注意点</a:t>
            </a:r>
          </a:p>
        </p:txBody>
      </p:sp>
    </p:spTree>
    <p:extLst>
      <p:ext uri="{BB962C8B-B14F-4D97-AF65-F5344CB8AC3E}">
        <p14:creationId xmlns:p14="http://schemas.microsoft.com/office/powerpoint/2010/main" val="190755495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p:txBody>
          <a:bodyPr/>
          <a:lstStyle/>
          <a:p>
            <a:pPr marL="0" indent="0">
              <a:buNone/>
            </a:pPr>
            <a:r>
              <a:rPr lang="en-US" altLang="ja-JP"/>
              <a:t>IP</a:t>
            </a:r>
            <a:r>
              <a:rPr lang="ja-JP" altLang="en-US"/>
              <a:t>ランドスケープとは</a:t>
            </a:r>
            <a:endParaRPr kumimoji="1" lang="ja-JP" altLang="en-US"/>
          </a:p>
        </p:txBody>
      </p:sp>
      <p:sp>
        <p:nvSpPr>
          <p:cNvPr id="4" name="フッター プレースホルダー 3"/>
          <p:cNvSpPr>
            <a:spLocks noGrp="1"/>
          </p:cNvSpPr>
          <p:nvPr>
            <p:ph type="ftr" sz="quarter" idx="3"/>
          </p:nvPr>
        </p:nvSpPr>
        <p:spPr>
          <a:xfrm>
            <a:off x="5607424" y="6509394"/>
            <a:ext cx="3890707" cy="320040"/>
          </a:xfrm>
        </p:spPr>
        <p:txBody>
          <a:bodyPr/>
          <a:lstStyle/>
          <a:p>
            <a:pPr lvl="0"/>
            <a:r>
              <a:rPr kumimoji="1" lang="ja-JP" altLang="en-US" sz="700" b="0" i="0" u="none" strike="noStrike" kern="1200" cap="none" spc="0" normalizeH="0" baseline="0" noProof="0" dirty="0">
                <a:ln>
                  <a:noFill/>
                </a:ln>
                <a:solidFill>
                  <a:srgbClr val="000000">
                    <a:alpha val="70000"/>
                  </a:srgbClr>
                </a:solidFill>
                <a:effectLst/>
                <a:uLnTx/>
                <a:uFillTx/>
                <a:latin typeface="BIZ UDPゴシック" panose="020B0400000000000000" pitchFamily="50" charset="-128"/>
                <a:ea typeface="BIZ UDPゴシック" panose="020B0400000000000000" pitchFamily="50" charset="-128"/>
              </a:rPr>
              <a:t>資料</a:t>
            </a:r>
            <a:r>
              <a:rPr kumimoji="1" lang="ja-JP" altLang="en-US" dirty="0">
                <a:solidFill>
                  <a:srgbClr val="000000">
                    <a:alpha val="70000"/>
                  </a:srgbClr>
                </a:solidFill>
                <a:latin typeface="BIZ UDPゴシック" panose="020B0400000000000000" pitchFamily="50" charset="-128"/>
                <a:ea typeface="BIZ UDPゴシック" panose="020B0400000000000000" pitchFamily="50" charset="-128"/>
              </a:rPr>
              <a:t>：特許庁</a:t>
            </a:r>
            <a:r>
              <a:rPr kumimoji="1" lang="ja-JP" altLang="en-US" dirty="0">
                <a:solidFill>
                  <a:srgbClr val="000000">
                    <a:alpha val="70000"/>
                  </a:srgbClr>
                </a:solidFill>
                <a:latin typeface="BIZ UDPゴシック" panose="020B0400000000000000" pitchFamily="50" charset="-128"/>
              </a:rPr>
              <a:t>「</a:t>
            </a:r>
            <a:r>
              <a:rPr kumimoji="1" lang="ja-JP" altLang="en-US" dirty="0">
                <a:solidFill>
                  <a:srgbClr val="000000">
                    <a:alpha val="70000"/>
                  </a:srgbClr>
                </a:solidFill>
                <a:latin typeface="BIZ UDPゴシック" panose="020B0400000000000000" pitchFamily="50" charset="-128"/>
                <a:ea typeface="BIZ UDPゴシック" panose="020B0400000000000000" pitchFamily="50" charset="-128"/>
              </a:rPr>
              <a:t>経営戦略に資する知財情報分析・活用に関する調査研究</a:t>
            </a:r>
            <a:r>
              <a:rPr kumimoji="1" lang="ja-JP" altLang="en-US" dirty="0">
                <a:solidFill>
                  <a:srgbClr val="000000">
                    <a:alpha val="70000"/>
                  </a:srgbClr>
                </a:solidFill>
                <a:latin typeface="BIZ UDPゴシック" panose="020B0400000000000000" pitchFamily="50" charset="-128"/>
              </a:rPr>
              <a:t>の概要」</a:t>
            </a:r>
            <a:r>
              <a:rPr kumimoji="1" lang="en-US" altLang="ja-JP" dirty="0">
                <a:solidFill>
                  <a:srgbClr val="000000">
                    <a:alpha val="70000"/>
                  </a:srgbClr>
                </a:solidFill>
                <a:latin typeface="BIZ UDPゴシック" panose="020B0400000000000000" pitchFamily="50" charset="-128"/>
              </a:rPr>
              <a:t>, P.5</a:t>
            </a:r>
            <a:r>
              <a:rPr kumimoji="1" lang="ja-JP" altLang="en-US" dirty="0">
                <a:solidFill>
                  <a:srgbClr val="000000">
                    <a:alpha val="70000"/>
                  </a:srgbClr>
                </a:solidFill>
                <a:latin typeface="BIZ UDPゴシック" panose="020B0400000000000000" pitchFamily="50" charset="-128"/>
              </a:rPr>
              <a:t>を基に作成</a:t>
            </a:r>
            <a:endParaRPr kumimoji="1" lang="ja-JP" altLang="en-US" dirty="0">
              <a:solidFill>
                <a:srgbClr val="000000">
                  <a:alpha val="70000"/>
                </a:srgbClr>
              </a:solidFill>
              <a:latin typeface="BIZ UDPゴシック" panose="020B0400000000000000" pitchFamily="50" charset="-128"/>
              <a:ea typeface="BIZ UDPゴシック" panose="020B0400000000000000" pitchFamily="50" charset="-128"/>
            </a:endParaRPr>
          </a:p>
        </p:txBody>
      </p:sp>
      <p:sp>
        <p:nvSpPr>
          <p:cNvPr id="5" name="スライド番号プレースホルダー 4"/>
          <p:cNvSpPr>
            <a:spLocks noGrp="1"/>
          </p:cNvSpPr>
          <p:nvPr>
            <p:ph type="sldNum" sz="quarter" idx="4"/>
          </p:nvPr>
        </p:nvSpPr>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1D487B2-B3D4-4B12-876F-840864ED41B0}" type="slidenum">
              <a:rPr kumimoji="1" lang="ja-JP" altLang="en-US" sz="1100" b="0" i="0" u="none" strike="noStrike" kern="1200" cap="none" spc="0" normalizeH="0" baseline="0" noProof="0" smtClean="0">
                <a:ln>
                  <a:noFill/>
                </a:ln>
                <a:solidFill>
                  <a:srgbClr val="4A5356">
                    <a:lumMod val="75000"/>
                  </a:srgbClr>
                </a:solidFill>
                <a:effectLst/>
                <a:uLnTx/>
                <a:uFillTx/>
                <a:latin typeface="BIZ UDPゴシック" panose="020B0400000000000000" pitchFamily="50" charset="-128"/>
                <a:ea typeface="BIZ UDPゴシック" panose="020B0400000000000000" pitchFamily="50" charset="-128"/>
              </a:rPr>
              <a:pPr marL="0" marR="0" lvl="0" indent="0" algn="ctr" defTabSz="457200" rtl="0" eaLnBrk="1" fontAlgn="auto" latinLnBrk="0" hangingPunct="1">
                <a:lnSpc>
                  <a:spcPct val="100000"/>
                </a:lnSpc>
                <a:spcBef>
                  <a:spcPts val="0"/>
                </a:spcBef>
                <a:spcAft>
                  <a:spcPts val="0"/>
                </a:spcAft>
                <a:buClrTx/>
                <a:buSzTx/>
                <a:buFontTx/>
                <a:buNone/>
                <a:tabLst/>
                <a:defRPr/>
              </a:pPr>
              <a:t>28</a:t>
            </a:fld>
            <a:endParaRPr kumimoji="1" lang="ja-JP" altLang="en-US" sz="1100" b="0" i="0" u="none" strike="noStrike" kern="1200" cap="none" spc="0" normalizeH="0" baseline="0" noProof="0">
              <a:ln>
                <a:noFill/>
              </a:ln>
              <a:solidFill>
                <a:srgbClr val="4A5356">
                  <a:lumMod val="75000"/>
                </a:srgbClr>
              </a:solidFill>
              <a:effectLst/>
              <a:uLnTx/>
              <a:uFillTx/>
              <a:latin typeface="BIZ UDPゴシック" panose="020B0400000000000000" pitchFamily="50" charset="-128"/>
              <a:ea typeface="BIZ UDPゴシック" panose="020B0400000000000000" pitchFamily="50" charset="-128"/>
            </a:endParaRPr>
          </a:p>
        </p:txBody>
      </p:sp>
      <p:sp>
        <p:nvSpPr>
          <p:cNvPr id="6" name="タイトル 1"/>
          <p:cNvSpPr>
            <a:spLocks noGrp="1"/>
          </p:cNvSpPr>
          <p:nvPr>
            <p:ph type="title"/>
          </p:nvPr>
        </p:nvSpPr>
        <p:spPr/>
        <p:txBody>
          <a:bodyPr>
            <a:noAutofit/>
          </a:bodyPr>
          <a:lstStyle/>
          <a:p>
            <a:r>
              <a:rPr kumimoji="1" lang="en-US" altLang="ja-JP" dirty="0"/>
              <a:t>IP</a:t>
            </a:r>
            <a:r>
              <a:rPr kumimoji="1" lang="ja-JP" altLang="en-US" dirty="0"/>
              <a:t>ランドスケープについて</a:t>
            </a:r>
          </a:p>
        </p:txBody>
      </p:sp>
      <p:sp>
        <p:nvSpPr>
          <p:cNvPr id="7" name="正方形/長方形 6">
            <a:extLst>
              <a:ext uri="{FF2B5EF4-FFF2-40B4-BE49-F238E27FC236}">
                <a16:creationId xmlns:a16="http://schemas.microsoft.com/office/drawing/2014/main" id="{1EBFB4DD-9B3C-4FE5-B300-CD90E597E6DE}"/>
              </a:ext>
            </a:extLst>
          </p:cNvPr>
          <p:cNvSpPr/>
          <p:nvPr/>
        </p:nvSpPr>
        <p:spPr>
          <a:xfrm>
            <a:off x="452438" y="1143202"/>
            <a:ext cx="9003342" cy="1169551"/>
          </a:xfrm>
          <a:prstGeom prst="rect">
            <a:avLst/>
          </a:prstGeom>
        </p:spPr>
        <p:txBody>
          <a:bodyPr wrap="square">
            <a:spAutoFit/>
          </a:bodyPr>
          <a:lstStyle/>
          <a:p>
            <a:pPr lvl="0">
              <a:spcBef>
                <a:spcPts val="600"/>
              </a:spcBef>
            </a:pPr>
            <a:r>
              <a:rPr lang="en-US" altLang="ja-JP" sz="2000" noProof="0">
                <a:latin typeface="BIZ UDPゴシック" panose="020B0400000000000000" pitchFamily="50" charset="-128"/>
                <a:ea typeface="BIZ UDPゴシック" panose="020B0400000000000000" pitchFamily="50" charset="-128"/>
              </a:rPr>
              <a:t>IP</a:t>
            </a:r>
            <a:r>
              <a:rPr lang="ja-JP" altLang="en-US" sz="2000" noProof="0">
                <a:latin typeface="BIZ UDPゴシック" panose="020B0400000000000000" pitchFamily="50" charset="-128"/>
                <a:ea typeface="BIZ UDPゴシック" panose="020B0400000000000000" pitchFamily="50" charset="-128"/>
              </a:rPr>
              <a:t>ランドスケープとは、経営戦略または事業戦略の立案に際し、</a:t>
            </a:r>
            <a:endParaRPr lang="en-US" altLang="ja-JP" sz="2000" noProof="0">
              <a:latin typeface="BIZ UDPゴシック" panose="020B0400000000000000" pitchFamily="50" charset="-128"/>
              <a:ea typeface="BIZ UDPゴシック" panose="020B0400000000000000" pitchFamily="50" charset="-128"/>
            </a:endParaRPr>
          </a:p>
          <a:p>
            <a:pPr lvl="0">
              <a:spcBef>
                <a:spcPts val="600"/>
              </a:spcBef>
            </a:pPr>
            <a:r>
              <a:rPr kumimoji="0" lang="ja-JP" altLang="en-US" sz="2000" i="0" u="none" strike="noStrike" kern="1200" cap="none" spc="0" normalizeH="0" baseline="0">
                <a:ln>
                  <a:noFill/>
                </a:ln>
                <a:effectLst/>
                <a:uLnTx/>
                <a:uFillTx/>
                <a:latin typeface="BIZ UDPゴシック" panose="020B0400000000000000" pitchFamily="50" charset="-128"/>
                <a:ea typeface="BIZ UDPゴシック" panose="020B0400000000000000" pitchFamily="50" charset="-128"/>
              </a:rPr>
              <a:t>①経営・事業情報に</a:t>
            </a:r>
            <a:r>
              <a:rPr kumimoji="0" lang="ja-JP" altLang="en-US" sz="2000" i="0" u="none" strike="noStrike" kern="1200" cap="none" spc="0" normalizeH="0" baseline="0">
                <a:ln>
                  <a:noFill/>
                </a:ln>
                <a:solidFill>
                  <a:schemeClr val="accent3"/>
                </a:solidFill>
                <a:effectLst/>
                <a:uLnTx/>
                <a:uFillTx/>
                <a:latin typeface="BIZ UDPゴシック" panose="020B0400000000000000" pitchFamily="50" charset="-128"/>
                <a:ea typeface="BIZ UDPゴシック" panose="020B0400000000000000" pitchFamily="50" charset="-128"/>
              </a:rPr>
              <a:t>知的情報</a:t>
            </a:r>
            <a:r>
              <a:rPr kumimoji="0" lang="ja-JP" altLang="en-US" sz="2000" i="0" u="none" strike="noStrike" kern="1200" cap="none" spc="0" normalizeH="0" baseline="0">
                <a:ln>
                  <a:noFill/>
                </a:ln>
                <a:effectLst/>
                <a:uLnTx/>
                <a:uFillTx/>
                <a:latin typeface="BIZ UDPゴシック" panose="020B0400000000000000" pitchFamily="50" charset="-128"/>
                <a:ea typeface="BIZ UDPゴシック" panose="020B0400000000000000" pitchFamily="50" charset="-128"/>
              </a:rPr>
              <a:t>を取り込んだ分析を実施し</a:t>
            </a:r>
            <a:endParaRPr kumimoji="0" lang="en-US" altLang="ja-JP" sz="2000" i="0" u="none" strike="noStrike" kern="1200" cap="none" spc="0" normalizeH="0" baseline="0">
              <a:ln>
                <a:noFill/>
              </a:ln>
              <a:effectLst/>
              <a:uLnTx/>
              <a:uFillTx/>
              <a:latin typeface="BIZ UDPゴシック" panose="020B0400000000000000" pitchFamily="50" charset="-128"/>
              <a:ea typeface="BIZ UDPゴシック" panose="020B0400000000000000" pitchFamily="50" charset="-128"/>
            </a:endParaRPr>
          </a:p>
          <a:p>
            <a:pPr lvl="0">
              <a:spcBef>
                <a:spcPts val="600"/>
              </a:spcBef>
            </a:pPr>
            <a:r>
              <a:rPr kumimoji="0" lang="ja-JP" altLang="en-US" sz="200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②その結果（現状の俯瞰・将来展望等）を</a:t>
            </a:r>
            <a:r>
              <a:rPr kumimoji="0" lang="ja-JP" altLang="en-US" sz="2000" i="0" u="none" strike="noStrike" kern="1200" cap="none" spc="0" normalizeH="0" baseline="0" noProof="0">
                <a:ln>
                  <a:noFill/>
                </a:ln>
                <a:solidFill>
                  <a:schemeClr val="accent3"/>
                </a:solidFill>
                <a:effectLst/>
                <a:uLnTx/>
                <a:uFillTx/>
                <a:latin typeface="BIZ UDPゴシック" panose="020B0400000000000000" pitchFamily="50" charset="-128"/>
                <a:ea typeface="BIZ UDPゴシック" panose="020B0400000000000000" pitchFamily="50" charset="-128"/>
              </a:rPr>
              <a:t>経営者・事業責任者と共有する</a:t>
            </a:r>
            <a:r>
              <a:rPr kumimoji="0" lang="ja-JP" altLang="en-US" sz="200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こと。</a:t>
            </a:r>
            <a:endParaRPr kumimoji="0" lang="en-US" altLang="ja-JP" sz="200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8" name="正方形/長方形 7"/>
          <p:cNvSpPr/>
          <p:nvPr/>
        </p:nvSpPr>
        <p:spPr>
          <a:xfrm>
            <a:off x="465538" y="738465"/>
            <a:ext cx="1971984"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en-US" altLang="ja-JP">
                <a:solidFill>
                  <a:srgbClr val="FFFFFF"/>
                </a:solidFill>
                <a:latin typeface="BIZ UDPゴシック" panose="020B0400000000000000" pitchFamily="50" charset="-128"/>
                <a:ea typeface="BIZ UDPゴシック" panose="020B0400000000000000" pitchFamily="50" charset="-128"/>
              </a:rPr>
              <a:t>IP</a:t>
            </a:r>
            <a:r>
              <a:rPr kumimoji="1" lang="ja-JP" altLang="en-US">
                <a:solidFill>
                  <a:srgbClr val="FFFFFF"/>
                </a:solidFill>
                <a:latin typeface="BIZ UDPゴシック" panose="020B0400000000000000" pitchFamily="50" charset="-128"/>
                <a:ea typeface="BIZ UDPゴシック" panose="020B0400000000000000" pitchFamily="50" charset="-128"/>
              </a:rPr>
              <a:t>ランドスケープ</a:t>
            </a:r>
            <a:endParaRPr kumimoji="1" lang="ja-JP" altLang="en-US" sz="18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pic>
        <p:nvPicPr>
          <p:cNvPr id="14" name="Picture 2" descr="（図）IPランドスケープから経営戦略・事業戦略の立案・意思決定へ">
            <a:extLst>
              <a:ext uri="{FF2B5EF4-FFF2-40B4-BE49-F238E27FC236}">
                <a16:creationId xmlns:a16="http://schemas.microsoft.com/office/drawing/2014/main" id="{7CC4FA6A-416D-42FE-99B9-E791CF27696B}"/>
              </a:ext>
            </a:extLst>
          </p:cNvPr>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1677209" y="2388227"/>
            <a:ext cx="6406019" cy="418352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4304785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目次</a:t>
            </a:r>
            <a:endParaRPr kumimoji="1" lang="ja-JP" altLang="en-US"/>
          </a:p>
        </p:txBody>
      </p:sp>
      <p:sp>
        <p:nvSpPr>
          <p:cNvPr id="4" name="スライド番号プレースホルダー 3"/>
          <p:cNvSpPr>
            <a:spLocks noGrp="1"/>
          </p:cNvSpPr>
          <p:nvPr>
            <p:ph type="sldNum" sz="quarter" idx="11"/>
          </p:nvPr>
        </p:nvSpPr>
        <p:spPr/>
        <p:txBody>
          <a:bodyPr/>
          <a:lstStyle/>
          <a:p>
            <a:fld id="{A1D487B2-B3D4-4B12-876F-840864ED41B0}" type="slidenum">
              <a:rPr kumimoji="1" lang="ja-JP" altLang="en-US" smtClean="0"/>
              <a:t>29</a:t>
            </a:fld>
            <a:endParaRPr kumimoji="1" lang="ja-JP" altLang="en-US"/>
          </a:p>
        </p:txBody>
      </p:sp>
      <p:sp>
        <p:nvSpPr>
          <p:cNvPr id="6" name="正方形/長方形 5">
            <a:extLst>
              <a:ext uri="{FF2B5EF4-FFF2-40B4-BE49-F238E27FC236}">
                <a16:creationId xmlns:a16="http://schemas.microsoft.com/office/drawing/2014/main" id="{9AF3CA33-D770-AB29-DB13-407E058C5690}"/>
              </a:ext>
            </a:extLst>
          </p:cNvPr>
          <p:cNvSpPr/>
          <p:nvPr/>
        </p:nvSpPr>
        <p:spPr>
          <a:xfrm>
            <a:off x="1083101" y="1560375"/>
            <a:ext cx="7739798" cy="4430187"/>
          </a:xfrm>
          <a:prstGeom prst="rect">
            <a:avLst/>
          </a:prstGeom>
        </p:spPr>
        <p:txBody>
          <a:bodyPr wrap="square">
            <a:spAutoFit/>
          </a:bodyPr>
          <a:lstStyle/>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知財戦略の基本</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知財戦略の構築</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rPr>
              <a:t>IP</a:t>
            </a: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ランドスケープについて</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事業戦略と知財戦略の一体化による知財活用事例</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海外出願について</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利益相反</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概念実証（</a:t>
            </a:r>
            <a:r>
              <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rPr>
              <a:t>PoC</a:t>
            </a: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）とは</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研究者がスタートアップ設立をするときの注意点</a:t>
            </a:r>
          </a:p>
        </p:txBody>
      </p:sp>
    </p:spTree>
    <p:extLst>
      <p:ext uri="{BB962C8B-B14F-4D97-AF65-F5344CB8AC3E}">
        <p14:creationId xmlns:p14="http://schemas.microsoft.com/office/powerpoint/2010/main" val="39980646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a:noFill/>
          </a:ln>
        </p:spPr>
        <p:txBody>
          <a:bodyPr/>
          <a:lstStyle/>
          <a:p>
            <a:r>
              <a:rPr lang="en-US" altLang="ja-JP"/>
              <a:t>3-</a:t>
            </a:r>
            <a:r>
              <a:rPr lang="en-US" altLang="ja-JP" cap="none"/>
              <a:t>a</a:t>
            </a:r>
            <a:r>
              <a:rPr lang="en-US" altLang="ja-JP">
                <a:solidFill>
                  <a:srgbClr val="273235"/>
                </a:solidFill>
              </a:rPr>
              <a:t>. </a:t>
            </a:r>
            <a:r>
              <a:rPr lang="ja-JP" altLang="en-US">
                <a:solidFill>
                  <a:srgbClr val="273235"/>
                </a:solidFill>
              </a:rPr>
              <a:t>スタートアップ設立のための知財戦略</a:t>
            </a:r>
            <a:r>
              <a:rPr kumimoji="1" lang="en-US" altLang="ja-JP">
                <a:solidFill>
                  <a:srgbClr val="273235"/>
                </a:solidFill>
              </a:rPr>
              <a:t> </a:t>
            </a:r>
            <a:endParaRPr kumimoji="1" lang="ja-JP" altLang="en-US">
              <a:solidFill>
                <a:srgbClr val="273235"/>
              </a:solidFill>
            </a:endParaRPr>
          </a:p>
        </p:txBody>
      </p:sp>
      <p:sp>
        <p:nvSpPr>
          <p:cNvPr id="3" name="サブタイトル 2"/>
          <p:cNvSpPr>
            <a:spLocks noGrp="1"/>
          </p:cNvSpPr>
          <p:nvPr>
            <p:ph type="subTitle" idx="1"/>
          </p:nvPr>
        </p:nvSpPr>
        <p:spPr>
          <a:xfrm>
            <a:off x="742950" y="4387042"/>
            <a:ext cx="8420100" cy="1655762"/>
          </a:xfrm>
        </p:spPr>
        <p:txBody>
          <a:bodyPr>
            <a:normAutofit/>
          </a:bodyPr>
          <a:lstStyle/>
          <a:p>
            <a:r>
              <a:rPr lang="ja-JP" altLang="ja-JP"/>
              <a:t>　</a:t>
            </a:r>
            <a:r>
              <a:rPr lang="ja-JP" altLang="en-US"/>
              <a:t>～知財戦略構築に必要な知識を理解する～</a:t>
            </a:r>
            <a:endParaRPr lang="en-US" altLang="ja-JP"/>
          </a:p>
        </p:txBody>
      </p:sp>
      <p:sp>
        <p:nvSpPr>
          <p:cNvPr id="4" name="スライド番号プレースホルダー 3"/>
          <p:cNvSpPr>
            <a:spLocks noGrp="1"/>
          </p:cNvSpPr>
          <p:nvPr>
            <p:ph type="sldNum" sz="quarter" idx="12"/>
          </p:nvPr>
        </p:nvSpPr>
        <p:spPr/>
        <p:txBody>
          <a:bodyPr/>
          <a:lstStyle/>
          <a:p>
            <a:fld id="{A1D487B2-B3D4-4B12-876F-840864ED41B0}" type="slidenum">
              <a:rPr kumimoji="1" lang="ja-JP" altLang="en-US" smtClean="0"/>
              <a:t>3</a:t>
            </a:fld>
            <a:endParaRPr kumimoji="1" lang="ja-JP" altLang="en-US"/>
          </a:p>
        </p:txBody>
      </p:sp>
    </p:spTree>
    <p:extLst>
      <p:ext uri="{BB962C8B-B14F-4D97-AF65-F5344CB8AC3E}">
        <p14:creationId xmlns:p14="http://schemas.microsoft.com/office/powerpoint/2010/main" val="426510231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77188" y="148533"/>
            <a:ext cx="3327580" cy="395980"/>
          </a:xfrm>
        </p:spPr>
        <p:txBody>
          <a:bodyPr>
            <a:noAutofit/>
          </a:bodyPr>
          <a:lstStyle/>
          <a:p>
            <a:r>
              <a:rPr lang="ja-JP" altLang="en-US"/>
              <a:t>事業戦略と知財戦略の</a:t>
            </a:r>
            <a:br>
              <a:rPr lang="en-US" altLang="ja-JP"/>
            </a:br>
            <a:r>
              <a:rPr lang="ja-JP" altLang="en-US"/>
              <a:t>一体化による知財活用事例</a:t>
            </a:r>
            <a:endParaRPr kumimoji="1" lang="ja-JP" altLang="en-US"/>
          </a:p>
        </p:txBody>
      </p:sp>
      <p:sp>
        <p:nvSpPr>
          <p:cNvPr id="3" name="コンテンツ プレースホルダー 2"/>
          <p:cNvSpPr>
            <a:spLocks noGrp="1"/>
          </p:cNvSpPr>
          <p:nvPr>
            <p:ph sz="quarter" idx="13"/>
          </p:nvPr>
        </p:nvSpPr>
        <p:spPr/>
        <p:txBody>
          <a:bodyPr>
            <a:normAutofit fontScale="85000" lnSpcReduction="10000"/>
          </a:bodyPr>
          <a:lstStyle/>
          <a:p>
            <a:pPr marL="0" indent="0">
              <a:buNone/>
            </a:pPr>
            <a:r>
              <a:rPr lang="ja-JP" altLang="en-US"/>
              <a:t>事業戦略と知財戦略の一体化による知財活用事例参考</a:t>
            </a:r>
            <a:r>
              <a:rPr lang="en-US" altLang="ja-JP"/>
              <a:t>URL</a:t>
            </a:r>
            <a:endParaRPr lang="ja-JP" altLang="en-US"/>
          </a:p>
        </p:txBody>
      </p:sp>
      <p:sp>
        <p:nvSpPr>
          <p:cNvPr id="7" name="スライド番号プレースホルダー 6"/>
          <p:cNvSpPr>
            <a:spLocks noGrp="1"/>
          </p:cNvSpPr>
          <p:nvPr>
            <p:ph type="sldNum" sz="quarter" idx="4"/>
          </p:nvPr>
        </p:nvSpPr>
        <p:spPr>
          <a:xfrm>
            <a:off x="9455780" y="6463674"/>
            <a:ext cx="396240" cy="365760"/>
          </a:xfrm>
        </p:spPr>
        <p:txBody>
          <a:bodyPr/>
          <a:lstStyle/>
          <a:p>
            <a:fld id="{A1D487B2-B3D4-4B12-876F-840864ED41B0}" type="slidenum">
              <a:rPr kumimoji="1" lang="ja-JP" altLang="en-US" smtClean="0"/>
              <a:t>30</a:t>
            </a:fld>
            <a:endParaRPr kumimoji="1" lang="ja-JP" altLang="en-US"/>
          </a:p>
        </p:txBody>
      </p:sp>
      <p:sp>
        <p:nvSpPr>
          <p:cNvPr id="11" name="正方形/長方形 10"/>
          <p:cNvSpPr/>
          <p:nvPr/>
        </p:nvSpPr>
        <p:spPr>
          <a:xfrm>
            <a:off x="473072" y="1800544"/>
            <a:ext cx="4207285"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latin typeface="BIZ UDPゴシック" panose="020B0400000000000000" pitchFamily="50" charset="-128"/>
                <a:ea typeface="BIZ UDPゴシック" panose="020B0400000000000000" pitchFamily="50" charset="-128"/>
              </a:rPr>
              <a:t>近畿経済産業局「知的財産活用</a:t>
            </a:r>
            <a:r>
              <a:rPr kumimoji="1" lang="en-US" altLang="ja-JP">
                <a:solidFill>
                  <a:schemeClr val="bg1"/>
                </a:solidFill>
                <a:latin typeface="BIZ UDPゴシック" panose="020B0400000000000000" pitchFamily="50" charset="-128"/>
                <a:ea typeface="BIZ UDPゴシック" panose="020B0400000000000000" pitchFamily="50" charset="-128"/>
              </a:rPr>
              <a:t>BOOK</a:t>
            </a:r>
            <a:r>
              <a:rPr kumimoji="1" lang="ja-JP" altLang="en-US">
                <a:solidFill>
                  <a:schemeClr val="bg1"/>
                </a:solidFill>
                <a:latin typeface="BIZ UDPゴシック" panose="020B0400000000000000" pitchFamily="50" charset="-128"/>
                <a:ea typeface="BIZ UDPゴシック" panose="020B0400000000000000" pitchFamily="50" charset="-128"/>
              </a:rPr>
              <a:t>」</a:t>
            </a:r>
          </a:p>
        </p:txBody>
      </p:sp>
      <p:sp>
        <p:nvSpPr>
          <p:cNvPr id="5" name="テキスト ボックス 4"/>
          <p:cNvSpPr txBox="1"/>
          <p:nvPr/>
        </p:nvSpPr>
        <p:spPr>
          <a:xfrm>
            <a:off x="452438" y="2213354"/>
            <a:ext cx="9040932" cy="1200329"/>
          </a:xfrm>
          <a:prstGeom prst="rect">
            <a:avLst/>
          </a:prstGeom>
          <a:noFill/>
        </p:spPr>
        <p:txBody>
          <a:bodyPr wrap="square" rtlCol="0">
            <a:spAutoFit/>
          </a:bodyPr>
          <a:lstStyle/>
          <a:p>
            <a:r>
              <a:rPr kumimoji="1" lang="ja-JP" altLang="en-US" dirty="0"/>
              <a:t>・関西知的財産活用プラットフォームが行った、中小・ベンチャー企業に向けて、関西知的財産活用プラットフォームが行った知財活用支援の支援事例集</a:t>
            </a:r>
            <a:endParaRPr kumimoji="1" lang="en-US" altLang="ja-JP" dirty="0"/>
          </a:p>
          <a:p>
            <a:r>
              <a:rPr kumimoji="1" lang="en-US" altLang="ja-JP" dirty="0"/>
              <a:t>https://www.kansai.meti.go.jp/2tokkyo/07_chizai_platform/handbook.pdf</a:t>
            </a:r>
            <a:endParaRPr kumimoji="1" lang="ja-JP" altLang="en-US" dirty="0"/>
          </a:p>
        </p:txBody>
      </p:sp>
      <p:sp>
        <p:nvSpPr>
          <p:cNvPr id="15" name="テキスト ボックス 14"/>
          <p:cNvSpPr txBox="1"/>
          <p:nvPr/>
        </p:nvSpPr>
        <p:spPr>
          <a:xfrm>
            <a:off x="449143" y="4298639"/>
            <a:ext cx="9040932" cy="923330"/>
          </a:xfrm>
          <a:prstGeom prst="rect">
            <a:avLst/>
          </a:prstGeom>
          <a:noFill/>
        </p:spPr>
        <p:txBody>
          <a:bodyPr wrap="square" rtlCol="0">
            <a:spAutoFit/>
          </a:bodyPr>
          <a:lstStyle/>
          <a:p>
            <a:r>
              <a:rPr kumimoji="1" lang="ja-JP" altLang="en-US" dirty="0"/>
              <a:t>・知財に特化したアクセラレーションプログラム</a:t>
            </a:r>
            <a:r>
              <a:rPr kumimoji="1" lang="en-US" altLang="ja-JP" dirty="0"/>
              <a:t>IPAS</a:t>
            </a:r>
            <a:r>
              <a:rPr kumimoji="1" lang="ja-JP" altLang="en-US" dirty="0"/>
              <a:t>において、スタートアップへのメンタリングで明らかになった課題と対応方法について、支援事例を交えて紹介</a:t>
            </a:r>
            <a:endParaRPr kumimoji="1" lang="en-US" altLang="ja-JP" dirty="0"/>
          </a:p>
          <a:p>
            <a:r>
              <a:rPr kumimoji="1" lang="en-US" altLang="ja-JP" dirty="0"/>
              <a:t>https://ipbase.go.jp/learn/content/programforstartup/</a:t>
            </a:r>
            <a:endParaRPr kumimoji="1" lang="ja-JP" altLang="en-US" dirty="0"/>
          </a:p>
        </p:txBody>
      </p:sp>
      <p:sp>
        <p:nvSpPr>
          <p:cNvPr id="16" name="正方形/長方形 15"/>
          <p:cNvSpPr/>
          <p:nvPr/>
        </p:nvSpPr>
        <p:spPr>
          <a:xfrm>
            <a:off x="473072" y="3806521"/>
            <a:ext cx="8519227"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latin typeface="BIZ UDPゴシック" panose="020B0400000000000000" pitchFamily="50" charset="-128"/>
                <a:ea typeface="BIZ UDPゴシック" panose="020B0400000000000000" pitchFamily="50" charset="-128"/>
              </a:rPr>
              <a:t>特許庁「知財戦略支援から見えたスタートアップがつまずく</a:t>
            </a:r>
            <a:r>
              <a:rPr kumimoji="1" lang="en-US" altLang="ja-JP">
                <a:solidFill>
                  <a:schemeClr val="bg1"/>
                </a:solidFill>
                <a:latin typeface="BIZ UDPゴシック" panose="020B0400000000000000" pitchFamily="50" charset="-128"/>
                <a:ea typeface="BIZ UDPゴシック" panose="020B0400000000000000" pitchFamily="50" charset="-128"/>
              </a:rPr>
              <a:t>14</a:t>
            </a:r>
            <a:r>
              <a:rPr kumimoji="1" lang="ja-JP" altLang="en-US">
                <a:solidFill>
                  <a:schemeClr val="bg1"/>
                </a:solidFill>
                <a:latin typeface="BIZ UDPゴシック" panose="020B0400000000000000" pitchFamily="50" charset="-128"/>
                <a:ea typeface="BIZ UDPゴシック" panose="020B0400000000000000" pitchFamily="50" charset="-128"/>
              </a:rPr>
              <a:t>の課題とその対応策」</a:t>
            </a:r>
          </a:p>
        </p:txBody>
      </p:sp>
    </p:spTree>
    <p:extLst>
      <p:ext uri="{BB962C8B-B14F-4D97-AF65-F5344CB8AC3E}">
        <p14:creationId xmlns:p14="http://schemas.microsoft.com/office/powerpoint/2010/main" val="3532871770"/>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目次</a:t>
            </a:r>
            <a:endParaRPr kumimoji="1" lang="ja-JP" altLang="en-US"/>
          </a:p>
        </p:txBody>
      </p:sp>
      <p:sp>
        <p:nvSpPr>
          <p:cNvPr id="4" name="スライド番号プレースホルダー 3"/>
          <p:cNvSpPr>
            <a:spLocks noGrp="1"/>
          </p:cNvSpPr>
          <p:nvPr>
            <p:ph type="sldNum" sz="quarter" idx="11"/>
          </p:nvPr>
        </p:nvSpPr>
        <p:spPr/>
        <p:txBody>
          <a:bodyPr/>
          <a:lstStyle/>
          <a:p>
            <a:fld id="{A1D487B2-B3D4-4B12-876F-840864ED41B0}" type="slidenum">
              <a:rPr kumimoji="1" lang="ja-JP" altLang="en-US" smtClean="0"/>
              <a:t>31</a:t>
            </a:fld>
            <a:endParaRPr kumimoji="1" lang="ja-JP" altLang="en-US"/>
          </a:p>
        </p:txBody>
      </p:sp>
      <p:sp>
        <p:nvSpPr>
          <p:cNvPr id="6" name="正方形/長方形 5">
            <a:extLst>
              <a:ext uri="{FF2B5EF4-FFF2-40B4-BE49-F238E27FC236}">
                <a16:creationId xmlns:a16="http://schemas.microsoft.com/office/drawing/2014/main" id="{74E36FAE-DDA9-0BCB-59F4-B5846638D519}"/>
              </a:ext>
            </a:extLst>
          </p:cNvPr>
          <p:cNvSpPr/>
          <p:nvPr/>
        </p:nvSpPr>
        <p:spPr>
          <a:xfrm>
            <a:off x="1083101" y="1560375"/>
            <a:ext cx="7739798" cy="4430187"/>
          </a:xfrm>
          <a:prstGeom prst="rect">
            <a:avLst/>
          </a:prstGeom>
        </p:spPr>
        <p:txBody>
          <a:bodyPr wrap="square">
            <a:spAutoFit/>
          </a:bodyPr>
          <a:lstStyle/>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知財戦略の基本</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知財戦略の構築</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rPr>
              <a:t>IP</a:t>
            </a: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ランドスケープについて</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事業戦略と知財戦略の一体化による知財活用事例</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海外出願について</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利益相反</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概念実証（</a:t>
            </a:r>
            <a:r>
              <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rPr>
              <a:t>PoC</a:t>
            </a: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）とは</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研究者がスタートアップ設立をするときの注意点</a:t>
            </a:r>
          </a:p>
        </p:txBody>
      </p:sp>
    </p:spTree>
    <p:extLst>
      <p:ext uri="{BB962C8B-B14F-4D97-AF65-F5344CB8AC3E}">
        <p14:creationId xmlns:p14="http://schemas.microsoft.com/office/powerpoint/2010/main" val="9081963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a:t>海外出願について</a:t>
            </a:r>
            <a:endParaRPr kumimoji="1" lang="ja-JP" altLang="en-US"/>
          </a:p>
        </p:txBody>
      </p:sp>
      <p:sp>
        <p:nvSpPr>
          <p:cNvPr id="3" name="コンテンツ プレースホルダー 2"/>
          <p:cNvSpPr>
            <a:spLocks noGrp="1"/>
          </p:cNvSpPr>
          <p:nvPr>
            <p:ph sz="quarter" idx="13"/>
          </p:nvPr>
        </p:nvSpPr>
        <p:spPr/>
        <p:txBody>
          <a:bodyPr/>
          <a:lstStyle/>
          <a:p>
            <a:pPr marL="0" indent="0">
              <a:buNone/>
            </a:pPr>
            <a:r>
              <a:rPr kumimoji="1" lang="ja-JP" altLang="en-US"/>
              <a:t>なぜ</a:t>
            </a:r>
            <a:r>
              <a:rPr lang="ja-JP" altLang="en-US"/>
              <a:t>外国</a:t>
            </a:r>
            <a:r>
              <a:rPr kumimoji="1" lang="ja-JP" altLang="en-US"/>
              <a:t>出願が必要なのか</a:t>
            </a:r>
          </a:p>
        </p:txBody>
      </p:sp>
      <p:sp>
        <p:nvSpPr>
          <p:cNvPr id="7" name="スライド番号プレースホルダー 6"/>
          <p:cNvSpPr>
            <a:spLocks noGrp="1"/>
          </p:cNvSpPr>
          <p:nvPr>
            <p:ph type="sldNum" sz="quarter" idx="4"/>
          </p:nvPr>
        </p:nvSpPr>
        <p:spPr>
          <a:xfrm>
            <a:off x="9455780" y="6463674"/>
            <a:ext cx="396240" cy="365760"/>
          </a:xfrm>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t>32</a:t>
            </a:fld>
            <a:endParaRPr kumimoji="1" lang="ja-JP" altLang="en-US">
              <a:latin typeface="BIZ UDPゴシック" panose="020B0400000000000000" pitchFamily="50" charset="-128"/>
              <a:ea typeface="BIZ UDPゴシック" panose="020B0400000000000000" pitchFamily="50" charset="-128"/>
            </a:endParaRPr>
          </a:p>
        </p:txBody>
      </p:sp>
      <p:sp>
        <p:nvSpPr>
          <p:cNvPr id="13" name="正方形/長方形 12"/>
          <p:cNvSpPr/>
          <p:nvPr/>
        </p:nvSpPr>
        <p:spPr>
          <a:xfrm>
            <a:off x="448604" y="1232206"/>
            <a:ext cx="8998581" cy="605219"/>
          </a:xfrm>
          <a:prstGeom prst="rect">
            <a:avLst/>
          </a:prstGeom>
          <a:noFill/>
          <a:ln w="88900">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kumimoji="1" lang="ja-JP" altLang="en-US">
                <a:solidFill>
                  <a:schemeClr val="tx1"/>
                </a:solidFill>
                <a:latin typeface="BIZ UDPゴシック" panose="020B0400000000000000" pitchFamily="50" charset="-128"/>
                <a:ea typeface="BIZ UDPゴシック" panose="020B0400000000000000" pitchFamily="50" charset="-128"/>
              </a:rPr>
              <a:t>日本の特許は</a:t>
            </a:r>
            <a:r>
              <a:rPr kumimoji="1" lang="ja-JP" altLang="en-US">
                <a:solidFill>
                  <a:schemeClr val="accent3"/>
                </a:solidFill>
                <a:latin typeface="BIZ UDPゴシック" panose="020B0400000000000000" pitchFamily="50" charset="-128"/>
                <a:ea typeface="BIZ UDPゴシック" panose="020B0400000000000000" pitchFamily="50" charset="-128"/>
              </a:rPr>
              <a:t>日本国内でのみ効力を持つ</a:t>
            </a:r>
            <a:r>
              <a:rPr kumimoji="1" lang="ja-JP" altLang="en-US">
                <a:solidFill>
                  <a:schemeClr val="tx1"/>
                </a:solidFill>
                <a:latin typeface="BIZ UDPゴシック" panose="020B0400000000000000" pitchFamily="50" charset="-128"/>
                <a:ea typeface="BIZ UDPゴシック" panose="020B0400000000000000" pitchFamily="50" charset="-128"/>
              </a:rPr>
              <a:t>。</a:t>
            </a:r>
            <a:endParaRPr kumimoji="1" lang="en-US" altLang="ja-JP">
              <a:solidFill>
                <a:schemeClr val="tx1"/>
              </a:solidFill>
              <a:latin typeface="BIZ UDPゴシック" panose="020B0400000000000000" pitchFamily="50" charset="-128"/>
              <a:ea typeface="BIZ UDPゴシック" panose="020B0400000000000000" pitchFamily="50" charset="-128"/>
            </a:endParaRPr>
          </a:p>
          <a:p>
            <a:r>
              <a:rPr kumimoji="1" lang="ja-JP" altLang="en-US">
                <a:solidFill>
                  <a:schemeClr val="tx1"/>
                </a:solidFill>
                <a:latin typeface="BIZ UDPゴシック" panose="020B0400000000000000" pitchFamily="50" charset="-128"/>
                <a:ea typeface="BIZ UDPゴシック" panose="020B0400000000000000" pitchFamily="50" charset="-128"/>
              </a:rPr>
              <a:t>外国で特許を利用したビジネスを行うためには</a:t>
            </a:r>
            <a:r>
              <a:rPr kumimoji="1" lang="ja-JP" altLang="en-US">
                <a:solidFill>
                  <a:schemeClr val="accent3"/>
                </a:solidFill>
                <a:latin typeface="BIZ UDPゴシック" panose="020B0400000000000000" pitchFamily="50" charset="-128"/>
                <a:ea typeface="BIZ UDPゴシック" panose="020B0400000000000000" pitchFamily="50" charset="-128"/>
              </a:rPr>
              <a:t>各国毎に特許が必要となる。</a:t>
            </a:r>
          </a:p>
        </p:txBody>
      </p:sp>
      <p:sp>
        <p:nvSpPr>
          <p:cNvPr id="18" name="正方形/長方形 17"/>
          <p:cNvSpPr/>
          <p:nvPr/>
        </p:nvSpPr>
        <p:spPr>
          <a:xfrm>
            <a:off x="452438" y="2489219"/>
            <a:ext cx="9045692" cy="1903476"/>
          </a:xfrm>
          <a:prstGeom prst="rect">
            <a:avLst/>
          </a:prstGeom>
          <a:noFill/>
          <a:ln w="28575"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b="1">
                <a:solidFill>
                  <a:schemeClr val="accent3"/>
                </a:solidFill>
                <a:latin typeface="BIZ UDPゴシック" panose="020B0400000000000000" pitchFamily="50" charset="-128"/>
                <a:ea typeface="BIZ UDPゴシック" panose="020B0400000000000000" pitchFamily="50" charset="-128"/>
              </a:rPr>
              <a:t>特許独立の原則</a:t>
            </a:r>
            <a:endParaRPr kumimoji="1" lang="en-US" altLang="ja-JP">
              <a:solidFill>
                <a:schemeClr val="tx1"/>
              </a:solidFill>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特許法の原則からは、ある国において、ある発明につき成立した特許権は、当該発明について他の国において成立した特許権とは相互に独立した関係にある。</a:t>
            </a:r>
            <a:endParaRPr kumimoji="1" lang="en-US" altLang="ja-JP">
              <a:solidFill>
                <a:schemeClr val="tx1"/>
              </a:solidFill>
              <a:latin typeface="BIZ UDPゴシック" panose="020B0400000000000000" pitchFamily="50" charset="-128"/>
              <a:ea typeface="BIZ UDPゴシック" panose="020B0400000000000000" pitchFamily="50" charset="-128"/>
            </a:endParaRPr>
          </a:p>
          <a:p>
            <a:r>
              <a:rPr kumimoji="1" lang="ja-JP" altLang="en-US" b="1">
                <a:solidFill>
                  <a:schemeClr val="accent3"/>
                </a:solidFill>
                <a:latin typeface="BIZ UDPゴシック" panose="020B0400000000000000" pitchFamily="50" charset="-128"/>
                <a:ea typeface="BIZ UDPゴシック" panose="020B0400000000000000" pitchFamily="50" charset="-128"/>
              </a:rPr>
              <a:t>属地主義</a:t>
            </a:r>
            <a:endParaRPr kumimoji="1" lang="en-US" altLang="ja-JP" b="1">
              <a:solidFill>
                <a:schemeClr val="accent3"/>
              </a:solidFill>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各国の法律の適用範囲をその国の領域に限定され、各国で権利を取得する必要がある。また、特許審査基準も各国で異なる。​</a:t>
            </a:r>
            <a:endParaRPr kumimoji="1" lang="en-US" altLang="ja-JP">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474004" y="732444"/>
            <a:ext cx="2576946"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外国出願が必要な理由</a:t>
            </a:r>
          </a:p>
        </p:txBody>
      </p:sp>
      <p:sp>
        <p:nvSpPr>
          <p:cNvPr id="4" name="正方形/長方形 3"/>
          <p:cNvSpPr/>
          <p:nvPr/>
        </p:nvSpPr>
        <p:spPr>
          <a:xfrm>
            <a:off x="1492433" y="5157749"/>
            <a:ext cx="6921131" cy="461665"/>
          </a:xfrm>
          <a:prstGeom prst="rect">
            <a:avLst/>
          </a:prstGeom>
        </p:spPr>
        <p:txBody>
          <a:bodyPr wrap="square">
            <a:spAutoFit/>
          </a:bodyPr>
          <a:lstStyle/>
          <a:p>
            <a:pPr algn="ctr"/>
            <a:r>
              <a:rPr lang="ja-JP" altLang="en-US" sz="2400">
                <a:latin typeface="BIZ UDPゴシック" panose="020B0400000000000000" pitchFamily="50" charset="-128"/>
                <a:ea typeface="BIZ UDPゴシック" panose="020B0400000000000000" pitchFamily="50" charset="-128"/>
              </a:rPr>
              <a:t>外国出願をする必要がある。</a:t>
            </a:r>
          </a:p>
        </p:txBody>
      </p:sp>
      <p:sp>
        <p:nvSpPr>
          <p:cNvPr id="11" name="二等辺三角形 10"/>
          <p:cNvSpPr/>
          <p:nvPr/>
        </p:nvSpPr>
        <p:spPr>
          <a:xfrm rot="10800000">
            <a:off x="3498658" y="4557500"/>
            <a:ext cx="2908684" cy="419342"/>
          </a:xfrm>
          <a:prstGeom prst="triangle">
            <a:avLst>
              <a:gd name="adj" fmla="val 48526"/>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BIZ UDPゴシック" panose="020B0400000000000000" pitchFamily="50" charset="-128"/>
            </a:endParaRPr>
          </a:p>
        </p:txBody>
      </p:sp>
      <p:sp>
        <p:nvSpPr>
          <p:cNvPr id="12" name="フッター プレースホルダー 3"/>
          <p:cNvSpPr>
            <a:spLocks noGrp="1"/>
          </p:cNvSpPr>
          <p:nvPr>
            <p:ph type="ftr" sz="quarter" idx="3"/>
          </p:nvPr>
        </p:nvSpPr>
        <p:spPr>
          <a:xfrm>
            <a:off x="5970130" y="6495105"/>
            <a:ext cx="3528000" cy="420044"/>
          </a:xfrm>
        </p:spPr>
        <p:txBody>
          <a:bodyPr/>
          <a:lstStyle/>
          <a:p>
            <a:r>
              <a:rPr kumimoji="1" lang="ja-JP" altLang="en-US" dirty="0">
                <a:latin typeface="BIZ UDPゴシック" panose="020B0400000000000000" pitchFamily="50" charset="-128"/>
              </a:rPr>
              <a:t>資料：特許庁「特許の国際出願って？」</a:t>
            </a:r>
            <a:r>
              <a:rPr kumimoji="1" lang="en-US" altLang="ja-JP" dirty="0">
                <a:latin typeface="BIZ UDPゴシック" panose="020B0400000000000000" pitchFamily="50" charset="-128"/>
              </a:rPr>
              <a:t>, P.3</a:t>
            </a:r>
            <a:r>
              <a:rPr kumimoji="1" lang="ja-JP" altLang="en-US" dirty="0">
                <a:latin typeface="BIZ UDPゴシック" panose="020B0400000000000000" pitchFamily="50" charset="-128"/>
              </a:rPr>
              <a:t>を基に作成</a:t>
            </a:r>
            <a:endParaRPr kumimoji="1" lang="en-US" altLang="ja-JP" dirty="0">
              <a:latin typeface="BIZ UDPゴシック" panose="020B0400000000000000" pitchFamily="50" charset="-128"/>
            </a:endParaRPr>
          </a:p>
          <a:p>
            <a:r>
              <a:rPr kumimoji="1" lang="ja-JP" altLang="en-US" dirty="0">
                <a:latin typeface="BIZ UDPゴシック" panose="020B0400000000000000" pitchFamily="50" charset="-128"/>
              </a:rPr>
              <a:t>特許庁「パリ条約」</a:t>
            </a:r>
            <a:r>
              <a:rPr kumimoji="1" lang="en-US" altLang="ja-JP" dirty="0">
                <a:latin typeface="BIZ UDPゴシック" panose="020B0400000000000000" pitchFamily="50" charset="-128"/>
              </a:rPr>
              <a:t>,HP</a:t>
            </a:r>
            <a:r>
              <a:rPr kumimoji="1" lang="ja-JP" altLang="en-US" dirty="0">
                <a:latin typeface="BIZ UDPゴシック" panose="020B0400000000000000" pitchFamily="50" charset="-128"/>
              </a:rPr>
              <a:t>を基に作成</a:t>
            </a:r>
            <a:endParaRPr kumimoji="1" lang="en-US" altLang="ja-JP" dirty="0">
              <a:latin typeface="BIZ UDPゴシック" panose="020B0400000000000000" pitchFamily="50" charset="-128"/>
            </a:endParaRPr>
          </a:p>
          <a:p>
            <a:r>
              <a:rPr kumimoji="1" lang="ja-JP" altLang="en-US" dirty="0">
                <a:latin typeface="BIZ UDPゴシック" panose="020B0400000000000000" pitchFamily="50" charset="-128"/>
              </a:rPr>
              <a:t>名古屋大学「特許基礎セミナー第</a:t>
            </a:r>
            <a:r>
              <a:rPr kumimoji="1" lang="en-US" altLang="ja-JP" dirty="0">
                <a:latin typeface="BIZ UDPゴシック" panose="020B0400000000000000" pitchFamily="50" charset="-128"/>
              </a:rPr>
              <a:t>1</a:t>
            </a:r>
            <a:r>
              <a:rPr kumimoji="1" lang="ja-JP" altLang="en-US" dirty="0">
                <a:latin typeface="BIZ UDPゴシック" panose="020B0400000000000000" pitchFamily="50" charset="-128"/>
              </a:rPr>
              <a:t>部」</a:t>
            </a:r>
            <a:r>
              <a:rPr kumimoji="1" lang="en-US" altLang="ja-JP" dirty="0">
                <a:latin typeface="BIZ UDPゴシック" panose="020B0400000000000000" pitchFamily="50" charset="-128"/>
              </a:rPr>
              <a:t>, P.76</a:t>
            </a:r>
            <a:r>
              <a:rPr kumimoji="1" lang="ja-JP" altLang="en-US" dirty="0">
                <a:latin typeface="BIZ UDPゴシック" panose="020B0400000000000000" pitchFamily="50" charset="-128"/>
              </a:rPr>
              <a:t>を基に作成</a:t>
            </a:r>
          </a:p>
          <a:p>
            <a:endParaRPr kumimoji="1" lang="ja-JP" altLang="en-US" dirty="0">
              <a:latin typeface="BIZ UDPゴシック" panose="020B0400000000000000" pitchFamily="50" charset="-128"/>
            </a:endParaRPr>
          </a:p>
        </p:txBody>
      </p:sp>
    </p:spTree>
    <p:extLst>
      <p:ext uri="{BB962C8B-B14F-4D97-AF65-F5344CB8AC3E}">
        <p14:creationId xmlns:p14="http://schemas.microsoft.com/office/powerpoint/2010/main" val="4008359405"/>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a:t>海外出願について</a:t>
            </a:r>
            <a:endParaRPr kumimoji="1" lang="ja-JP" altLang="en-US"/>
          </a:p>
        </p:txBody>
      </p:sp>
      <p:sp>
        <p:nvSpPr>
          <p:cNvPr id="3" name="コンテンツ プレースホルダー 2"/>
          <p:cNvSpPr>
            <a:spLocks noGrp="1"/>
          </p:cNvSpPr>
          <p:nvPr>
            <p:ph sz="quarter" idx="13"/>
          </p:nvPr>
        </p:nvSpPr>
        <p:spPr/>
        <p:txBody>
          <a:bodyPr/>
          <a:lstStyle/>
          <a:p>
            <a:pPr marL="0" indent="0">
              <a:buNone/>
            </a:pPr>
            <a:r>
              <a:rPr lang="ja-JP" altLang="en-US"/>
              <a:t>外国出願を行わないとどうなるか</a:t>
            </a:r>
            <a:endParaRPr kumimoji="1" lang="ja-JP" altLang="en-US"/>
          </a:p>
        </p:txBody>
      </p:sp>
      <p:sp>
        <p:nvSpPr>
          <p:cNvPr id="7" name="スライド番号プレースホルダー 6"/>
          <p:cNvSpPr>
            <a:spLocks noGrp="1"/>
          </p:cNvSpPr>
          <p:nvPr>
            <p:ph type="sldNum" sz="quarter" idx="4"/>
          </p:nvPr>
        </p:nvSpPr>
        <p:spPr>
          <a:xfrm>
            <a:off x="9455780" y="6463674"/>
            <a:ext cx="396240" cy="365760"/>
          </a:xfrm>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t>33</a:t>
            </a:fld>
            <a:endParaRPr kumimoji="1" lang="ja-JP" altLang="en-US">
              <a:latin typeface="BIZ UDPゴシック" panose="020B0400000000000000" pitchFamily="50" charset="-128"/>
              <a:ea typeface="BIZ UDPゴシック" panose="020B0400000000000000" pitchFamily="50" charset="-128"/>
            </a:endParaRPr>
          </a:p>
        </p:txBody>
      </p:sp>
      <p:sp>
        <p:nvSpPr>
          <p:cNvPr id="13" name="正方形/長方形 12"/>
          <p:cNvSpPr/>
          <p:nvPr/>
        </p:nvSpPr>
        <p:spPr>
          <a:xfrm>
            <a:off x="474003" y="734151"/>
            <a:ext cx="3828617" cy="3672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chemeClr val="bg1"/>
                </a:solidFill>
                <a:latin typeface="BIZ UDPゴシック" panose="020B0400000000000000" pitchFamily="50" charset="-128"/>
                <a:ea typeface="BIZ UDPゴシック" panose="020B0400000000000000" pitchFamily="50" charset="-128"/>
              </a:rPr>
              <a:t>日本国内の特許だけを取得した場合</a:t>
            </a:r>
          </a:p>
        </p:txBody>
      </p:sp>
      <p:pic>
        <p:nvPicPr>
          <p:cNvPr id="11"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6574695" y="2742447"/>
            <a:ext cx="2370667" cy="1770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0456" y="2697115"/>
            <a:ext cx="2506525" cy="27230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角丸四角形 13"/>
          <p:cNvSpPr/>
          <p:nvPr/>
        </p:nvSpPr>
        <p:spPr>
          <a:xfrm>
            <a:off x="660456" y="2370602"/>
            <a:ext cx="2506525" cy="3171470"/>
          </a:xfrm>
          <a:prstGeom prst="roundRect">
            <a:avLst>
              <a:gd name="adj" fmla="val 10606"/>
            </a:avLst>
          </a:prstGeom>
          <a:noFill/>
          <a:ln w="57150">
            <a:solidFill>
              <a:schemeClr val="accent5">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latin typeface="BIZ UDPゴシック" panose="020B0400000000000000" pitchFamily="50" charset="-128"/>
              <a:ea typeface="BIZ UDPゴシック" panose="020B0400000000000000" pitchFamily="50" charset="-128"/>
            </a:endParaRPr>
          </a:p>
        </p:txBody>
      </p:sp>
      <p:sp>
        <p:nvSpPr>
          <p:cNvPr id="15" name="角丸四角形 14"/>
          <p:cNvSpPr/>
          <p:nvPr/>
        </p:nvSpPr>
        <p:spPr>
          <a:xfrm>
            <a:off x="6028519" y="2370600"/>
            <a:ext cx="3253535" cy="3171472"/>
          </a:xfrm>
          <a:prstGeom prst="roundRect">
            <a:avLst>
              <a:gd name="adj" fmla="val 10606"/>
            </a:avLst>
          </a:prstGeom>
          <a:noFill/>
          <a:ln w="57150">
            <a:solidFill>
              <a:srgbClr val="FF0000"/>
            </a:solidFill>
            <a:prstDash val="sys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latin typeface="BIZ UDPゴシック" panose="020B0400000000000000" pitchFamily="50" charset="-128"/>
              <a:ea typeface="BIZ UDPゴシック" panose="020B0400000000000000" pitchFamily="50" charset="-128"/>
            </a:endParaRPr>
          </a:p>
        </p:txBody>
      </p:sp>
      <p:sp>
        <p:nvSpPr>
          <p:cNvPr id="16" name="テキスト ボックス 15"/>
          <p:cNvSpPr txBox="1"/>
          <p:nvPr/>
        </p:nvSpPr>
        <p:spPr>
          <a:xfrm>
            <a:off x="6152829" y="4601002"/>
            <a:ext cx="3082895" cy="707886"/>
          </a:xfrm>
          <a:prstGeom prst="rect">
            <a:avLst/>
          </a:prstGeom>
          <a:noFill/>
        </p:spPr>
        <p:txBody>
          <a:bodyPr wrap="none" rtlCol="0">
            <a:spAutoFit/>
          </a:bodyPr>
          <a:lstStyle/>
          <a:p>
            <a:pPr algn="ctr" fontAlgn="base">
              <a:spcBef>
                <a:spcPct val="0"/>
              </a:spcBef>
              <a:spcAft>
                <a:spcPct val="0"/>
              </a:spcAft>
            </a:pPr>
            <a:r>
              <a:rPr lang="ja-JP" altLang="en-US" sz="2000">
                <a:solidFill>
                  <a:srgbClr val="000000"/>
                </a:solidFill>
                <a:latin typeface="BIZ UDPゴシック" panose="020B0400000000000000" pitchFamily="50" charset="-128"/>
                <a:ea typeface="BIZ UDPゴシック" panose="020B0400000000000000" pitchFamily="50" charset="-128"/>
              </a:rPr>
              <a:t>公開された特許発明を</a:t>
            </a:r>
            <a:endParaRPr lang="en-US" altLang="ja-JP" sz="2000">
              <a:solidFill>
                <a:srgbClr val="000000"/>
              </a:solidFill>
              <a:latin typeface="BIZ UDPゴシック" panose="020B0400000000000000" pitchFamily="50" charset="-128"/>
              <a:ea typeface="BIZ UDPゴシック" panose="020B0400000000000000" pitchFamily="50" charset="-128"/>
            </a:endParaRPr>
          </a:p>
          <a:p>
            <a:pPr algn="ctr" fontAlgn="base">
              <a:spcBef>
                <a:spcPct val="0"/>
              </a:spcBef>
              <a:spcAft>
                <a:spcPct val="0"/>
              </a:spcAft>
            </a:pPr>
            <a:r>
              <a:rPr lang="ja-JP" altLang="en-US" sz="2000">
                <a:solidFill>
                  <a:srgbClr val="000000"/>
                </a:solidFill>
                <a:latin typeface="BIZ UDPゴシック" panose="020B0400000000000000" pitchFamily="50" charset="-128"/>
                <a:ea typeface="BIZ UDPゴシック" panose="020B0400000000000000" pitchFamily="50" charset="-128"/>
              </a:rPr>
              <a:t>利用して開発・製造を促進</a:t>
            </a:r>
          </a:p>
        </p:txBody>
      </p:sp>
      <p:grpSp>
        <p:nvGrpSpPr>
          <p:cNvPr id="17" name="グループ化 16"/>
          <p:cNvGrpSpPr/>
          <p:nvPr/>
        </p:nvGrpSpPr>
        <p:grpSpPr>
          <a:xfrm>
            <a:off x="3289513" y="4280053"/>
            <a:ext cx="2692676" cy="1137572"/>
            <a:chOff x="2646069" y="3128570"/>
            <a:chExt cx="3017499" cy="1239716"/>
          </a:xfrm>
        </p:grpSpPr>
        <p:sp>
          <p:nvSpPr>
            <p:cNvPr id="20" name="右矢印 19"/>
            <p:cNvSpPr/>
            <p:nvPr/>
          </p:nvSpPr>
          <p:spPr>
            <a:xfrm>
              <a:off x="2646069" y="3128570"/>
              <a:ext cx="3017499" cy="1239716"/>
            </a:xfrm>
            <a:prstGeom prst="rightArrow">
              <a:avLst>
                <a:gd name="adj1" fmla="val 70833"/>
                <a:gd name="adj2" fmla="val 61459"/>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latin typeface="BIZ UDPゴシック" panose="020B0400000000000000" pitchFamily="50" charset="-128"/>
                <a:ea typeface="BIZ UDPゴシック" panose="020B0400000000000000" pitchFamily="50" charset="-128"/>
              </a:endParaRPr>
            </a:p>
          </p:txBody>
        </p:sp>
        <p:sp>
          <p:nvSpPr>
            <p:cNvPr id="21" name="テキスト ボックス 20"/>
            <p:cNvSpPr txBox="1"/>
            <p:nvPr/>
          </p:nvSpPr>
          <p:spPr>
            <a:xfrm>
              <a:off x="2818574" y="3364891"/>
              <a:ext cx="2430321" cy="774058"/>
            </a:xfrm>
            <a:prstGeom prst="rect">
              <a:avLst/>
            </a:prstGeom>
            <a:noFill/>
          </p:spPr>
          <p:txBody>
            <a:bodyPr wrap="square" rtlCol="0">
              <a:spAutoFit/>
            </a:bodyPr>
            <a:lstStyle/>
            <a:p>
              <a:pPr fontAlgn="base">
                <a:spcBef>
                  <a:spcPct val="0"/>
                </a:spcBef>
                <a:spcAft>
                  <a:spcPct val="0"/>
                </a:spcAft>
              </a:pPr>
              <a:r>
                <a:rPr lang="ja-JP" altLang="en-US" sz="2000">
                  <a:solidFill>
                    <a:srgbClr val="000000"/>
                  </a:solidFill>
                  <a:latin typeface="BIZ UDPゴシック" panose="020B0400000000000000" pitchFamily="50" charset="-128"/>
                  <a:ea typeface="BIZ UDPゴシック" panose="020B0400000000000000" pitchFamily="50" charset="-128"/>
                </a:rPr>
                <a:t>特許の技術情報</a:t>
              </a:r>
              <a:endParaRPr lang="en-US" altLang="ja-JP" sz="2000">
                <a:solidFill>
                  <a:srgbClr val="000000"/>
                </a:solidFill>
                <a:latin typeface="BIZ UDPゴシック" panose="020B0400000000000000" pitchFamily="50" charset="-128"/>
                <a:ea typeface="BIZ UDPゴシック" panose="020B0400000000000000" pitchFamily="50" charset="-128"/>
              </a:endParaRPr>
            </a:p>
            <a:p>
              <a:pPr fontAlgn="base">
                <a:spcBef>
                  <a:spcPct val="0"/>
                </a:spcBef>
                <a:spcAft>
                  <a:spcPct val="0"/>
                </a:spcAft>
              </a:pPr>
              <a:r>
                <a:rPr lang="ja-JP" altLang="en-US" sz="2000">
                  <a:solidFill>
                    <a:srgbClr val="000000"/>
                  </a:solidFill>
                  <a:latin typeface="BIZ UDPゴシック" panose="020B0400000000000000" pitchFamily="50" charset="-128"/>
                  <a:ea typeface="BIZ UDPゴシック" panose="020B0400000000000000" pitchFamily="50" charset="-128"/>
                </a:rPr>
                <a:t>は海外にも公開</a:t>
              </a:r>
            </a:p>
          </p:txBody>
        </p:sp>
      </p:grpSp>
      <p:pic>
        <p:nvPicPr>
          <p:cNvPr id="23"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5352225" y="2638232"/>
            <a:ext cx="1468565" cy="1461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4" name="グループ化 3">
            <a:extLst>
              <a:ext uri="{FF2B5EF4-FFF2-40B4-BE49-F238E27FC236}">
                <a16:creationId xmlns:a16="http://schemas.microsoft.com/office/drawing/2014/main" id="{6099A8E6-89A7-0541-D5FF-C5D5DC0E04F9}"/>
              </a:ext>
            </a:extLst>
          </p:cNvPr>
          <p:cNvGrpSpPr/>
          <p:nvPr/>
        </p:nvGrpSpPr>
        <p:grpSpPr>
          <a:xfrm>
            <a:off x="3151061" y="2843506"/>
            <a:ext cx="2364406" cy="1106462"/>
            <a:chOff x="2968708" y="2793830"/>
            <a:chExt cx="2576711" cy="1205813"/>
          </a:xfrm>
        </p:grpSpPr>
        <p:sp>
          <p:nvSpPr>
            <p:cNvPr id="24" name="右矢印 23"/>
            <p:cNvSpPr/>
            <p:nvPr/>
          </p:nvSpPr>
          <p:spPr>
            <a:xfrm>
              <a:off x="3090902" y="2793830"/>
              <a:ext cx="2454517" cy="1205813"/>
            </a:xfrm>
            <a:prstGeom prst="rightArrow">
              <a:avLst>
                <a:gd name="adj1" fmla="val 70833"/>
                <a:gd name="adj2" fmla="val 61459"/>
              </a:avLst>
            </a:prstGeom>
            <a:solidFill>
              <a:schemeClr val="accent1">
                <a:lumMod val="60000"/>
                <a:lumOff val="40000"/>
              </a:schemeClr>
            </a:solidFill>
            <a:ln>
              <a:no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latin typeface="BIZ UDPゴシック" panose="020B0400000000000000" pitchFamily="50" charset="-128"/>
                <a:ea typeface="BIZ UDPゴシック" panose="020B0400000000000000" pitchFamily="50" charset="-128"/>
              </a:endParaRPr>
            </a:p>
          </p:txBody>
        </p:sp>
        <p:sp>
          <p:nvSpPr>
            <p:cNvPr id="25" name="テキスト ボックス 24"/>
            <p:cNvSpPr txBox="1"/>
            <p:nvPr/>
          </p:nvSpPr>
          <p:spPr>
            <a:xfrm>
              <a:off x="2968708" y="3009707"/>
              <a:ext cx="2454518" cy="774058"/>
            </a:xfrm>
            <a:prstGeom prst="rect">
              <a:avLst/>
            </a:prstGeom>
            <a:noFill/>
            <a:ln>
              <a:noFill/>
            </a:ln>
          </p:spPr>
          <p:txBody>
            <a:bodyPr wrap="square" rtlCol="0">
              <a:spAutoFit/>
            </a:bodyPr>
            <a:lstStyle/>
            <a:p>
              <a:pPr algn="ctr" fontAlgn="base">
                <a:spcBef>
                  <a:spcPct val="0"/>
                </a:spcBef>
                <a:spcAft>
                  <a:spcPct val="0"/>
                </a:spcAft>
              </a:pPr>
              <a:r>
                <a:rPr lang="ja-JP" altLang="en-US" sz="2000">
                  <a:solidFill>
                    <a:schemeClr val="bg1"/>
                  </a:solidFill>
                  <a:latin typeface="BIZ UDPゴシック" panose="020B0400000000000000" pitchFamily="50" charset="-128"/>
                  <a:ea typeface="BIZ UDPゴシック" panose="020B0400000000000000" pitchFamily="50" charset="-128"/>
                </a:rPr>
                <a:t>排他的独占権は</a:t>
              </a:r>
              <a:endParaRPr lang="en-US" altLang="ja-JP" sz="2000">
                <a:solidFill>
                  <a:schemeClr val="bg1"/>
                </a:solidFill>
                <a:latin typeface="BIZ UDPゴシック" panose="020B0400000000000000" pitchFamily="50" charset="-128"/>
                <a:ea typeface="BIZ UDPゴシック" panose="020B0400000000000000" pitchFamily="50" charset="-128"/>
              </a:endParaRPr>
            </a:p>
            <a:p>
              <a:pPr algn="ctr" fontAlgn="base">
                <a:spcBef>
                  <a:spcPct val="0"/>
                </a:spcBef>
                <a:spcAft>
                  <a:spcPct val="0"/>
                </a:spcAft>
              </a:pPr>
              <a:r>
                <a:rPr lang="ja-JP" altLang="en-US" sz="2000">
                  <a:solidFill>
                    <a:schemeClr val="bg1"/>
                  </a:solidFill>
                  <a:latin typeface="BIZ UDPゴシック" panose="020B0400000000000000" pitchFamily="50" charset="-128"/>
                  <a:ea typeface="BIZ UDPゴシック" panose="020B0400000000000000" pitchFamily="50" charset="-128"/>
                </a:rPr>
                <a:t>海外に及ばない！</a:t>
              </a:r>
              <a:endParaRPr lang="en-US" altLang="ja-JP" sz="2000">
                <a:solidFill>
                  <a:schemeClr val="bg1"/>
                </a:solidFill>
                <a:latin typeface="BIZ UDPゴシック" panose="020B0400000000000000" pitchFamily="50" charset="-128"/>
                <a:ea typeface="BIZ UDPゴシック" panose="020B0400000000000000" pitchFamily="50" charset="-128"/>
              </a:endParaRPr>
            </a:p>
          </p:txBody>
        </p:sp>
      </p:grpSp>
      <p:sp>
        <p:nvSpPr>
          <p:cNvPr id="26" name="テキスト ボックス 25"/>
          <p:cNvSpPr txBox="1"/>
          <p:nvPr/>
        </p:nvSpPr>
        <p:spPr>
          <a:xfrm>
            <a:off x="5453870" y="3111918"/>
            <a:ext cx="1239442" cy="433196"/>
          </a:xfrm>
          <a:prstGeom prst="rect">
            <a:avLst/>
          </a:prstGeom>
          <a:noFill/>
        </p:spPr>
        <p:txBody>
          <a:bodyPr wrap="none" rtlCol="0">
            <a:spAutoFit/>
          </a:bodyPr>
          <a:lstStyle/>
          <a:p>
            <a:pPr fontAlgn="base">
              <a:spcBef>
                <a:spcPct val="0"/>
              </a:spcBef>
              <a:spcAft>
                <a:spcPct val="0"/>
              </a:spcAft>
            </a:pPr>
            <a:r>
              <a:rPr lang="en-US" altLang="ja-JP" sz="2215">
                <a:solidFill>
                  <a:srgbClr val="000000"/>
                </a:solidFill>
                <a:latin typeface="BIZ UDPゴシック" panose="020B0400000000000000" pitchFamily="50" charset="-128"/>
                <a:ea typeface="BIZ UDPゴシック" panose="020B0400000000000000" pitchFamily="50" charset="-128"/>
              </a:rPr>
              <a:t>Patent</a:t>
            </a:r>
          </a:p>
        </p:txBody>
      </p:sp>
      <p:sp>
        <p:nvSpPr>
          <p:cNvPr id="27" name="テキスト ボックス 26"/>
          <p:cNvSpPr txBox="1"/>
          <p:nvPr/>
        </p:nvSpPr>
        <p:spPr>
          <a:xfrm>
            <a:off x="691166" y="2375165"/>
            <a:ext cx="2478564" cy="400110"/>
          </a:xfrm>
          <a:prstGeom prst="rect">
            <a:avLst/>
          </a:prstGeom>
          <a:noFill/>
        </p:spPr>
        <p:txBody>
          <a:bodyPr wrap="none" rtlCol="0">
            <a:spAutoFit/>
          </a:bodyPr>
          <a:lstStyle/>
          <a:p>
            <a:pPr fontAlgn="base">
              <a:spcBef>
                <a:spcPct val="0"/>
              </a:spcBef>
              <a:spcAft>
                <a:spcPct val="0"/>
              </a:spcAft>
            </a:pPr>
            <a:r>
              <a:rPr lang="ja-JP" altLang="en-US" sz="2000">
                <a:solidFill>
                  <a:srgbClr val="000000"/>
                </a:solidFill>
                <a:latin typeface="BIZ UDPゴシック" panose="020B0400000000000000" pitchFamily="50" charset="-128"/>
                <a:ea typeface="BIZ UDPゴシック" panose="020B0400000000000000" pitchFamily="50" charset="-128"/>
              </a:rPr>
              <a:t>排他的独占権が有効</a:t>
            </a:r>
          </a:p>
        </p:txBody>
      </p:sp>
      <p:sp>
        <p:nvSpPr>
          <p:cNvPr id="29" name="正方形/長方形 28"/>
          <p:cNvSpPr/>
          <p:nvPr/>
        </p:nvSpPr>
        <p:spPr>
          <a:xfrm>
            <a:off x="452438" y="1265671"/>
            <a:ext cx="9037637" cy="645031"/>
          </a:xfrm>
          <a:prstGeom prst="rect">
            <a:avLst/>
          </a:prstGeom>
          <a:noFill/>
          <a:ln w="28575" cap="rnd">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a:solidFill>
                  <a:schemeClr val="tx1"/>
                </a:solidFill>
                <a:latin typeface="BIZ UDPゴシック" panose="020B0400000000000000" pitchFamily="50" charset="-128"/>
                <a:ea typeface="BIZ UDPゴシック" panose="020B0400000000000000" pitchFamily="50" charset="-128"/>
              </a:rPr>
              <a:t>国内では第三者の製造・販売・使用を抑制できるが、海外では、特許技術を使った製造・</a:t>
            </a:r>
            <a:br>
              <a:rPr kumimoji="1" lang="en-US" altLang="ja-JP">
                <a:solidFill>
                  <a:schemeClr val="tx1"/>
                </a:solidFill>
                <a:latin typeface="BIZ UDPゴシック" panose="020B0400000000000000" pitchFamily="50" charset="-128"/>
                <a:ea typeface="BIZ UDPゴシック" panose="020B0400000000000000" pitchFamily="50" charset="-128"/>
              </a:rPr>
            </a:br>
            <a:r>
              <a:rPr kumimoji="1" lang="ja-JP" altLang="en-US">
                <a:solidFill>
                  <a:schemeClr val="tx1"/>
                </a:solidFill>
                <a:latin typeface="BIZ UDPゴシック" panose="020B0400000000000000" pitchFamily="50" charset="-128"/>
                <a:ea typeface="BIZ UDPゴシック" panose="020B0400000000000000" pitchFamily="50" charset="-128"/>
              </a:rPr>
              <a:t>販売を助長してしまう。</a:t>
            </a:r>
          </a:p>
        </p:txBody>
      </p:sp>
      <p:sp>
        <p:nvSpPr>
          <p:cNvPr id="30" name="フッター プレースホルダー 3"/>
          <p:cNvSpPr txBox="1">
            <a:spLocks/>
          </p:cNvSpPr>
          <p:nvPr/>
        </p:nvSpPr>
        <p:spPr>
          <a:xfrm>
            <a:off x="5996763" y="6509394"/>
            <a:ext cx="3501368" cy="320040"/>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alpha val="70000"/>
                  </a:schemeClr>
                </a:solidFill>
                <a:latin typeface="+mn-lt"/>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a:latin typeface="BIZ UDPゴシック" panose="020B0400000000000000" pitchFamily="50" charset="-128"/>
              </a:rPr>
              <a:t>資料：名古屋大学「特許基礎セミナー第</a:t>
            </a:r>
            <a:r>
              <a:rPr kumimoji="1" lang="en-US" altLang="ja-JP">
                <a:latin typeface="BIZ UDPゴシック" panose="020B0400000000000000" pitchFamily="50" charset="-128"/>
              </a:rPr>
              <a:t>1</a:t>
            </a:r>
            <a:r>
              <a:rPr kumimoji="1" lang="ja-JP" altLang="en-US">
                <a:latin typeface="BIZ UDPゴシック" panose="020B0400000000000000" pitchFamily="50" charset="-128"/>
              </a:rPr>
              <a:t>部」</a:t>
            </a:r>
            <a:r>
              <a:rPr kumimoji="1" lang="en-US" altLang="ja-JP">
                <a:latin typeface="BIZ UDPゴシック" panose="020B0400000000000000" pitchFamily="50" charset="-128"/>
              </a:rPr>
              <a:t>, P.77</a:t>
            </a:r>
            <a:r>
              <a:rPr kumimoji="1" lang="ja-JP" altLang="en-US">
                <a:latin typeface="BIZ UDPゴシック" panose="020B0400000000000000" pitchFamily="50" charset="-128"/>
              </a:rPr>
              <a:t>を基に作成</a:t>
            </a:r>
          </a:p>
        </p:txBody>
      </p:sp>
      <p:sp>
        <p:nvSpPr>
          <p:cNvPr id="28" name="正方形/長方形 27"/>
          <p:cNvSpPr/>
          <p:nvPr/>
        </p:nvSpPr>
        <p:spPr>
          <a:xfrm>
            <a:off x="460494" y="5668184"/>
            <a:ext cx="9037637" cy="645031"/>
          </a:xfrm>
          <a:prstGeom prst="rect">
            <a:avLst/>
          </a:prstGeom>
          <a:noFill/>
          <a:ln w="28575" cap="rnd">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marL="285750" indent="-285750">
              <a:buFont typeface="BIZ UDPゴシック" panose="020B0400000000000000" pitchFamily="50" charset="-128"/>
              <a:buChar char="※"/>
            </a:pPr>
            <a:r>
              <a:rPr kumimoji="1" lang="ja-JP" altLang="en-US">
                <a:solidFill>
                  <a:schemeClr val="tx1"/>
                </a:solidFill>
                <a:latin typeface="BIZ UDPゴシック" panose="020B0400000000000000" pitchFamily="50" charset="-128"/>
                <a:ea typeface="BIZ UDPゴシック" panose="020B0400000000000000" pitchFamily="50" charset="-128"/>
              </a:rPr>
              <a:t>ガラパゴス携帯関係専用の特許など、用途が日本国内に限られるものは海外出願を</a:t>
            </a:r>
            <a:br>
              <a:rPr kumimoji="1" lang="en-US" altLang="ja-JP">
                <a:solidFill>
                  <a:schemeClr val="tx1"/>
                </a:solidFill>
                <a:latin typeface="BIZ UDPゴシック" panose="020B0400000000000000" pitchFamily="50" charset="-128"/>
                <a:ea typeface="BIZ UDPゴシック" panose="020B0400000000000000" pitchFamily="50" charset="-128"/>
              </a:rPr>
            </a:br>
            <a:r>
              <a:rPr kumimoji="1" lang="ja-JP" altLang="en-US">
                <a:solidFill>
                  <a:schemeClr val="tx1"/>
                </a:solidFill>
                <a:latin typeface="BIZ UDPゴシック" panose="020B0400000000000000" pitchFamily="50" charset="-128"/>
                <a:ea typeface="BIZ UDPゴシック" panose="020B0400000000000000" pitchFamily="50" charset="-128"/>
              </a:rPr>
              <a:t>しても無駄となることが多い。</a:t>
            </a:r>
          </a:p>
        </p:txBody>
      </p:sp>
    </p:spTree>
    <p:extLst>
      <p:ext uri="{BB962C8B-B14F-4D97-AF65-F5344CB8AC3E}">
        <p14:creationId xmlns:p14="http://schemas.microsoft.com/office/powerpoint/2010/main" val="20969859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p:txBody>
          <a:bodyPr/>
          <a:lstStyle/>
          <a:p>
            <a:pPr marL="0" indent="0">
              <a:buNone/>
            </a:pPr>
            <a:r>
              <a:rPr kumimoji="1" lang="ja-JP" altLang="en-US"/>
              <a:t>海外に特許出願を行う</a:t>
            </a:r>
            <a:r>
              <a:rPr kumimoji="1" lang="en-US" altLang="ja-JP"/>
              <a:t>2</a:t>
            </a:r>
            <a:r>
              <a:rPr kumimoji="1" lang="ja-JP" altLang="en-US" err="1"/>
              <a:t>つの</a:t>
            </a:r>
            <a:r>
              <a:rPr kumimoji="1" lang="ja-JP" altLang="en-US"/>
              <a:t>方法</a:t>
            </a:r>
          </a:p>
        </p:txBody>
      </p:sp>
      <p:sp>
        <p:nvSpPr>
          <p:cNvPr id="4" name="フッター プレースホルダー 3"/>
          <p:cNvSpPr>
            <a:spLocks noGrp="1"/>
          </p:cNvSpPr>
          <p:nvPr>
            <p:ph type="ftr" sz="quarter" idx="3"/>
          </p:nvPr>
        </p:nvSpPr>
        <p:spPr/>
        <p:txBody>
          <a:bodyPr/>
          <a:lstStyle/>
          <a:p>
            <a:r>
              <a:rPr kumimoji="1" lang="ja-JP" altLang="en-US">
                <a:latin typeface="BIZ UDPゴシック" panose="020B0400000000000000" pitchFamily="50" charset="-128"/>
              </a:rPr>
              <a:t>資料：特許庁「特許の国際出願って？」</a:t>
            </a:r>
            <a:r>
              <a:rPr kumimoji="1" lang="en-US" altLang="ja-JP">
                <a:latin typeface="BIZ UDPゴシック" panose="020B0400000000000000" pitchFamily="50" charset="-128"/>
              </a:rPr>
              <a:t>, P.3</a:t>
            </a:r>
            <a:r>
              <a:rPr kumimoji="1" lang="ja-JP" altLang="en-US">
                <a:latin typeface="BIZ UDPゴシック" panose="020B0400000000000000" pitchFamily="50" charset="-128"/>
              </a:rPr>
              <a:t>を基に作成</a:t>
            </a:r>
          </a:p>
        </p:txBody>
      </p:sp>
      <p:sp>
        <p:nvSpPr>
          <p:cNvPr id="5" name="スライド番号プレースホルダー 4"/>
          <p:cNvSpPr>
            <a:spLocks noGrp="1"/>
          </p:cNvSpPr>
          <p:nvPr>
            <p:ph type="sldNum" sz="quarter" idx="4"/>
          </p:nvPr>
        </p:nvSpPr>
        <p:spPr/>
        <p:txBody>
          <a:bodyPr/>
          <a:lstStyle/>
          <a:p>
            <a:fld id="{A1D487B2-B3D4-4B12-876F-840864ED41B0}" type="slidenum">
              <a:rPr kumimoji="1" lang="ja-JP" altLang="en-US" smtClean="0"/>
              <a:pPr/>
              <a:t>34</a:t>
            </a:fld>
            <a:endParaRPr kumimoji="1" lang="ja-JP" altLang="en-US"/>
          </a:p>
        </p:txBody>
      </p:sp>
      <p:sp>
        <p:nvSpPr>
          <p:cNvPr id="6" name="タイトル 1"/>
          <p:cNvSpPr>
            <a:spLocks noGrp="1"/>
          </p:cNvSpPr>
          <p:nvPr>
            <p:ph type="title"/>
          </p:nvPr>
        </p:nvSpPr>
        <p:spPr/>
        <p:txBody>
          <a:bodyPr>
            <a:noAutofit/>
          </a:bodyPr>
          <a:lstStyle/>
          <a:p>
            <a:r>
              <a:rPr lang="ja-JP" altLang="en-US"/>
              <a:t>海外出願について</a:t>
            </a:r>
            <a:endParaRPr kumimoji="1" lang="ja-JP" altLang="en-US"/>
          </a:p>
        </p:txBody>
      </p:sp>
      <p:grpSp>
        <p:nvGrpSpPr>
          <p:cNvPr id="57" name="グループ化 56"/>
          <p:cNvGrpSpPr/>
          <p:nvPr/>
        </p:nvGrpSpPr>
        <p:grpSpPr>
          <a:xfrm>
            <a:off x="993417" y="2083766"/>
            <a:ext cx="8000156" cy="3085892"/>
            <a:chOff x="-1757976" y="1214508"/>
            <a:chExt cx="8000156" cy="3085892"/>
          </a:xfrm>
        </p:grpSpPr>
        <p:sp>
          <p:nvSpPr>
            <p:cNvPr id="8" name="角丸四角形 7"/>
            <p:cNvSpPr/>
            <p:nvPr/>
          </p:nvSpPr>
          <p:spPr>
            <a:xfrm>
              <a:off x="-1757976" y="2341573"/>
              <a:ext cx="1769665" cy="39041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BIZ UDPゴシック" panose="020B0400000000000000" pitchFamily="50" charset="-128"/>
                  <a:ea typeface="BIZ UDPゴシック" panose="020B0400000000000000" pitchFamily="50" charset="-128"/>
                </a:rPr>
                <a:t>出願人</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1377836" y="1454684"/>
              <a:ext cx="2571768" cy="584775"/>
            </a:xfrm>
            <a:prstGeom prst="rect">
              <a:avLst/>
            </a:prstGeom>
            <a:noFill/>
          </p:spPr>
          <p:txBody>
            <a:bodyPr wrap="square" rtlCol="0">
              <a:spAutoFit/>
            </a:bodyPr>
            <a:lstStyle/>
            <a:p>
              <a:r>
                <a:rPr kumimoji="1" lang="ja-JP" altLang="en-US" sz="1600">
                  <a:latin typeface="BIZ UDPゴシック" panose="020B0400000000000000" pitchFamily="50" charset="-128"/>
                  <a:ea typeface="BIZ UDPゴシック" panose="020B0400000000000000" pitchFamily="50" charset="-128"/>
                </a:rPr>
                <a:t>各国の出願様式や言語</a:t>
              </a:r>
              <a:endParaRPr kumimoji="1" lang="en-US" altLang="ja-JP" sz="1600">
                <a:latin typeface="BIZ UDPゴシック" panose="020B0400000000000000" pitchFamily="50" charset="-128"/>
                <a:ea typeface="BIZ UDPゴシック" panose="020B0400000000000000" pitchFamily="50" charset="-128"/>
              </a:endParaRPr>
            </a:p>
            <a:p>
              <a:r>
                <a:rPr kumimoji="1" lang="ja-JP" altLang="en-US" sz="1600">
                  <a:latin typeface="BIZ UDPゴシック" panose="020B0400000000000000" pitchFamily="50" charset="-128"/>
                  <a:ea typeface="BIZ UDPゴシック" panose="020B0400000000000000" pitchFamily="50" charset="-128"/>
                </a:rPr>
                <a:t>出願方法に従って出願</a:t>
              </a:r>
            </a:p>
          </p:txBody>
        </p:sp>
        <p:cxnSp>
          <p:nvCxnSpPr>
            <p:cNvPr id="15" name="直線矢印コネクタ 14"/>
            <p:cNvCxnSpPr>
              <a:cxnSpLocks/>
              <a:stCxn id="8" idx="3"/>
              <a:endCxn id="18" idx="1"/>
            </p:cNvCxnSpPr>
            <p:nvPr/>
          </p:nvCxnSpPr>
          <p:spPr>
            <a:xfrm flipV="1">
              <a:off x="11689" y="2522709"/>
              <a:ext cx="1482292" cy="1407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a:cxnSpLocks/>
              <a:stCxn id="8" idx="3"/>
              <a:endCxn id="19" idx="1"/>
            </p:cNvCxnSpPr>
            <p:nvPr/>
          </p:nvCxnSpPr>
          <p:spPr>
            <a:xfrm>
              <a:off x="11689" y="2536782"/>
              <a:ext cx="1499116" cy="103430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a:cxnSpLocks/>
              <a:stCxn id="8" idx="3"/>
              <a:endCxn id="20" idx="1"/>
            </p:cNvCxnSpPr>
            <p:nvPr/>
          </p:nvCxnSpPr>
          <p:spPr>
            <a:xfrm flipV="1">
              <a:off x="11689" y="1474332"/>
              <a:ext cx="1482292" cy="106245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8" name="角丸四角形 17"/>
            <p:cNvSpPr/>
            <p:nvPr/>
          </p:nvSpPr>
          <p:spPr>
            <a:xfrm>
              <a:off x="1493981" y="2262885"/>
              <a:ext cx="1396486" cy="51964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BIZ UDPゴシック" panose="020B0400000000000000" pitchFamily="50" charset="-128"/>
                  <a:ea typeface="BIZ UDPゴシック" panose="020B0400000000000000" pitchFamily="50" charset="-128"/>
                </a:rPr>
                <a:t>ドイツ様式</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a:solidFill>
                    <a:schemeClr val="tx1"/>
                  </a:solidFill>
                  <a:latin typeface="BIZ UDPゴシック" panose="020B0400000000000000" pitchFamily="50" charset="-128"/>
                  <a:ea typeface="BIZ UDPゴシック" panose="020B0400000000000000" pitchFamily="50" charset="-128"/>
                </a:rPr>
                <a:t>ドイツ語</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p:txBody>
        </p:sp>
        <p:sp>
          <p:nvSpPr>
            <p:cNvPr id="19" name="角丸四角形 18"/>
            <p:cNvSpPr/>
            <p:nvPr/>
          </p:nvSpPr>
          <p:spPr>
            <a:xfrm>
              <a:off x="1510805" y="3311263"/>
              <a:ext cx="1396486" cy="51964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中国様式</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dirty="0">
                  <a:solidFill>
                    <a:schemeClr val="tx1"/>
                  </a:solidFill>
                  <a:latin typeface="BIZ UDPゴシック" panose="020B0400000000000000" pitchFamily="50" charset="-128"/>
                  <a:ea typeface="BIZ UDPゴシック" panose="020B0400000000000000" pitchFamily="50" charset="-128"/>
                </a:rPr>
                <a:t>中国語</a:t>
              </a:r>
              <a:endParaRPr kumimoji="1" lang="en-US" altLang="ja-JP" sz="1600" dirty="0">
                <a:solidFill>
                  <a:schemeClr val="tx1"/>
                </a:solidFill>
                <a:latin typeface="BIZ UDPゴシック" panose="020B0400000000000000" pitchFamily="50" charset="-128"/>
                <a:ea typeface="BIZ UDPゴシック" panose="020B0400000000000000" pitchFamily="50" charset="-128"/>
              </a:endParaRPr>
            </a:p>
          </p:txBody>
        </p:sp>
        <p:sp>
          <p:nvSpPr>
            <p:cNvPr id="20" name="角丸四角形 19"/>
            <p:cNvSpPr/>
            <p:nvPr/>
          </p:nvSpPr>
          <p:spPr>
            <a:xfrm>
              <a:off x="1493981" y="1214508"/>
              <a:ext cx="1396486" cy="51964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BIZ UDPゴシック" panose="020B0400000000000000" pitchFamily="50" charset="-128"/>
                  <a:ea typeface="BIZ UDPゴシック" panose="020B0400000000000000" pitchFamily="50" charset="-128"/>
                </a:rPr>
                <a:t>米国様式</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a:solidFill>
                    <a:schemeClr val="tx1"/>
                  </a:solidFill>
                  <a:latin typeface="BIZ UDPゴシック" panose="020B0400000000000000" pitchFamily="50" charset="-128"/>
                  <a:ea typeface="BIZ UDPゴシック" panose="020B0400000000000000" pitchFamily="50" charset="-128"/>
                </a:rPr>
                <a:t>英語</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p:txBody>
        </p:sp>
        <p:sp>
          <p:nvSpPr>
            <p:cNvPr id="27" name="角丸四角形 26"/>
            <p:cNvSpPr/>
            <p:nvPr/>
          </p:nvSpPr>
          <p:spPr>
            <a:xfrm>
              <a:off x="4613188" y="3375876"/>
              <a:ext cx="1154121" cy="39041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BIZ UDPゴシック" panose="020B0400000000000000" pitchFamily="50" charset="-128"/>
                  <a:ea typeface="BIZ UDPゴシック" panose="020B0400000000000000" pitchFamily="50" charset="-128"/>
                </a:rPr>
                <a:t>中国</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p:txBody>
        </p:sp>
        <p:sp>
          <p:nvSpPr>
            <p:cNvPr id="28" name="角丸四角形 27"/>
            <p:cNvSpPr/>
            <p:nvPr/>
          </p:nvSpPr>
          <p:spPr>
            <a:xfrm>
              <a:off x="4613188" y="2327499"/>
              <a:ext cx="1154121" cy="39041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BIZ UDPゴシック" panose="020B0400000000000000" pitchFamily="50" charset="-128"/>
                  <a:ea typeface="BIZ UDPゴシック" panose="020B0400000000000000" pitchFamily="50" charset="-128"/>
                </a:rPr>
                <a:t>ドイツ</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p:txBody>
        </p:sp>
        <p:sp>
          <p:nvSpPr>
            <p:cNvPr id="29" name="角丸四角形 28"/>
            <p:cNvSpPr/>
            <p:nvPr/>
          </p:nvSpPr>
          <p:spPr>
            <a:xfrm>
              <a:off x="4613188" y="1279122"/>
              <a:ext cx="1154121" cy="39041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BIZ UDPゴシック" panose="020B0400000000000000" pitchFamily="50" charset="-128"/>
                  <a:ea typeface="BIZ UDPゴシック" panose="020B0400000000000000" pitchFamily="50" charset="-128"/>
                </a:rPr>
                <a:t>米国</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p:txBody>
        </p:sp>
        <p:cxnSp>
          <p:nvCxnSpPr>
            <p:cNvPr id="30" name="直線矢印コネクタ 29"/>
            <p:cNvCxnSpPr>
              <a:cxnSpLocks/>
              <a:stCxn id="19" idx="3"/>
              <a:endCxn id="27" idx="1"/>
            </p:cNvCxnSpPr>
            <p:nvPr/>
          </p:nvCxnSpPr>
          <p:spPr>
            <a:xfrm flipV="1">
              <a:off x="2907291" y="3571085"/>
              <a:ext cx="1705897" cy="2"/>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2" name="直線矢印コネクタ 31"/>
            <p:cNvCxnSpPr>
              <a:cxnSpLocks/>
              <a:stCxn id="20" idx="3"/>
              <a:endCxn id="29" idx="1"/>
            </p:cNvCxnSpPr>
            <p:nvPr/>
          </p:nvCxnSpPr>
          <p:spPr>
            <a:xfrm flipV="1">
              <a:off x="2890467" y="1474331"/>
              <a:ext cx="1722721" cy="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3" name="直線矢印コネクタ 32"/>
            <p:cNvCxnSpPr>
              <a:cxnSpLocks/>
              <a:stCxn id="18" idx="3"/>
              <a:endCxn id="28" idx="1"/>
            </p:cNvCxnSpPr>
            <p:nvPr/>
          </p:nvCxnSpPr>
          <p:spPr>
            <a:xfrm flipV="1">
              <a:off x="2890467" y="2522708"/>
              <a:ext cx="1722721" cy="1"/>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35" name="テキスト ボックス 34"/>
            <p:cNvSpPr txBox="1"/>
            <p:nvPr/>
          </p:nvSpPr>
          <p:spPr>
            <a:xfrm>
              <a:off x="4351035" y="3838735"/>
              <a:ext cx="1891145" cy="461665"/>
            </a:xfrm>
            <a:prstGeom prst="rect">
              <a:avLst/>
            </a:prstGeom>
            <a:noFill/>
          </p:spPr>
          <p:txBody>
            <a:bodyPr wrap="square" rtlCol="0">
              <a:spAutoFit/>
            </a:bodyPr>
            <a:lstStyle/>
            <a:p>
              <a:pPr algn="ctr"/>
              <a:r>
                <a:rPr kumimoji="1" lang="ja-JP" altLang="en-US" sz="1200">
                  <a:latin typeface="BIZ UDPゴシック" panose="020B0400000000000000" pitchFamily="50" charset="-128"/>
                  <a:ea typeface="BIZ UDPゴシック" panose="020B0400000000000000" pitchFamily="50" charset="-128"/>
                </a:rPr>
                <a:t>各特許庁に出願した日が出願日</a:t>
              </a:r>
            </a:p>
          </p:txBody>
        </p:sp>
      </p:grpSp>
      <p:sp>
        <p:nvSpPr>
          <p:cNvPr id="64" name="テキスト ボックス 63"/>
          <p:cNvSpPr txBox="1"/>
          <p:nvPr/>
        </p:nvSpPr>
        <p:spPr>
          <a:xfrm>
            <a:off x="452438" y="1234998"/>
            <a:ext cx="8963742" cy="646331"/>
          </a:xfrm>
          <a:prstGeom prst="rect">
            <a:avLst/>
          </a:prstGeom>
          <a:noFill/>
        </p:spPr>
        <p:txBody>
          <a:bodyPr wrap="square" rtlCol="0">
            <a:spAutoFit/>
          </a:bodyPr>
          <a:lstStyle/>
          <a:p>
            <a:pPr lvl="0"/>
            <a:r>
              <a:rPr kumimoji="1" lang="ja-JP" altLang="en-US">
                <a:solidFill>
                  <a:srgbClr val="000000"/>
                </a:solidFill>
                <a:latin typeface="BIZ UDPゴシック" panose="020B0400000000000000" pitchFamily="50" charset="-128"/>
                <a:ea typeface="BIZ UDPゴシック" panose="020B0400000000000000" pitchFamily="50" charset="-128"/>
              </a:rPr>
              <a:t>直接出願では、特許権を取得しようとする全ての国々の特許庁に対し、特許出願をそれぞれ直接提出する。</a:t>
            </a:r>
          </a:p>
        </p:txBody>
      </p:sp>
      <p:sp>
        <p:nvSpPr>
          <p:cNvPr id="2" name="正方形/長方形 1">
            <a:extLst>
              <a:ext uri="{FF2B5EF4-FFF2-40B4-BE49-F238E27FC236}">
                <a16:creationId xmlns:a16="http://schemas.microsoft.com/office/drawing/2014/main" id="{508A1018-A532-2187-7769-9232C2BED3D0}"/>
              </a:ext>
            </a:extLst>
          </p:cNvPr>
          <p:cNvSpPr/>
          <p:nvPr/>
        </p:nvSpPr>
        <p:spPr>
          <a:xfrm>
            <a:off x="457071" y="762076"/>
            <a:ext cx="1329690"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直接出願</a:t>
            </a:r>
          </a:p>
        </p:txBody>
      </p:sp>
      <p:sp>
        <p:nvSpPr>
          <p:cNvPr id="70" name="角丸四角形 52">
            <a:extLst>
              <a:ext uri="{FF2B5EF4-FFF2-40B4-BE49-F238E27FC236}">
                <a16:creationId xmlns:a16="http://schemas.microsoft.com/office/drawing/2014/main" id="{AA9D8DCD-791A-8DFF-7696-658F2870146E}"/>
              </a:ext>
            </a:extLst>
          </p:cNvPr>
          <p:cNvSpPr/>
          <p:nvPr/>
        </p:nvSpPr>
        <p:spPr>
          <a:xfrm>
            <a:off x="6764482" y="1910440"/>
            <a:ext cx="2339970" cy="2828969"/>
          </a:xfrm>
          <a:prstGeom prst="round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7" name="テキスト ボックス 6"/>
          <p:cNvSpPr txBox="1"/>
          <p:nvPr/>
        </p:nvSpPr>
        <p:spPr>
          <a:xfrm>
            <a:off x="452438" y="4832458"/>
            <a:ext cx="4896076" cy="1631216"/>
          </a:xfrm>
          <a:prstGeom prst="rect">
            <a:avLst/>
          </a:prstGeom>
          <a:noFill/>
        </p:spPr>
        <p:txBody>
          <a:bodyPr wrap="square" rtlCol="0">
            <a:spAutoFit/>
          </a:bodyPr>
          <a:lstStyle/>
          <a:p>
            <a:r>
              <a:rPr kumimoji="1" lang="ja-JP" altLang="en-US" sz="1600"/>
              <a:t>注意点：出願したい国が増加するとデメリットがある</a:t>
            </a:r>
          </a:p>
          <a:p>
            <a:pPr marL="285750" indent="-285750">
              <a:buFont typeface="Arial" panose="020B0604020202020204" pitchFamily="34" charset="0"/>
              <a:buChar char="•"/>
            </a:pPr>
            <a:r>
              <a:rPr kumimoji="1" lang="ja-JP" altLang="en-US" sz="1400"/>
              <a:t>手続が煩雑になる</a:t>
            </a:r>
          </a:p>
          <a:p>
            <a:pPr marL="285750" indent="-285750">
              <a:buFont typeface="Arial" panose="020B0604020202020204" pitchFamily="34" charset="0"/>
              <a:buChar char="•"/>
            </a:pPr>
            <a:r>
              <a:rPr kumimoji="1" lang="ja-JP" altLang="en-US" sz="1400"/>
              <a:t>初期投資が拡大する</a:t>
            </a:r>
          </a:p>
          <a:p>
            <a:r>
              <a:rPr kumimoji="1" lang="ja-JP" altLang="en-US" sz="1400"/>
              <a:t> 　</a:t>
            </a:r>
            <a:r>
              <a:rPr kumimoji="1" lang="en-US" altLang="ja-JP" sz="1400"/>
              <a:t>-</a:t>
            </a:r>
            <a:r>
              <a:rPr kumimoji="1" lang="ja-JP" altLang="en-US" sz="1400"/>
              <a:t>出願書類の翻訳</a:t>
            </a:r>
          </a:p>
          <a:p>
            <a:r>
              <a:rPr kumimoji="1" lang="ja-JP" altLang="en-US" sz="1400"/>
              <a:t> 　</a:t>
            </a:r>
            <a:r>
              <a:rPr kumimoji="1" lang="en-US" altLang="ja-JP" sz="1400"/>
              <a:t>-</a:t>
            </a:r>
            <a:r>
              <a:rPr kumimoji="1" lang="ja-JP" altLang="en-US" sz="1400"/>
              <a:t>現地代理人費用</a:t>
            </a:r>
          </a:p>
          <a:p>
            <a:r>
              <a:rPr kumimoji="1" lang="ja-JP" altLang="en-US" sz="1400"/>
              <a:t> 　</a:t>
            </a:r>
            <a:r>
              <a:rPr kumimoji="1" lang="en-US" altLang="ja-JP" sz="1400"/>
              <a:t>-</a:t>
            </a:r>
            <a:r>
              <a:rPr kumimoji="1" lang="ja-JP" altLang="en-US" sz="1400"/>
              <a:t>通信費</a:t>
            </a:r>
          </a:p>
          <a:p>
            <a:pPr marL="285750" indent="-285750">
              <a:buFont typeface="Arial" panose="020B0604020202020204" pitchFamily="34" charset="0"/>
              <a:buChar char="•"/>
            </a:pPr>
            <a:r>
              <a:rPr kumimoji="1" lang="ja-JP" altLang="en-US" sz="1400"/>
              <a:t>準備に時間を取られると出願日が遅れてしまう</a:t>
            </a:r>
          </a:p>
        </p:txBody>
      </p:sp>
    </p:spTree>
    <p:extLst>
      <p:ext uri="{BB962C8B-B14F-4D97-AF65-F5344CB8AC3E}">
        <p14:creationId xmlns:p14="http://schemas.microsoft.com/office/powerpoint/2010/main" val="3860820656"/>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右矢印 44">
            <a:extLst>
              <a:ext uri="{FF2B5EF4-FFF2-40B4-BE49-F238E27FC236}">
                <a16:creationId xmlns:a16="http://schemas.microsoft.com/office/drawing/2014/main" id="{F9541BD9-81CF-308F-5B91-00E2376DEF0C}"/>
              </a:ext>
            </a:extLst>
          </p:cNvPr>
          <p:cNvSpPr/>
          <p:nvPr/>
        </p:nvSpPr>
        <p:spPr>
          <a:xfrm>
            <a:off x="5382932" y="3865964"/>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normAutofit fontScale="90000"/>
          </a:bodyPr>
          <a:lstStyle/>
          <a:p>
            <a:r>
              <a:rPr lang="ja-JP" altLang="en-US" sz="1400"/>
              <a:t>海外出願について</a:t>
            </a:r>
            <a:endParaRPr lang="en-US" altLang="ja-JP" sz="1400"/>
          </a:p>
        </p:txBody>
      </p:sp>
      <p:sp>
        <p:nvSpPr>
          <p:cNvPr id="3" name="コンテンツ プレースホルダー 2"/>
          <p:cNvSpPr>
            <a:spLocks noGrp="1"/>
          </p:cNvSpPr>
          <p:nvPr>
            <p:ph sz="quarter" idx="13"/>
          </p:nvPr>
        </p:nvSpPr>
        <p:spPr/>
        <p:txBody>
          <a:bodyPr/>
          <a:lstStyle/>
          <a:p>
            <a:pPr marL="0" indent="0">
              <a:buNone/>
            </a:pPr>
            <a:r>
              <a:rPr lang="ja-JP" altLang="en-US">
                <a:latin typeface="BIZ UDPゴシック" panose="020B0400000000000000" pitchFamily="50" charset="-128"/>
              </a:rPr>
              <a:t>海外主要国での出願の流れ：アメリカ</a:t>
            </a:r>
            <a:endParaRPr kumimoji="1" lang="ja-JP" altLang="en-US">
              <a:latin typeface="BIZ UDPゴシック" panose="020B0400000000000000" pitchFamily="50" charset="-128"/>
            </a:endParaRPr>
          </a:p>
        </p:txBody>
      </p:sp>
      <p:sp>
        <p:nvSpPr>
          <p:cNvPr id="7" name="スライド番号プレースホルダー 6"/>
          <p:cNvSpPr>
            <a:spLocks noGrp="1"/>
          </p:cNvSpPr>
          <p:nvPr>
            <p:ph type="sldNum" sz="quarter" idx="4"/>
          </p:nvPr>
        </p:nvSpPr>
        <p:spPr>
          <a:xfrm>
            <a:off x="9455780" y="6463674"/>
            <a:ext cx="396240" cy="365760"/>
          </a:xfrm>
        </p:spPr>
        <p:txBody>
          <a:bodyPr/>
          <a:lstStyle/>
          <a:p>
            <a:fld id="{A1D487B2-B3D4-4B12-876F-840864ED41B0}" type="slidenum">
              <a:rPr kumimoji="1" lang="ja-JP" altLang="en-US" smtClean="0"/>
              <a:t>35</a:t>
            </a:fld>
            <a:endParaRPr kumimoji="1" lang="ja-JP" altLang="en-US"/>
          </a:p>
        </p:txBody>
      </p:sp>
      <p:sp>
        <p:nvSpPr>
          <p:cNvPr id="4" name="正方形/長方形 3">
            <a:extLst>
              <a:ext uri="{FF2B5EF4-FFF2-40B4-BE49-F238E27FC236}">
                <a16:creationId xmlns:a16="http://schemas.microsoft.com/office/drawing/2014/main" id="{C23F9CA0-C08C-524A-2D82-B15A9F30566E}"/>
              </a:ext>
            </a:extLst>
          </p:cNvPr>
          <p:cNvSpPr/>
          <p:nvPr/>
        </p:nvSpPr>
        <p:spPr>
          <a:xfrm>
            <a:off x="452438" y="728663"/>
            <a:ext cx="2078111"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ea typeface="BIZ UDPゴシック" panose="020B0400000000000000" pitchFamily="50" charset="-128"/>
              </a:rPr>
              <a:t>アメリカ出願</a:t>
            </a:r>
          </a:p>
        </p:txBody>
      </p:sp>
      <p:sp>
        <p:nvSpPr>
          <p:cNvPr id="29" name="テキスト ボックス 28">
            <a:extLst>
              <a:ext uri="{FF2B5EF4-FFF2-40B4-BE49-F238E27FC236}">
                <a16:creationId xmlns:a16="http://schemas.microsoft.com/office/drawing/2014/main" id="{38BD259A-9D2C-4DC7-B4AB-9AA9C19FD350}"/>
              </a:ext>
            </a:extLst>
          </p:cNvPr>
          <p:cNvSpPr txBox="1"/>
          <p:nvPr/>
        </p:nvSpPr>
        <p:spPr>
          <a:xfrm>
            <a:off x="452438" y="1151464"/>
            <a:ext cx="9003342" cy="156966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a:t>アメリカ直接出願は、米国特許商標庁（</a:t>
            </a:r>
            <a:r>
              <a:rPr kumimoji="1" lang="en-US" altLang="ja-JP" sz="1600"/>
              <a:t>USPTO</a:t>
            </a:r>
            <a:r>
              <a:rPr kumimoji="1" lang="ja-JP" altLang="en-US" sz="1600"/>
              <a:t>）に対して行う。</a:t>
            </a:r>
            <a:endParaRPr kumimoji="1" lang="en-US" altLang="ja-JP" sz="1600"/>
          </a:p>
          <a:p>
            <a:pPr marL="285750" indent="-285750">
              <a:buFont typeface="Arial" panose="020B0604020202020204" pitchFamily="34" charset="0"/>
              <a:buChar char="•"/>
            </a:pPr>
            <a:r>
              <a:rPr kumimoji="1" lang="ja-JP" altLang="en-US" sz="1600"/>
              <a:t>出願書類は、</a:t>
            </a:r>
            <a:r>
              <a:rPr kumimoji="1" lang="ja-JP" altLang="en-US" sz="1600">
                <a:solidFill>
                  <a:schemeClr val="accent3"/>
                </a:solidFill>
              </a:rPr>
              <a:t>英語で作成し提出することが原則</a:t>
            </a:r>
            <a:r>
              <a:rPr kumimoji="1" lang="ja-JP" altLang="en-US" sz="1600"/>
              <a:t>である。日本語で提出することも可能であるが、その場合は方式審査の過程で“不備あり”と判断され、</a:t>
            </a:r>
            <a:r>
              <a:rPr kumimoji="1" lang="ja-JP" altLang="en-US" sz="1600">
                <a:solidFill>
                  <a:schemeClr val="accent3"/>
                </a:solidFill>
              </a:rPr>
              <a:t>不備通知に指定された期日（</a:t>
            </a:r>
            <a:r>
              <a:rPr kumimoji="1" lang="en-US" altLang="ja-JP" sz="1600">
                <a:solidFill>
                  <a:schemeClr val="accent3"/>
                </a:solidFill>
              </a:rPr>
              <a:t>2</a:t>
            </a:r>
            <a:r>
              <a:rPr kumimoji="1" lang="ja-JP" altLang="en-US" sz="1600">
                <a:solidFill>
                  <a:schemeClr val="accent3"/>
                </a:solidFill>
              </a:rPr>
              <a:t>か月以内）までに英語翻訳文を提出する</a:t>
            </a:r>
            <a:r>
              <a:rPr kumimoji="1" lang="ja-JP" altLang="en-US" sz="1600"/>
              <a:t>ことで対応する。</a:t>
            </a:r>
            <a:endParaRPr kumimoji="1" lang="en-US" altLang="ja-JP" sz="1600">
              <a:solidFill>
                <a:schemeClr val="accent3"/>
              </a:solidFill>
            </a:endParaRPr>
          </a:p>
          <a:p>
            <a:pPr marL="285750" indent="-285750">
              <a:buFont typeface="Arial" panose="020B0604020202020204" pitchFamily="34" charset="0"/>
              <a:buChar char="•"/>
            </a:pPr>
            <a:r>
              <a:rPr kumimoji="1" lang="ja-JP" altLang="en-US" sz="1600"/>
              <a:t>全く時間がない時の緊急対応として、日本語の文献による仮出願</a:t>
            </a:r>
            <a:r>
              <a:rPr kumimoji="1" lang="en-US" altLang="ja-JP" sz="1600" baseline="30000"/>
              <a:t>※1</a:t>
            </a:r>
            <a:r>
              <a:rPr kumimoji="1" lang="ja-JP" altLang="en-US" sz="1600"/>
              <a:t>を行うこともできる。但し、</a:t>
            </a:r>
            <a:br>
              <a:rPr kumimoji="1" lang="en-US" altLang="ja-JP" sz="1600"/>
            </a:br>
            <a:r>
              <a:rPr kumimoji="1" lang="ja-JP" altLang="en-US" sz="1600"/>
              <a:t>仮出願を行った場合は、</a:t>
            </a:r>
            <a:r>
              <a:rPr kumimoji="1" lang="en-US" altLang="ja-JP" sz="1600"/>
              <a:t>12</a:t>
            </a:r>
            <a:r>
              <a:rPr kumimoji="1" lang="ja-JP" altLang="en-US" sz="1600"/>
              <a:t>か月以内に通常出願に切り替える必要がある。</a:t>
            </a:r>
            <a:endParaRPr kumimoji="1" lang="en-US" altLang="ja-JP" sz="1600"/>
          </a:p>
        </p:txBody>
      </p:sp>
      <p:sp>
        <p:nvSpPr>
          <p:cNvPr id="50" name="右矢印 1">
            <a:extLst>
              <a:ext uri="{FF2B5EF4-FFF2-40B4-BE49-F238E27FC236}">
                <a16:creationId xmlns:a16="http://schemas.microsoft.com/office/drawing/2014/main" id="{CC88FA13-C473-4EB2-BBC1-CF43F745E72C}"/>
              </a:ext>
            </a:extLst>
          </p:cNvPr>
          <p:cNvSpPr/>
          <p:nvPr/>
        </p:nvSpPr>
        <p:spPr>
          <a:xfrm>
            <a:off x="452437" y="3183512"/>
            <a:ext cx="9037637" cy="502379"/>
          </a:xfrm>
          <a:prstGeom prst="rightArrow">
            <a:avLst>
              <a:gd name="adj1" fmla="val 50000"/>
              <a:gd name="adj2" fmla="val 118737"/>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43C472C3-321D-58A4-25F3-3A79EBA20673}"/>
              </a:ext>
            </a:extLst>
          </p:cNvPr>
          <p:cNvSpPr txBox="1"/>
          <p:nvPr/>
        </p:nvSpPr>
        <p:spPr>
          <a:xfrm>
            <a:off x="389040" y="3657584"/>
            <a:ext cx="461665" cy="1064872"/>
          </a:xfrm>
          <a:prstGeom prst="rect">
            <a:avLst/>
          </a:prstGeom>
          <a:noFill/>
        </p:spPr>
        <p:txBody>
          <a:bodyPr vert="eaVert" wrap="square" rtlCol="0" anchor="ctr" anchorCtr="0">
            <a:spAutoFit/>
          </a:bodyPr>
          <a:lstStyle/>
          <a:p>
            <a:r>
              <a:rPr kumimoji="1" lang="ja-JP" altLang="en-US" b="1">
                <a:latin typeface="BIZ UDPゴシック" panose="020B0400000000000000" pitchFamily="50" charset="-128"/>
                <a:ea typeface="BIZ UDPゴシック" panose="020B0400000000000000" pitchFamily="50" charset="-128"/>
              </a:rPr>
              <a:t>発明した</a:t>
            </a:r>
          </a:p>
        </p:txBody>
      </p:sp>
      <p:sp>
        <p:nvSpPr>
          <p:cNvPr id="53" name="テキスト ボックス 52">
            <a:extLst>
              <a:ext uri="{FF2B5EF4-FFF2-40B4-BE49-F238E27FC236}">
                <a16:creationId xmlns:a16="http://schemas.microsoft.com/office/drawing/2014/main" id="{CB7D42A0-FA06-C8D1-39A9-158ADF3B3F88}"/>
              </a:ext>
            </a:extLst>
          </p:cNvPr>
          <p:cNvSpPr txBox="1"/>
          <p:nvPr/>
        </p:nvSpPr>
        <p:spPr>
          <a:xfrm>
            <a:off x="1492625" y="3670927"/>
            <a:ext cx="461665" cy="1143942"/>
          </a:xfrm>
          <a:prstGeom prst="rect">
            <a:avLst/>
          </a:prstGeom>
          <a:noFill/>
        </p:spPr>
        <p:txBody>
          <a:bodyPr vert="eaVert" wrap="square" rtlCol="0" anchor="ctr" anchorCtr="0">
            <a:spAutoFit/>
          </a:bodyPr>
          <a:lstStyle/>
          <a:p>
            <a:r>
              <a:rPr kumimoji="1" lang="ja-JP" altLang="en-US" b="1">
                <a:latin typeface="BIZ UDPゴシック" panose="020B0400000000000000" pitchFamily="50" charset="-128"/>
                <a:ea typeface="BIZ UDPゴシック" panose="020B0400000000000000" pitchFamily="50" charset="-128"/>
              </a:rPr>
              <a:t>方式審査</a:t>
            </a:r>
          </a:p>
        </p:txBody>
      </p:sp>
      <p:sp>
        <p:nvSpPr>
          <p:cNvPr id="56" name="テキスト ボックス 55">
            <a:extLst>
              <a:ext uri="{FF2B5EF4-FFF2-40B4-BE49-F238E27FC236}">
                <a16:creationId xmlns:a16="http://schemas.microsoft.com/office/drawing/2014/main" id="{1BB654E3-9C89-9CB4-F30C-16BAB414444A}"/>
              </a:ext>
            </a:extLst>
          </p:cNvPr>
          <p:cNvSpPr txBox="1"/>
          <p:nvPr/>
        </p:nvSpPr>
        <p:spPr>
          <a:xfrm>
            <a:off x="2721585" y="3661031"/>
            <a:ext cx="461665" cy="1188821"/>
          </a:xfrm>
          <a:prstGeom prst="rect">
            <a:avLst/>
          </a:prstGeom>
          <a:noFill/>
        </p:spPr>
        <p:txBody>
          <a:bodyPr vert="eaVert" wrap="square" rtlCol="0" anchor="ctr" anchorCtr="0">
            <a:spAutoFit/>
          </a:bodyPr>
          <a:lstStyle/>
          <a:p>
            <a:r>
              <a:rPr kumimoji="1" lang="ja-JP" altLang="en-US" b="1">
                <a:latin typeface="BIZ UDPゴシック" panose="020B0400000000000000" pitchFamily="50" charset="-128"/>
                <a:ea typeface="BIZ UDPゴシック" panose="020B0400000000000000" pitchFamily="50" charset="-128"/>
              </a:rPr>
              <a:t>実体審査</a:t>
            </a:r>
          </a:p>
        </p:txBody>
      </p:sp>
      <p:sp>
        <p:nvSpPr>
          <p:cNvPr id="57" name="テキスト ボックス 56">
            <a:extLst>
              <a:ext uri="{FF2B5EF4-FFF2-40B4-BE49-F238E27FC236}">
                <a16:creationId xmlns:a16="http://schemas.microsoft.com/office/drawing/2014/main" id="{26B6E348-4320-0AEC-9954-31F99C43FFA1}"/>
              </a:ext>
            </a:extLst>
          </p:cNvPr>
          <p:cNvSpPr txBox="1"/>
          <p:nvPr/>
        </p:nvSpPr>
        <p:spPr>
          <a:xfrm>
            <a:off x="3277103" y="3661032"/>
            <a:ext cx="461665" cy="1188821"/>
          </a:xfrm>
          <a:prstGeom prst="rect">
            <a:avLst/>
          </a:prstGeom>
          <a:noFill/>
        </p:spPr>
        <p:txBody>
          <a:bodyPr vert="eaVert" wrap="square" rtlCol="0" anchor="ctr" anchorCtr="0">
            <a:spAutoFit/>
          </a:bodyPr>
          <a:lstStyle/>
          <a:p>
            <a:r>
              <a:rPr kumimoji="1" lang="ja-JP" altLang="en-US" b="1">
                <a:latin typeface="BIZ UDPゴシック" panose="020B0400000000000000" pitchFamily="50" charset="-128"/>
                <a:ea typeface="BIZ UDPゴシック" panose="020B0400000000000000" pitchFamily="50" charset="-128"/>
              </a:rPr>
              <a:t>限定要求</a:t>
            </a:r>
          </a:p>
        </p:txBody>
      </p:sp>
      <p:sp>
        <p:nvSpPr>
          <p:cNvPr id="58" name="テキスト ボックス 57">
            <a:extLst>
              <a:ext uri="{FF2B5EF4-FFF2-40B4-BE49-F238E27FC236}">
                <a16:creationId xmlns:a16="http://schemas.microsoft.com/office/drawing/2014/main" id="{B459B2B7-E590-8F28-65D2-E7FC9F124009}"/>
              </a:ext>
            </a:extLst>
          </p:cNvPr>
          <p:cNvSpPr txBox="1"/>
          <p:nvPr/>
        </p:nvSpPr>
        <p:spPr>
          <a:xfrm>
            <a:off x="3837115" y="3662093"/>
            <a:ext cx="461665" cy="1668581"/>
          </a:xfrm>
          <a:prstGeom prst="rect">
            <a:avLst/>
          </a:prstGeom>
          <a:noFill/>
        </p:spPr>
        <p:txBody>
          <a:bodyPr vert="eaVert" wrap="square" rtlCol="0" anchor="ctr" anchorCtr="0">
            <a:spAutoFit/>
          </a:bodyPr>
          <a:lstStyle/>
          <a:p>
            <a:r>
              <a:rPr kumimoji="1" lang="ja-JP" altLang="en-US" b="1">
                <a:latin typeface="BIZ UDPゴシック" panose="020B0400000000000000" pitchFamily="50" charset="-128"/>
                <a:ea typeface="BIZ UDPゴシック" panose="020B0400000000000000" pitchFamily="50" charset="-128"/>
              </a:rPr>
              <a:t>拒絶理由通知</a:t>
            </a:r>
          </a:p>
        </p:txBody>
      </p:sp>
      <p:sp>
        <p:nvSpPr>
          <p:cNvPr id="59" name="テキスト ボックス 58">
            <a:extLst>
              <a:ext uri="{FF2B5EF4-FFF2-40B4-BE49-F238E27FC236}">
                <a16:creationId xmlns:a16="http://schemas.microsoft.com/office/drawing/2014/main" id="{6E23A7D7-5DF8-2674-7390-A3E9B8070B48}"/>
              </a:ext>
            </a:extLst>
          </p:cNvPr>
          <p:cNvSpPr txBox="1"/>
          <p:nvPr/>
        </p:nvSpPr>
        <p:spPr>
          <a:xfrm>
            <a:off x="4418993" y="3665617"/>
            <a:ext cx="461665" cy="1089165"/>
          </a:xfrm>
          <a:prstGeom prst="rect">
            <a:avLst/>
          </a:prstGeom>
          <a:noFill/>
        </p:spPr>
        <p:txBody>
          <a:bodyPr vert="eaVert" wrap="square" rtlCol="0" anchor="ctr" anchorCtr="0">
            <a:spAutoFit/>
          </a:bodyPr>
          <a:lstStyle/>
          <a:p>
            <a:r>
              <a:rPr kumimoji="1" lang="ja-JP" altLang="en-US" b="1">
                <a:latin typeface="BIZ UDPゴシック" panose="020B0400000000000000" pitchFamily="50" charset="-128"/>
                <a:ea typeface="BIZ UDPゴシック" panose="020B0400000000000000" pitchFamily="50" charset="-128"/>
              </a:rPr>
              <a:t>意見補正</a:t>
            </a:r>
          </a:p>
        </p:txBody>
      </p:sp>
      <p:sp>
        <p:nvSpPr>
          <p:cNvPr id="62" name="テキスト ボックス 61">
            <a:extLst>
              <a:ext uri="{FF2B5EF4-FFF2-40B4-BE49-F238E27FC236}">
                <a16:creationId xmlns:a16="http://schemas.microsoft.com/office/drawing/2014/main" id="{9BD11447-D15F-BF84-0C09-1B33272764F2}"/>
              </a:ext>
            </a:extLst>
          </p:cNvPr>
          <p:cNvSpPr txBox="1"/>
          <p:nvPr/>
        </p:nvSpPr>
        <p:spPr>
          <a:xfrm>
            <a:off x="2105199" y="3657584"/>
            <a:ext cx="461665" cy="1157284"/>
          </a:xfrm>
          <a:prstGeom prst="rect">
            <a:avLst/>
          </a:prstGeom>
          <a:noFill/>
        </p:spPr>
        <p:txBody>
          <a:bodyPr vert="eaVert" wrap="square" rtlCol="0" anchor="ctr" anchorCtr="0">
            <a:spAutoFit/>
          </a:bodyPr>
          <a:lstStyle/>
          <a:p>
            <a:r>
              <a:rPr kumimoji="1" lang="ja-JP" altLang="en-US" b="1">
                <a:latin typeface="BIZ UDPゴシック" panose="020B0400000000000000" pitchFamily="50" charset="-128"/>
                <a:ea typeface="BIZ UDPゴシック" panose="020B0400000000000000" pitchFamily="50" charset="-128"/>
              </a:rPr>
              <a:t>出願公開</a:t>
            </a:r>
            <a:endParaRPr kumimoji="1" lang="en-US" altLang="ja-JP" b="1">
              <a:latin typeface="BIZ UDPゴシック" panose="020B0400000000000000" pitchFamily="50" charset="-128"/>
              <a:ea typeface="BIZ UDPゴシック" panose="020B0400000000000000" pitchFamily="50" charset="-128"/>
            </a:endParaRPr>
          </a:p>
        </p:txBody>
      </p:sp>
      <p:sp>
        <p:nvSpPr>
          <p:cNvPr id="63" name="テキスト ボックス 62">
            <a:extLst>
              <a:ext uri="{FF2B5EF4-FFF2-40B4-BE49-F238E27FC236}">
                <a16:creationId xmlns:a16="http://schemas.microsoft.com/office/drawing/2014/main" id="{39E1B23C-6D3D-8FE7-4175-08DF4D368E76}"/>
              </a:ext>
            </a:extLst>
          </p:cNvPr>
          <p:cNvSpPr txBox="1"/>
          <p:nvPr/>
        </p:nvSpPr>
        <p:spPr>
          <a:xfrm>
            <a:off x="7505169" y="3663538"/>
            <a:ext cx="461665" cy="1091244"/>
          </a:xfrm>
          <a:prstGeom prst="rect">
            <a:avLst/>
          </a:prstGeom>
          <a:noFill/>
        </p:spPr>
        <p:txBody>
          <a:bodyPr vert="eaVert" wrap="square" rtlCol="0" anchor="ctr" anchorCtr="0">
            <a:spAutoFit/>
          </a:bodyPr>
          <a:lstStyle/>
          <a:p>
            <a:r>
              <a:rPr kumimoji="1" lang="ja-JP" altLang="en-US" b="1">
                <a:latin typeface="BIZ UDPゴシック" panose="020B0400000000000000" pitchFamily="50" charset="-128"/>
                <a:ea typeface="BIZ UDPゴシック" panose="020B0400000000000000" pitchFamily="50" charset="-128"/>
              </a:rPr>
              <a:t>特許査定</a:t>
            </a:r>
            <a:endParaRPr kumimoji="1" lang="ja-JP" altLang="en-US">
              <a:latin typeface="BIZ UDPゴシック" panose="020B0400000000000000" pitchFamily="50" charset="-128"/>
              <a:ea typeface="BIZ UDPゴシック" panose="020B0400000000000000" pitchFamily="50" charset="-128"/>
            </a:endParaRPr>
          </a:p>
        </p:txBody>
      </p:sp>
      <p:sp>
        <p:nvSpPr>
          <p:cNvPr id="65" name="テキスト ボックス 64">
            <a:extLst>
              <a:ext uri="{FF2B5EF4-FFF2-40B4-BE49-F238E27FC236}">
                <a16:creationId xmlns:a16="http://schemas.microsoft.com/office/drawing/2014/main" id="{A7D4F8BA-2B7F-AE0D-4253-0C5B1270A5BC}"/>
              </a:ext>
            </a:extLst>
          </p:cNvPr>
          <p:cNvSpPr txBox="1"/>
          <p:nvPr/>
        </p:nvSpPr>
        <p:spPr>
          <a:xfrm>
            <a:off x="8061095" y="3663538"/>
            <a:ext cx="461665" cy="1398025"/>
          </a:xfrm>
          <a:prstGeom prst="rect">
            <a:avLst/>
          </a:prstGeom>
          <a:noFill/>
        </p:spPr>
        <p:txBody>
          <a:bodyPr vert="eaVert" wrap="square" rtlCol="0" anchor="ctr" anchorCtr="0">
            <a:spAutoFit/>
          </a:bodyPr>
          <a:lstStyle/>
          <a:p>
            <a:r>
              <a:rPr kumimoji="1" lang="ja-JP" altLang="en-US" b="1">
                <a:latin typeface="BIZ UDPゴシック" panose="020B0400000000000000" pitchFamily="50" charset="-128"/>
                <a:ea typeface="BIZ UDPゴシック" panose="020B0400000000000000" pitchFamily="50" charset="-128"/>
              </a:rPr>
              <a:t>特許料納付</a:t>
            </a:r>
            <a:endParaRPr kumimoji="1" lang="ja-JP" altLang="en-US">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C23F9CA0-C08C-524A-2D82-B15A9F30566E}"/>
              </a:ext>
            </a:extLst>
          </p:cNvPr>
          <p:cNvSpPr/>
          <p:nvPr/>
        </p:nvSpPr>
        <p:spPr>
          <a:xfrm>
            <a:off x="476592" y="2859573"/>
            <a:ext cx="2557333"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ea typeface="BIZ UDPゴシック" panose="020B0400000000000000" pitchFamily="50" charset="-128"/>
              </a:rPr>
              <a:t>アメリカ出願のフロー</a:t>
            </a:r>
          </a:p>
        </p:txBody>
      </p:sp>
      <p:sp>
        <p:nvSpPr>
          <p:cNvPr id="31" name="右矢印 44">
            <a:extLst>
              <a:ext uri="{FF2B5EF4-FFF2-40B4-BE49-F238E27FC236}">
                <a16:creationId xmlns:a16="http://schemas.microsoft.com/office/drawing/2014/main" id="{F9541BD9-81CF-308F-5B91-00E2376DEF0C}"/>
              </a:ext>
            </a:extLst>
          </p:cNvPr>
          <p:cNvSpPr/>
          <p:nvPr/>
        </p:nvSpPr>
        <p:spPr>
          <a:xfrm>
            <a:off x="8462189" y="3874185"/>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2" name="右矢印 44">
            <a:extLst>
              <a:ext uri="{FF2B5EF4-FFF2-40B4-BE49-F238E27FC236}">
                <a16:creationId xmlns:a16="http://schemas.microsoft.com/office/drawing/2014/main" id="{F9541BD9-81CF-308F-5B91-00E2376DEF0C}"/>
              </a:ext>
            </a:extLst>
          </p:cNvPr>
          <p:cNvSpPr/>
          <p:nvPr/>
        </p:nvSpPr>
        <p:spPr>
          <a:xfrm>
            <a:off x="7890733" y="3874185"/>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3" name="右矢印 44">
            <a:extLst>
              <a:ext uri="{FF2B5EF4-FFF2-40B4-BE49-F238E27FC236}">
                <a16:creationId xmlns:a16="http://schemas.microsoft.com/office/drawing/2014/main" id="{F9541BD9-81CF-308F-5B91-00E2376DEF0C}"/>
              </a:ext>
            </a:extLst>
          </p:cNvPr>
          <p:cNvSpPr/>
          <p:nvPr/>
        </p:nvSpPr>
        <p:spPr>
          <a:xfrm>
            <a:off x="4835969" y="3874185"/>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4" name="右矢印 44">
            <a:extLst>
              <a:ext uri="{FF2B5EF4-FFF2-40B4-BE49-F238E27FC236}">
                <a16:creationId xmlns:a16="http://schemas.microsoft.com/office/drawing/2014/main" id="{F9541BD9-81CF-308F-5B91-00E2376DEF0C}"/>
              </a:ext>
            </a:extLst>
          </p:cNvPr>
          <p:cNvSpPr/>
          <p:nvPr/>
        </p:nvSpPr>
        <p:spPr>
          <a:xfrm>
            <a:off x="4246475" y="3874185"/>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5" name="右矢印 44">
            <a:extLst>
              <a:ext uri="{FF2B5EF4-FFF2-40B4-BE49-F238E27FC236}">
                <a16:creationId xmlns:a16="http://schemas.microsoft.com/office/drawing/2014/main" id="{F9541BD9-81CF-308F-5B91-00E2376DEF0C}"/>
              </a:ext>
            </a:extLst>
          </p:cNvPr>
          <p:cNvSpPr/>
          <p:nvPr/>
        </p:nvSpPr>
        <p:spPr>
          <a:xfrm>
            <a:off x="3685183" y="3874185"/>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6" name="右矢印 44">
            <a:extLst>
              <a:ext uri="{FF2B5EF4-FFF2-40B4-BE49-F238E27FC236}">
                <a16:creationId xmlns:a16="http://schemas.microsoft.com/office/drawing/2014/main" id="{F9541BD9-81CF-308F-5B91-00E2376DEF0C}"/>
              </a:ext>
            </a:extLst>
          </p:cNvPr>
          <p:cNvSpPr/>
          <p:nvPr/>
        </p:nvSpPr>
        <p:spPr>
          <a:xfrm>
            <a:off x="3124689" y="3874185"/>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7" name="右矢印 44">
            <a:extLst>
              <a:ext uri="{FF2B5EF4-FFF2-40B4-BE49-F238E27FC236}">
                <a16:creationId xmlns:a16="http://schemas.microsoft.com/office/drawing/2014/main" id="{F9541BD9-81CF-308F-5B91-00E2376DEF0C}"/>
              </a:ext>
            </a:extLst>
          </p:cNvPr>
          <p:cNvSpPr/>
          <p:nvPr/>
        </p:nvSpPr>
        <p:spPr>
          <a:xfrm>
            <a:off x="2553413" y="3874185"/>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8" name="右矢印 44">
            <a:extLst>
              <a:ext uri="{FF2B5EF4-FFF2-40B4-BE49-F238E27FC236}">
                <a16:creationId xmlns:a16="http://schemas.microsoft.com/office/drawing/2014/main" id="{F9541BD9-81CF-308F-5B91-00E2376DEF0C}"/>
              </a:ext>
            </a:extLst>
          </p:cNvPr>
          <p:cNvSpPr/>
          <p:nvPr/>
        </p:nvSpPr>
        <p:spPr>
          <a:xfrm>
            <a:off x="1929881" y="3874185"/>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9" name="右矢印 44">
            <a:extLst>
              <a:ext uri="{FF2B5EF4-FFF2-40B4-BE49-F238E27FC236}">
                <a16:creationId xmlns:a16="http://schemas.microsoft.com/office/drawing/2014/main" id="{F9541BD9-81CF-308F-5B91-00E2376DEF0C}"/>
              </a:ext>
            </a:extLst>
          </p:cNvPr>
          <p:cNvSpPr/>
          <p:nvPr/>
        </p:nvSpPr>
        <p:spPr>
          <a:xfrm>
            <a:off x="1319314" y="3874185"/>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9BD11447-D15F-BF84-0C09-1B33272764F2}"/>
              </a:ext>
            </a:extLst>
          </p:cNvPr>
          <p:cNvSpPr txBox="1"/>
          <p:nvPr/>
        </p:nvSpPr>
        <p:spPr>
          <a:xfrm>
            <a:off x="903131" y="3657584"/>
            <a:ext cx="461665" cy="1157284"/>
          </a:xfrm>
          <a:prstGeom prst="rect">
            <a:avLst/>
          </a:prstGeom>
          <a:noFill/>
        </p:spPr>
        <p:txBody>
          <a:bodyPr vert="eaVert" wrap="square" rtlCol="0" anchor="ctr" anchorCtr="0">
            <a:spAutoFit/>
          </a:bodyPr>
          <a:lstStyle/>
          <a:p>
            <a:r>
              <a:rPr kumimoji="1" lang="ja-JP" altLang="en-US" b="1">
                <a:latin typeface="BIZ UDPゴシック" panose="020B0400000000000000" pitchFamily="50" charset="-128"/>
                <a:ea typeface="BIZ UDPゴシック" panose="020B0400000000000000" pitchFamily="50" charset="-128"/>
              </a:rPr>
              <a:t>特許出願</a:t>
            </a:r>
            <a:endParaRPr kumimoji="1" lang="en-US" altLang="ja-JP" b="1">
              <a:latin typeface="BIZ UDPゴシック" panose="020B0400000000000000" pitchFamily="50" charset="-128"/>
              <a:ea typeface="BIZ UDPゴシック" panose="020B0400000000000000" pitchFamily="50" charset="-128"/>
            </a:endParaRPr>
          </a:p>
        </p:txBody>
      </p:sp>
      <p:sp>
        <p:nvSpPr>
          <p:cNvPr id="42" name="右矢印 44">
            <a:extLst>
              <a:ext uri="{FF2B5EF4-FFF2-40B4-BE49-F238E27FC236}">
                <a16:creationId xmlns:a16="http://schemas.microsoft.com/office/drawing/2014/main" id="{F9541BD9-81CF-308F-5B91-00E2376DEF0C}"/>
              </a:ext>
            </a:extLst>
          </p:cNvPr>
          <p:cNvSpPr/>
          <p:nvPr/>
        </p:nvSpPr>
        <p:spPr>
          <a:xfrm>
            <a:off x="761032" y="3874185"/>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26114" y="4518983"/>
            <a:ext cx="811691" cy="811691"/>
          </a:xfrm>
          <a:prstGeom prst="rect">
            <a:avLst/>
          </a:prstGeom>
        </p:spPr>
      </p:pic>
      <p:sp>
        <p:nvSpPr>
          <p:cNvPr id="40" name="テキスト ボックス 39">
            <a:extLst>
              <a:ext uri="{FF2B5EF4-FFF2-40B4-BE49-F238E27FC236}">
                <a16:creationId xmlns:a16="http://schemas.microsoft.com/office/drawing/2014/main" id="{6E23A7D7-5DF8-2674-7390-A3E9B8070B48}"/>
              </a:ext>
            </a:extLst>
          </p:cNvPr>
          <p:cNvSpPr txBox="1"/>
          <p:nvPr/>
        </p:nvSpPr>
        <p:spPr>
          <a:xfrm>
            <a:off x="4992676" y="3665617"/>
            <a:ext cx="461665" cy="2229499"/>
          </a:xfrm>
          <a:prstGeom prst="rect">
            <a:avLst/>
          </a:prstGeom>
          <a:noFill/>
        </p:spPr>
        <p:txBody>
          <a:bodyPr vert="eaVert" wrap="square" rtlCol="0" anchor="ctr" anchorCtr="0">
            <a:spAutoFit/>
          </a:bodyPr>
          <a:lstStyle/>
          <a:p>
            <a:r>
              <a:rPr kumimoji="1" lang="ja-JP" altLang="en-US" b="1">
                <a:latin typeface="BIZ UDPゴシック" panose="020B0400000000000000" pitchFamily="50" charset="-128"/>
                <a:ea typeface="BIZ UDPゴシック" panose="020B0400000000000000" pitchFamily="50" charset="-128"/>
              </a:rPr>
              <a:t>最後の拒絶理由通知</a:t>
            </a:r>
            <a:endParaRPr kumimoji="1" lang="en-US" altLang="ja-JP" b="1">
              <a:latin typeface="BIZ UDPゴシック" panose="020B0400000000000000" pitchFamily="50" charset="-128"/>
              <a:ea typeface="BIZ UDPゴシック" panose="020B0400000000000000" pitchFamily="50" charset="-128"/>
            </a:endParaRPr>
          </a:p>
        </p:txBody>
      </p:sp>
      <p:sp>
        <p:nvSpPr>
          <p:cNvPr id="43" name="右矢印 44">
            <a:extLst>
              <a:ext uri="{FF2B5EF4-FFF2-40B4-BE49-F238E27FC236}">
                <a16:creationId xmlns:a16="http://schemas.microsoft.com/office/drawing/2014/main" id="{F9541BD9-81CF-308F-5B91-00E2376DEF0C}"/>
              </a:ext>
            </a:extLst>
          </p:cNvPr>
          <p:cNvSpPr/>
          <p:nvPr/>
        </p:nvSpPr>
        <p:spPr>
          <a:xfrm>
            <a:off x="5928943" y="4526159"/>
            <a:ext cx="625681"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cxnSp>
        <p:nvCxnSpPr>
          <p:cNvPr id="12" name="直線コネクタ 11"/>
          <p:cNvCxnSpPr>
            <a:cxnSpLocks/>
          </p:cNvCxnSpPr>
          <p:nvPr/>
        </p:nvCxnSpPr>
        <p:spPr>
          <a:xfrm flipV="1">
            <a:off x="2952137" y="6199658"/>
            <a:ext cx="3651839" cy="5813"/>
          </a:xfrm>
          <a:prstGeom prst="line">
            <a:avLst/>
          </a:prstGeom>
          <a:ln w="38100">
            <a:solidFill>
              <a:schemeClr val="accent5"/>
            </a:solidFill>
          </a:ln>
        </p:spPr>
        <p:style>
          <a:lnRef idx="1">
            <a:schemeClr val="accent1"/>
          </a:lnRef>
          <a:fillRef idx="0">
            <a:schemeClr val="accent1"/>
          </a:fillRef>
          <a:effectRef idx="0">
            <a:schemeClr val="accent1"/>
          </a:effectRef>
          <a:fontRef idx="minor">
            <a:schemeClr val="tx1"/>
          </a:fontRef>
        </p:style>
      </p:cxnSp>
      <p:cxnSp>
        <p:nvCxnSpPr>
          <p:cNvPr id="16" name="直線矢印コネクタ 15"/>
          <p:cNvCxnSpPr/>
          <p:nvPr/>
        </p:nvCxnSpPr>
        <p:spPr>
          <a:xfrm flipV="1">
            <a:off x="2972572" y="4687658"/>
            <a:ext cx="0" cy="1512000"/>
          </a:xfrm>
          <a:prstGeom prst="straightConnector1">
            <a:avLst/>
          </a:prstGeom>
          <a:ln w="38100">
            <a:solidFill>
              <a:schemeClr val="accent5"/>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5855210" y="3677542"/>
            <a:ext cx="1658409" cy="261610"/>
          </a:xfrm>
          <a:prstGeom prst="rect">
            <a:avLst/>
          </a:prstGeom>
          <a:noFill/>
        </p:spPr>
        <p:txBody>
          <a:bodyPr wrap="square" rtlCol="0">
            <a:spAutoFit/>
          </a:bodyPr>
          <a:lstStyle/>
          <a:p>
            <a:pPr algn="ctr"/>
            <a:r>
              <a:rPr kumimoji="1" lang="ja-JP" altLang="en-US" sz="1100" b="1">
                <a:solidFill>
                  <a:schemeClr val="accent3"/>
                </a:solidFill>
              </a:rPr>
              <a:t>拒絶応答が受理される</a:t>
            </a:r>
          </a:p>
        </p:txBody>
      </p:sp>
      <p:sp>
        <p:nvSpPr>
          <p:cNvPr id="52" name="テキスト ボックス 51"/>
          <p:cNvSpPr txBox="1"/>
          <p:nvPr/>
        </p:nvSpPr>
        <p:spPr>
          <a:xfrm>
            <a:off x="5840321" y="4318876"/>
            <a:ext cx="813712" cy="276999"/>
          </a:xfrm>
          <a:prstGeom prst="rect">
            <a:avLst/>
          </a:prstGeom>
          <a:noFill/>
        </p:spPr>
        <p:txBody>
          <a:bodyPr wrap="square" rtlCol="0">
            <a:spAutoFit/>
          </a:bodyPr>
          <a:lstStyle/>
          <a:p>
            <a:pPr algn="ctr"/>
            <a:r>
              <a:rPr kumimoji="1" lang="ja-JP" altLang="en-US" sz="1200" b="1">
                <a:solidFill>
                  <a:schemeClr val="accent3"/>
                </a:solidFill>
              </a:rPr>
              <a:t>再度拒絶</a:t>
            </a:r>
          </a:p>
        </p:txBody>
      </p:sp>
      <p:sp>
        <p:nvSpPr>
          <p:cNvPr id="54" name="四角形吹き出し 53"/>
          <p:cNvSpPr/>
          <p:nvPr/>
        </p:nvSpPr>
        <p:spPr>
          <a:xfrm>
            <a:off x="464084" y="5617518"/>
            <a:ext cx="2677224" cy="866446"/>
          </a:xfrm>
          <a:prstGeom prst="wedgeRectCallout">
            <a:avLst>
              <a:gd name="adj1" fmla="val -2218"/>
              <a:gd name="adj2" fmla="val -14754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400" b="1">
                <a:solidFill>
                  <a:schemeClr val="accent3"/>
                </a:solidFill>
              </a:rPr>
              <a:t>米国には審査請求がない！</a:t>
            </a:r>
            <a:endParaRPr kumimoji="1" lang="en-US" altLang="ja-JP" sz="1400" b="1">
              <a:solidFill>
                <a:schemeClr val="accent3"/>
              </a:solidFill>
            </a:endParaRPr>
          </a:p>
          <a:p>
            <a:pPr marL="285750" indent="-285750">
              <a:buFont typeface="Arial" panose="020B0604020202020204" pitchFamily="34" charset="0"/>
              <a:buChar char="•"/>
            </a:pPr>
            <a:r>
              <a:rPr kumimoji="1" lang="ja-JP" altLang="en-US" sz="1200">
                <a:solidFill>
                  <a:schemeClr val="tx1"/>
                </a:solidFill>
              </a:rPr>
              <a:t>出願すると、出願日から</a:t>
            </a:r>
            <a:r>
              <a:rPr kumimoji="1" lang="en-US" altLang="ja-JP" sz="1200">
                <a:solidFill>
                  <a:schemeClr val="tx1"/>
                </a:solidFill>
              </a:rPr>
              <a:t>18</a:t>
            </a:r>
            <a:r>
              <a:rPr kumimoji="1" lang="ja-JP" altLang="en-US" sz="1200">
                <a:solidFill>
                  <a:schemeClr val="tx1"/>
                </a:solidFill>
              </a:rPr>
              <a:t>カ月後に速やかに出願公開される。</a:t>
            </a:r>
          </a:p>
        </p:txBody>
      </p:sp>
      <p:sp>
        <p:nvSpPr>
          <p:cNvPr id="46" name="テキスト ボックス 45">
            <a:extLst>
              <a:ext uri="{FF2B5EF4-FFF2-40B4-BE49-F238E27FC236}">
                <a16:creationId xmlns:a16="http://schemas.microsoft.com/office/drawing/2014/main" id="{C20D227E-89E2-A603-0883-45944CB3DFEB}"/>
              </a:ext>
            </a:extLst>
          </p:cNvPr>
          <p:cNvSpPr txBox="1"/>
          <p:nvPr/>
        </p:nvSpPr>
        <p:spPr>
          <a:xfrm>
            <a:off x="8678252" y="3643725"/>
            <a:ext cx="738664" cy="1185002"/>
          </a:xfrm>
          <a:prstGeom prst="rect">
            <a:avLst/>
          </a:prstGeom>
          <a:noFill/>
        </p:spPr>
        <p:txBody>
          <a:bodyPr vert="eaVert" wrap="square" rtlCol="0" anchor="ctr" anchorCtr="0">
            <a:spAutoFit/>
          </a:bodyPr>
          <a:lstStyle/>
          <a:p>
            <a:r>
              <a:rPr kumimoji="1" lang="ja-JP" altLang="en-US" b="1">
                <a:latin typeface="BIZ UDPゴシック" panose="020B0400000000000000" pitchFamily="50" charset="-128"/>
                <a:ea typeface="BIZ UDPゴシック" panose="020B0400000000000000" pitchFamily="50" charset="-128"/>
              </a:rPr>
              <a:t>特許付与・</a:t>
            </a:r>
            <a:endParaRPr kumimoji="1" lang="en-US" altLang="ja-JP" b="1">
              <a:latin typeface="BIZ UDPゴシック" panose="020B0400000000000000" pitchFamily="50" charset="-128"/>
              <a:ea typeface="BIZ UDPゴシック" panose="020B0400000000000000" pitchFamily="50" charset="-128"/>
            </a:endParaRPr>
          </a:p>
          <a:p>
            <a:r>
              <a:rPr kumimoji="1" lang="ja-JP" altLang="en-US" b="1">
                <a:latin typeface="BIZ UDPゴシック" panose="020B0400000000000000" pitchFamily="50" charset="-128"/>
                <a:ea typeface="BIZ UDPゴシック" panose="020B0400000000000000" pitchFamily="50" charset="-128"/>
              </a:rPr>
              <a:t>特許公報</a:t>
            </a:r>
            <a:endParaRPr kumimoji="1" lang="ja-JP" altLang="en-US">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6011711" y="4887967"/>
            <a:ext cx="369332" cy="1305521"/>
          </a:xfrm>
          <a:prstGeom prst="rect">
            <a:avLst/>
          </a:prstGeom>
          <a:noFill/>
        </p:spPr>
        <p:txBody>
          <a:bodyPr vert="eaVert" wrap="square" rtlCol="0" anchor="ctr" anchorCtr="0">
            <a:spAutoFit/>
          </a:bodyPr>
          <a:lstStyle/>
          <a:p>
            <a:pPr algn="ctr"/>
            <a:r>
              <a:rPr kumimoji="1" lang="ja-JP" altLang="en-US" sz="1200" b="1"/>
              <a:t>アドバイザリ通知</a:t>
            </a:r>
          </a:p>
        </p:txBody>
      </p:sp>
      <p:sp>
        <p:nvSpPr>
          <p:cNvPr id="47" name="四角形吹き出し 46"/>
          <p:cNvSpPr/>
          <p:nvPr/>
        </p:nvSpPr>
        <p:spPr>
          <a:xfrm>
            <a:off x="7498717" y="5253427"/>
            <a:ext cx="1999413" cy="1238176"/>
          </a:xfrm>
          <a:prstGeom prst="wedgeRectCallout">
            <a:avLst>
              <a:gd name="adj1" fmla="val -57986"/>
              <a:gd name="adj2" fmla="val -33230"/>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tIns="46800" rtlCol="0" anchor="t" anchorCtr="0"/>
          <a:lstStyle/>
          <a:p>
            <a:r>
              <a:rPr kumimoji="1" lang="ja-JP" altLang="en-US" sz="1050" b="1">
                <a:solidFill>
                  <a:schemeClr val="accent3"/>
                </a:solidFill>
              </a:rPr>
              <a:t>最後の</a:t>
            </a:r>
            <a:r>
              <a:rPr kumimoji="1" lang="ja-JP" altLang="en-US" sz="1050">
                <a:solidFill>
                  <a:schemeClr val="accent3"/>
                </a:solidFill>
              </a:rPr>
              <a:t>拒絶理由通知に対して行った応答</a:t>
            </a:r>
            <a:r>
              <a:rPr kumimoji="1" lang="ja-JP" altLang="en-US" sz="1050" b="1">
                <a:solidFill>
                  <a:schemeClr val="accent3"/>
                </a:solidFill>
              </a:rPr>
              <a:t>でも依然として特許とならない場合、継続審査請求（</a:t>
            </a:r>
            <a:r>
              <a:rPr kumimoji="1" lang="en-US" altLang="ja-JP" sz="1050" b="1">
                <a:solidFill>
                  <a:schemeClr val="accent3"/>
                </a:solidFill>
              </a:rPr>
              <a:t>RCE</a:t>
            </a:r>
            <a:r>
              <a:rPr kumimoji="1" lang="ja-JP" altLang="en-US" sz="1050" b="1">
                <a:solidFill>
                  <a:schemeClr val="accent3"/>
                </a:solidFill>
              </a:rPr>
              <a:t>）を行うことによって再度審査に継続させることができる。また、審査請求・継続出願を選ぶこともできる。</a:t>
            </a:r>
            <a:endParaRPr kumimoji="1" lang="ja-JP" altLang="en-US" sz="1050">
              <a:solidFill>
                <a:schemeClr val="tx1"/>
              </a:solidFill>
            </a:endParaRPr>
          </a:p>
        </p:txBody>
      </p:sp>
      <p:sp>
        <p:nvSpPr>
          <p:cNvPr id="5" name="テキスト ボックス 4">
            <a:extLst>
              <a:ext uri="{FF2B5EF4-FFF2-40B4-BE49-F238E27FC236}">
                <a16:creationId xmlns:a16="http://schemas.microsoft.com/office/drawing/2014/main" id="{58B00E1C-5E72-827D-4A1F-755B67F40DD5}"/>
              </a:ext>
            </a:extLst>
          </p:cNvPr>
          <p:cNvSpPr txBox="1"/>
          <p:nvPr/>
        </p:nvSpPr>
        <p:spPr>
          <a:xfrm>
            <a:off x="5989674" y="2667462"/>
            <a:ext cx="3486976" cy="261610"/>
          </a:xfrm>
          <a:prstGeom prst="rect">
            <a:avLst/>
          </a:prstGeom>
          <a:noFill/>
        </p:spPr>
        <p:txBody>
          <a:bodyPr wrap="square" rtlCol="0">
            <a:spAutoFit/>
          </a:bodyPr>
          <a:lstStyle/>
          <a:p>
            <a:r>
              <a:rPr kumimoji="1" lang="en-US" altLang="ja-JP" sz="1100"/>
              <a:t>※1. </a:t>
            </a:r>
            <a:r>
              <a:rPr kumimoji="1" lang="ja-JP" altLang="en-US" sz="1100"/>
              <a:t>学会・論文発表前の予稿や論文などを用いた出願</a:t>
            </a:r>
          </a:p>
        </p:txBody>
      </p:sp>
      <p:sp>
        <p:nvSpPr>
          <p:cNvPr id="49" name="テキスト ボックス 48">
            <a:extLst>
              <a:ext uri="{FF2B5EF4-FFF2-40B4-BE49-F238E27FC236}">
                <a16:creationId xmlns:a16="http://schemas.microsoft.com/office/drawing/2014/main" id="{6E23A7D7-5DF8-2674-7390-A3E9B8070B48}"/>
              </a:ext>
            </a:extLst>
          </p:cNvPr>
          <p:cNvSpPr txBox="1"/>
          <p:nvPr/>
        </p:nvSpPr>
        <p:spPr>
          <a:xfrm>
            <a:off x="5536140" y="3665617"/>
            <a:ext cx="461665" cy="1089165"/>
          </a:xfrm>
          <a:prstGeom prst="rect">
            <a:avLst/>
          </a:prstGeom>
          <a:noFill/>
        </p:spPr>
        <p:txBody>
          <a:bodyPr vert="eaVert" wrap="square" rtlCol="0" anchor="ctr" anchorCtr="0">
            <a:spAutoFit/>
          </a:bodyPr>
          <a:lstStyle/>
          <a:p>
            <a:r>
              <a:rPr kumimoji="1" lang="ja-JP" altLang="en-US" b="1">
                <a:latin typeface="BIZ UDPゴシック" panose="020B0400000000000000" pitchFamily="50" charset="-128"/>
                <a:ea typeface="BIZ UDPゴシック" panose="020B0400000000000000" pitchFamily="50" charset="-128"/>
              </a:rPr>
              <a:t>意見補正</a:t>
            </a:r>
          </a:p>
        </p:txBody>
      </p:sp>
      <p:sp>
        <p:nvSpPr>
          <p:cNvPr id="55" name="右矢印 44">
            <a:extLst>
              <a:ext uri="{FF2B5EF4-FFF2-40B4-BE49-F238E27FC236}">
                <a16:creationId xmlns:a16="http://schemas.microsoft.com/office/drawing/2014/main" id="{F9541BD9-81CF-308F-5B91-00E2376DEF0C}"/>
              </a:ext>
            </a:extLst>
          </p:cNvPr>
          <p:cNvSpPr/>
          <p:nvPr/>
        </p:nvSpPr>
        <p:spPr>
          <a:xfrm>
            <a:off x="5928943" y="3874185"/>
            <a:ext cx="1658409"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nvGrpSpPr>
          <p:cNvPr id="10" name="グループ化 9">
            <a:extLst>
              <a:ext uri="{FF2B5EF4-FFF2-40B4-BE49-F238E27FC236}">
                <a16:creationId xmlns:a16="http://schemas.microsoft.com/office/drawing/2014/main" id="{C75A0976-4D41-F490-FC54-61E9EF362260}"/>
              </a:ext>
            </a:extLst>
          </p:cNvPr>
          <p:cNvGrpSpPr/>
          <p:nvPr/>
        </p:nvGrpSpPr>
        <p:grpSpPr>
          <a:xfrm>
            <a:off x="6555267" y="4220299"/>
            <a:ext cx="763468" cy="2264641"/>
            <a:chOff x="6654327" y="4306924"/>
            <a:chExt cx="763468" cy="2264641"/>
          </a:xfrm>
        </p:grpSpPr>
        <p:sp>
          <p:nvSpPr>
            <p:cNvPr id="44" name="テキスト ボックス 43">
              <a:extLst>
                <a:ext uri="{FF2B5EF4-FFF2-40B4-BE49-F238E27FC236}">
                  <a16:creationId xmlns:a16="http://schemas.microsoft.com/office/drawing/2014/main" id="{6E23A7D7-5DF8-2674-7390-A3E9B8070B48}"/>
                </a:ext>
              </a:extLst>
            </p:cNvPr>
            <p:cNvSpPr txBox="1"/>
            <p:nvPr/>
          </p:nvSpPr>
          <p:spPr>
            <a:xfrm>
              <a:off x="6654327" y="4347704"/>
              <a:ext cx="430887" cy="2037694"/>
            </a:xfrm>
            <a:prstGeom prst="rect">
              <a:avLst/>
            </a:prstGeom>
            <a:noFill/>
          </p:spPr>
          <p:txBody>
            <a:bodyPr vert="eaVert" wrap="square" rtlCol="0" anchor="ctr" anchorCtr="0">
              <a:spAutoFit/>
            </a:bodyPr>
            <a:lstStyle/>
            <a:p>
              <a:r>
                <a:rPr kumimoji="1" lang="ja-JP" altLang="en-US" sz="1600" b="1">
                  <a:latin typeface="BIZ UDPゴシック" panose="020B0400000000000000" pitchFamily="50" charset="-128"/>
                  <a:ea typeface="BIZ UDPゴシック" panose="020B0400000000000000" pitchFamily="50" charset="-128"/>
                </a:rPr>
                <a:t>継続審査請求（</a:t>
              </a:r>
              <a:r>
                <a:rPr kumimoji="1" lang="en-US" altLang="ja-JP" sz="1600" b="1">
                  <a:latin typeface="BIZ UDPゴシック" panose="020B0400000000000000" pitchFamily="50" charset="-128"/>
                  <a:ea typeface="BIZ UDPゴシック" panose="020B0400000000000000" pitchFamily="50" charset="-128"/>
                </a:rPr>
                <a:t>RCE)</a:t>
              </a:r>
            </a:p>
          </p:txBody>
        </p:sp>
        <p:grpSp>
          <p:nvGrpSpPr>
            <p:cNvPr id="9" name="グループ化 8">
              <a:extLst>
                <a:ext uri="{FF2B5EF4-FFF2-40B4-BE49-F238E27FC236}">
                  <a16:creationId xmlns:a16="http://schemas.microsoft.com/office/drawing/2014/main" id="{941852F6-FA47-42EE-10F9-9EE6EFC85706}"/>
                </a:ext>
              </a:extLst>
            </p:cNvPr>
            <p:cNvGrpSpPr/>
            <p:nvPr/>
          </p:nvGrpSpPr>
          <p:grpSpPr>
            <a:xfrm>
              <a:off x="6703036" y="4306924"/>
              <a:ext cx="714759" cy="2264641"/>
              <a:chOff x="6703036" y="4306924"/>
              <a:chExt cx="714759" cy="2264641"/>
            </a:xfrm>
          </p:grpSpPr>
          <p:sp>
            <p:nvSpPr>
              <p:cNvPr id="60" name="テキスト ボックス 59">
                <a:extLst>
                  <a:ext uri="{FF2B5EF4-FFF2-40B4-BE49-F238E27FC236}">
                    <a16:creationId xmlns:a16="http://schemas.microsoft.com/office/drawing/2014/main" id="{6E23A7D7-5DF8-2674-7390-A3E9B8070B48}"/>
                  </a:ext>
                </a:extLst>
              </p:cNvPr>
              <p:cNvSpPr txBox="1"/>
              <p:nvPr/>
            </p:nvSpPr>
            <p:spPr>
              <a:xfrm>
                <a:off x="6986908" y="4342066"/>
                <a:ext cx="430887" cy="2229499"/>
              </a:xfrm>
              <a:prstGeom prst="rect">
                <a:avLst/>
              </a:prstGeom>
              <a:noFill/>
            </p:spPr>
            <p:txBody>
              <a:bodyPr vert="eaVert" wrap="square" rtlCol="0" anchor="ctr" anchorCtr="0">
                <a:spAutoFit/>
              </a:bodyPr>
              <a:lstStyle/>
              <a:p>
                <a:r>
                  <a:rPr kumimoji="1" lang="ja-JP" altLang="en-US" sz="1600" b="1">
                    <a:latin typeface="BIZ UDPゴシック" panose="020B0400000000000000" pitchFamily="50" charset="-128"/>
                    <a:ea typeface="BIZ UDPゴシック" panose="020B0400000000000000" pitchFamily="50" charset="-128"/>
                  </a:rPr>
                  <a:t>審査請求／継続出願／</a:t>
                </a:r>
                <a:endParaRPr kumimoji="1" lang="en-US" altLang="ja-JP" sz="1600" b="1">
                  <a:latin typeface="BIZ UDPゴシック" panose="020B0400000000000000" pitchFamily="50" charset="-128"/>
                  <a:ea typeface="BIZ UDPゴシック" panose="020B0400000000000000" pitchFamily="50" charset="-128"/>
                </a:endParaRPr>
              </a:p>
            </p:txBody>
          </p:sp>
          <p:sp>
            <p:nvSpPr>
              <p:cNvPr id="66" name="正方形/長方形 65">
                <a:extLst>
                  <a:ext uri="{FF2B5EF4-FFF2-40B4-BE49-F238E27FC236}">
                    <a16:creationId xmlns:a16="http://schemas.microsoft.com/office/drawing/2014/main" id="{C225D091-B1A5-AE93-DAF2-E0E791E3D3FC}"/>
                  </a:ext>
                </a:extLst>
              </p:cNvPr>
              <p:cNvSpPr/>
              <p:nvPr/>
            </p:nvSpPr>
            <p:spPr>
              <a:xfrm>
                <a:off x="6703036" y="4306924"/>
                <a:ext cx="700793" cy="2156750"/>
              </a:xfrm>
              <a:prstGeom prst="rect">
                <a:avLst/>
              </a:prstGeom>
              <a:noFill/>
              <a:ln w="381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grpSp>
      </p:grpSp>
      <p:sp>
        <p:nvSpPr>
          <p:cNvPr id="8" name="フッター プレースホルダー 3">
            <a:extLst>
              <a:ext uri="{FF2B5EF4-FFF2-40B4-BE49-F238E27FC236}">
                <a16:creationId xmlns:a16="http://schemas.microsoft.com/office/drawing/2014/main" id="{62A371F9-992E-ACEF-69EA-9DC76692B151}"/>
              </a:ext>
            </a:extLst>
          </p:cNvPr>
          <p:cNvSpPr>
            <a:spLocks noGrp="1"/>
          </p:cNvSpPr>
          <p:nvPr>
            <p:ph type="ftr" sz="quarter" idx="3"/>
          </p:nvPr>
        </p:nvSpPr>
        <p:spPr>
          <a:xfrm>
            <a:off x="5970130" y="6509394"/>
            <a:ext cx="3528000" cy="320040"/>
          </a:xfrm>
        </p:spPr>
        <p:txBody>
          <a:bodyPr/>
          <a:lstStyle/>
          <a:p>
            <a:r>
              <a:rPr kumimoji="1" lang="ja-JP" altLang="en-US">
                <a:latin typeface="BIZ UDPゴシック" panose="020B0400000000000000" pitchFamily="50" charset="-128"/>
              </a:rPr>
              <a:t>資料：</a:t>
            </a:r>
            <a:r>
              <a:rPr kumimoji="1" lang="en-US" altLang="ja-JP">
                <a:latin typeface="BIZ UDPゴシック" panose="020B0400000000000000" pitchFamily="50" charset="-128"/>
              </a:rPr>
              <a:t>USTPO HP</a:t>
            </a:r>
            <a:r>
              <a:rPr kumimoji="1" lang="ja-JP" altLang="en-US">
                <a:latin typeface="BIZ UDPゴシック" panose="020B0400000000000000" pitchFamily="50" charset="-128"/>
              </a:rPr>
              <a:t>「</a:t>
            </a:r>
            <a:r>
              <a:rPr kumimoji="1" lang="en-US" altLang="ja-JP">
                <a:latin typeface="BIZ UDPゴシック" panose="020B0400000000000000" pitchFamily="50" charset="-128"/>
              </a:rPr>
              <a:t>Patent Basics</a:t>
            </a:r>
            <a:r>
              <a:rPr kumimoji="1" lang="ja-JP" altLang="en-US">
                <a:latin typeface="BIZ UDPゴシック" panose="020B0400000000000000" pitchFamily="50" charset="-128"/>
              </a:rPr>
              <a:t>」を基に作成</a:t>
            </a:r>
            <a:endParaRPr kumimoji="1" lang="en-US" altLang="ja-JP">
              <a:latin typeface="BIZ UDPゴシック" panose="020B0400000000000000" pitchFamily="50" charset="-128"/>
            </a:endParaRPr>
          </a:p>
          <a:p>
            <a:r>
              <a:rPr kumimoji="1" lang="ja-JP" altLang="en-US">
                <a:latin typeface="BIZ UDPゴシック" panose="020B0400000000000000" pitchFamily="50" charset="-128"/>
              </a:rPr>
              <a:t>資料：</a:t>
            </a:r>
            <a:r>
              <a:rPr kumimoji="1" lang="en-US" altLang="ja-JP">
                <a:latin typeface="BIZ UDPゴシック" panose="020B0400000000000000" pitchFamily="50" charset="-128"/>
              </a:rPr>
              <a:t>USTPO HP</a:t>
            </a:r>
            <a:r>
              <a:rPr kumimoji="1" lang="ja-JP" altLang="en-US">
                <a:latin typeface="BIZ UDPゴシック" panose="020B0400000000000000" pitchFamily="50" charset="-128"/>
              </a:rPr>
              <a:t>「</a:t>
            </a:r>
            <a:r>
              <a:rPr kumimoji="1" lang="en-US" altLang="ja-JP">
                <a:latin typeface="BIZ UDPゴシック" panose="020B0400000000000000" pitchFamily="50" charset="-128"/>
              </a:rPr>
              <a:t>Patent Process </a:t>
            </a:r>
            <a:r>
              <a:rPr kumimoji="1" lang="en-US" altLang="ja-JP" err="1">
                <a:latin typeface="BIZ UDPゴシック" panose="020B0400000000000000" pitchFamily="50" charset="-128"/>
              </a:rPr>
              <a:t>Overiew</a:t>
            </a:r>
            <a:r>
              <a:rPr kumimoji="1" lang="ja-JP" altLang="en-US">
                <a:latin typeface="BIZ UDPゴシック" panose="020B0400000000000000" pitchFamily="50" charset="-128"/>
              </a:rPr>
              <a:t>」を基に作成</a:t>
            </a:r>
          </a:p>
        </p:txBody>
      </p:sp>
    </p:spTree>
    <p:extLst>
      <p:ext uri="{BB962C8B-B14F-4D97-AF65-F5344CB8AC3E}">
        <p14:creationId xmlns:p14="http://schemas.microsoft.com/office/powerpoint/2010/main" val="90346868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1400"/>
              <a:t>海外出願について</a:t>
            </a:r>
            <a:endParaRPr lang="en-US" altLang="ja-JP" sz="1400"/>
          </a:p>
        </p:txBody>
      </p:sp>
      <p:sp>
        <p:nvSpPr>
          <p:cNvPr id="3" name="コンテンツ プレースホルダー 2"/>
          <p:cNvSpPr>
            <a:spLocks noGrp="1"/>
          </p:cNvSpPr>
          <p:nvPr>
            <p:ph sz="quarter" idx="13"/>
          </p:nvPr>
        </p:nvSpPr>
        <p:spPr/>
        <p:txBody>
          <a:bodyPr/>
          <a:lstStyle/>
          <a:p>
            <a:pPr marL="0" indent="0">
              <a:buNone/>
            </a:pPr>
            <a:r>
              <a:rPr lang="ja-JP" altLang="en-US">
                <a:latin typeface="BIZ UDPゴシック" panose="020B0400000000000000" pitchFamily="50" charset="-128"/>
              </a:rPr>
              <a:t>海外主要国での出願の流れ：中国</a:t>
            </a:r>
            <a:endParaRPr kumimoji="1" lang="ja-JP" altLang="en-US">
              <a:latin typeface="BIZ UDPゴシック" panose="020B0400000000000000" pitchFamily="50" charset="-128"/>
            </a:endParaRPr>
          </a:p>
        </p:txBody>
      </p:sp>
      <p:sp>
        <p:nvSpPr>
          <p:cNvPr id="7" name="スライド番号プレースホルダー 6"/>
          <p:cNvSpPr>
            <a:spLocks noGrp="1"/>
          </p:cNvSpPr>
          <p:nvPr>
            <p:ph type="sldNum" sz="quarter" idx="4"/>
          </p:nvPr>
        </p:nvSpPr>
        <p:spPr>
          <a:xfrm>
            <a:off x="9455780" y="6463674"/>
            <a:ext cx="396240" cy="365760"/>
          </a:xfrm>
        </p:spPr>
        <p:txBody>
          <a:bodyPr/>
          <a:lstStyle/>
          <a:p>
            <a:fld id="{A1D487B2-B3D4-4B12-876F-840864ED41B0}" type="slidenum">
              <a:rPr kumimoji="1" lang="ja-JP" altLang="en-US" smtClean="0"/>
              <a:t>36</a:t>
            </a:fld>
            <a:endParaRPr kumimoji="1" lang="ja-JP" altLang="en-US"/>
          </a:p>
        </p:txBody>
      </p:sp>
      <p:sp>
        <p:nvSpPr>
          <p:cNvPr id="4" name="正方形/長方形 3">
            <a:extLst>
              <a:ext uri="{FF2B5EF4-FFF2-40B4-BE49-F238E27FC236}">
                <a16:creationId xmlns:a16="http://schemas.microsoft.com/office/drawing/2014/main" id="{C23F9CA0-C08C-524A-2D82-B15A9F30566E}"/>
              </a:ext>
            </a:extLst>
          </p:cNvPr>
          <p:cNvSpPr/>
          <p:nvPr/>
        </p:nvSpPr>
        <p:spPr>
          <a:xfrm>
            <a:off x="452438" y="728663"/>
            <a:ext cx="2078111"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ea typeface="BIZ UDPゴシック" panose="020B0400000000000000" pitchFamily="50" charset="-128"/>
              </a:rPr>
              <a:t>中国出願</a:t>
            </a:r>
          </a:p>
        </p:txBody>
      </p:sp>
      <p:sp>
        <p:nvSpPr>
          <p:cNvPr id="29" name="テキスト ボックス 28">
            <a:extLst>
              <a:ext uri="{FF2B5EF4-FFF2-40B4-BE49-F238E27FC236}">
                <a16:creationId xmlns:a16="http://schemas.microsoft.com/office/drawing/2014/main" id="{38BD259A-9D2C-4DC7-B4AB-9AA9C19FD350}"/>
              </a:ext>
            </a:extLst>
          </p:cNvPr>
          <p:cNvSpPr txBox="1"/>
          <p:nvPr/>
        </p:nvSpPr>
        <p:spPr>
          <a:xfrm>
            <a:off x="452438" y="1151464"/>
            <a:ext cx="9003342" cy="1077218"/>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sz="1600"/>
              <a:t>中国での特許出願は、中国国家知識産権局（</a:t>
            </a:r>
            <a:r>
              <a:rPr kumimoji="1" lang="en-US" altLang="ja-JP" sz="1600"/>
              <a:t>CNIPA</a:t>
            </a:r>
            <a:r>
              <a:rPr kumimoji="1" lang="ja-JP" altLang="en-US" sz="1600"/>
              <a:t>）に対して行う。</a:t>
            </a:r>
            <a:endParaRPr kumimoji="1" lang="en-US" altLang="ja-JP" sz="1600"/>
          </a:p>
          <a:p>
            <a:pPr marL="285750" indent="-285750">
              <a:buFont typeface="Arial" panose="020B0604020202020204" pitchFamily="34" charset="0"/>
              <a:buChar char="•"/>
            </a:pPr>
            <a:r>
              <a:rPr kumimoji="1" lang="ja-JP" altLang="en-US" sz="1600"/>
              <a:t>すべての書類は中国語で提出する必要があり、中国語でない場合は不受理となる。</a:t>
            </a:r>
            <a:endParaRPr kumimoji="1" lang="en-US" altLang="ja-JP" sz="1600">
              <a:solidFill>
                <a:schemeClr val="accent3"/>
              </a:solidFill>
            </a:endParaRPr>
          </a:p>
          <a:p>
            <a:pPr marL="285750" indent="-285750">
              <a:buFont typeface="Arial" panose="020B0604020202020204" pitchFamily="34" charset="0"/>
              <a:buChar char="•"/>
            </a:pPr>
            <a:r>
              <a:rPr kumimoji="1" lang="ja-JP" altLang="en-US" sz="1600"/>
              <a:t>実体審査を請求する時および実体審査に入る旨の通知を受領した日より</a:t>
            </a:r>
            <a:r>
              <a:rPr kumimoji="1" lang="en-US" altLang="ja-JP" sz="1600"/>
              <a:t>3</a:t>
            </a:r>
            <a:r>
              <a:rPr kumimoji="1" lang="ja-JP" altLang="en-US" sz="1600"/>
              <a:t>か月以内に、特許出願を自発的に補正することができる。</a:t>
            </a:r>
          </a:p>
        </p:txBody>
      </p:sp>
      <p:sp>
        <p:nvSpPr>
          <p:cNvPr id="50" name="右矢印 1">
            <a:extLst>
              <a:ext uri="{FF2B5EF4-FFF2-40B4-BE49-F238E27FC236}">
                <a16:creationId xmlns:a16="http://schemas.microsoft.com/office/drawing/2014/main" id="{CC88FA13-C473-4EB2-BBC1-CF43F745E72C}"/>
              </a:ext>
            </a:extLst>
          </p:cNvPr>
          <p:cNvSpPr/>
          <p:nvPr/>
        </p:nvSpPr>
        <p:spPr>
          <a:xfrm>
            <a:off x="452438" y="2899791"/>
            <a:ext cx="9045692" cy="612632"/>
          </a:xfrm>
          <a:prstGeom prst="rightArrow">
            <a:avLst>
              <a:gd name="adj1" fmla="val 50000"/>
              <a:gd name="adj2" fmla="val 118737"/>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43C472C3-321D-58A4-25F3-3A79EBA20673}"/>
              </a:ext>
            </a:extLst>
          </p:cNvPr>
          <p:cNvSpPr txBox="1"/>
          <p:nvPr/>
        </p:nvSpPr>
        <p:spPr>
          <a:xfrm>
            <a:off x="389040" y="3460488"/>
            <a:ext cx="461665" cy="1064872"/>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発明した</a:t>
            </a:r>
          </a:p>
        </p:txBody>
      </p:sp>
      <p:sp>
        <p:nvSpPr>
          <p:cNvPr id="53" name="テキスト ボックス 52">
            <a:extLst>
              <a:ext uri="{FF2B5EF4-FFF2-40B4-BE49-F238E27FC236}">
                <a16:creationId xmlns:a16="http://schemas.microsoft.com/office/drawing/2014/main" id="{CB7D42A0-FA06-C8D1-39A9-158ADF3B3F88}"/>
              </a:ext>
            </a:extLst>
          </p:cNvPr>
          <p:cNvSpPr txBox="1"/>
          <p:nvPr/>
        </p:nvSpPr>
        <p:spPr>
          <a:xfrm>
            <a:off x="1896488" y="3473831"/>
            <a:ext cx="461665" cy="1143942"/>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方式審査</a:t>
            </a:r>
          </a:p>
        </p:txBody>
      </p:sp>
      <p:sp>
        <p:nvSpPr>
          <p:cNvPr id="57" name="テキスト ボックス 56">
            <a:extLst>
              <a:ext uri="{FF2B5EF4-FFF2-40B4-BE49-F238E27FC236}">
                <a16:creationId xmlns:a16="http://schemas.microsoft.com/office/drawing/2014/main" id="{26B6E348-4320-0AEC-9954-31F99C43FFA1}"/>
              </a:ext>
            </a:extLst>
          </p:cNvPr>
          <p:cNvSpPr txBox="1"/>
          <p:nvPr/>
        </p:nvSpPr>
        <p:spPr>
          <a:xfrm>
            <a:off x="4311745" y="3463936"/>
            <a:ext cx="432000" cy="1188821"/>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実体審査</a:t>
            </a:r>
          </a:p>
        </p:txBody>
      </p:sp>
      <p:sp>
        <p:nvSpPr>
          <p:cNvPr id="58" name="テキスト ボックス 57">
            <a:extLst>
              <a:ext uri="{FF2B5EF4-FFF2-40B4-BE49-F238E27FC236}">
                <a16:creationId xmlns:a16="http://schemas.microsoft.com/office/drawing/2014/main" id="{B459B2B7-E590-8F28-65D2-E7FC9F124009}"/>
              </a:ext>
            </a:extLst>
          </p:cNvPr>
          <p:cNvSpPr txBox="1"/>
          <p:nvPr/>
        </p:nvSpPr>
        <p:spPr>
          <a:xfrm>
            <a:off x="5268690" y="3464997"/>
            <a:ext cx="461665" cy="1668581"/>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拒絶理由通知</a:t>
            </a:r>
          </a:p>
        </p:txBody>
      </p:sp>
      <p:sp>
        <p:nvSpPr>
          <p:cNvPr id="62" name="テキスト ボックス 61">
            <a:extLst>
              <a:ext uri="{FF2B5EF4-FFF2-40B4-BE49-F238E27FC236}">
                <a16:creationId xmlns:a16="http://schemas.microsoft.com/office/drawing/2014/main" id="{9BD11447-D15F-BF84-0C09-1B33272764F2}"/>
              </a:ext>
            </a:extLst>
          </p:cNvPr>
          <p:cNvSpPr txBox="1"/>
          <p:nvPr/>
        </p:nvSpPr>
        <p:spPr>
          <a:xfrm>
            <a:off x="2716879" y="3460488"/>
            <a:ext cx="461665" cy="1157284"/>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出願公開</a:t>
            </a:r>
            <a:endParaRPr kumimoji="1" lang="en-US" altLang="ja-JP" b="1">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C23F9CA0-C08C-524A-2D82-B15A9F30566E}"/>
              </a:ext>
            </a:extLst>
          </p:cNvPr>
          <p:cNvSpPr/>
          <p:nvPr/>
        </p:nvSpPr>
        <p:spPr>
          <a:xfrm>
            <a:off x="456736" y="2478781"/>
            <a:ext cx="2078111"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ea typeface="BIZ UDPゴシック" panose="020B0400000000000000" pitchFamily="50" charset="-128"/>
              </a:rPr>
              <a:t>中国出願のフロー</a:t>
            </a:r>
          </a:p>
        </p:txBody>
      </p:sp>
      <p:sp>
        <p:nvSpPr>
          <p:cNvPr id="35" name="右矢印 44">
            <a:extLst>
              <a:ext uri="{FF2B5EF4-FFF2-40B4-BE49-F238E27FC236}">
                <a16:creationId xmlns:a16="http://schemas.microsoft.com/office/drawing/2014/main" id="{F9541BD9-81CF-308F-5B91-00E2376DEF0C}"/>
              </a:ext>
            </a:extLst>
          </p:cNvPr>
          <p:cNvSpPr/>
          <p:nvPr/>
        </p:nvSpPr>
        <p:spPr>
          <a:xfrm>
            <a:off x="4760300" y="3677089"/>
            <a:ext cx="360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7" name="右矢印 44">
            <a:extLst>
              <a:ext uri="{FF2B5EF4-FFF2-40B4-BE49-F238E27FC236}">
                <a16:creationId xmlns:a16="http://schemas.microsoft.com/office/drawing/2014/main" id="{F9541BD9-81CF-308F-5B91-00E2376DEF0C}"/>
              </a:ext>
            </a:extLst>
          </p:cNvPr>
          <p:cNvSpPr/>
          <p:nvPr/>
        </p:nvSpPr>
        <p:spPr>
          <a:xfrm>
            <a:off x="3946492" y="3677089"/>
            <a:ext cx="360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8" name="右矢印 44">
            <a:extLst>
              <a:ext uri="{FF2B5EF4-FFF2-40B4-BE49-F238E27FC236}">
                <a16:creationId xmlns:a16="http://schemas.microsoft.com/office/drawing/2014/main" id="{F9541BD9-81CF-308F-5B91-00E2376DEF0C}"/>
              </a:ext>
            </a:extLst>
          </p:cNvPr>
          <p:cNvSpPr/>
          <p:nvPr/>
        </p:nvSpPr>
        <p:spPr>
          <a:xfrm>
            <a:off x="2374096" y="3677089"/>
            <a:ext cx="360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39" name="右矢印 44">
            <a:extLst>
              <a:ext uri="{FF2B5EF4-FFF2-40B4-BE49-F238E27FC236}">
                <a16:creationId xmlns:a16="http://schemas.microsoft.com/office/drawing/2014/main" id="{F9541BD9-81CF-308F-5B91-00E2376DEF0C}"/>
              </a:ext>
            </a:extLst>
          </p:cNvPr>
          <p:cNvSpPr/>
          <p:nvPr/>
        </p:nvSpPr>
        <p:spPr>
          <a:xfrm>
            <a:off x="1572335" y="3677089"/>
            <a:ext cx="360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9BD11447-D15F-BF84-0C09-1B33272764F2}"/>
              </a:ext>
            </a:extLst>
          </p:cNvPr>
          <p:cNvSpPr txBox="1"/>
          <p:nvPr/>
        </p:nvSpPr>
        <p:spPr>
          <a:xfrm>
            <a:off x="1139528" y="3460488"/>
            <a:ext cx="461665" cy="1157284"/>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特許出願</a:t>
            </a:r>
            <a:endParaRPr kumimoji="1" lang="en-US" altLang="ja-JP" b="1">
              <a:latin typeface="BIZ UDPゴシック" panose="020B0400000000000000" pitchFamily="50" charset="-128"/>
              <a:ea typeface="BIZ UDPゴシック" panose="020B0400000000000000" pitchFamily="50" charset="-128"/>
            </a:endParaRPr>
          </a:p>
        </p:txBody>
      </p:sp>
      <p:sp>
        <p:nvSpPr>
          <p:cNvPr id="42" name="右矢印 44">
            <a:extLst>
              <a:ext uri="{FF2B5EF4-FFF2-40B4-BE49-F238E27FC236}">
                <a16:creationId xmlns:a16="http://schemas.microsoft.com/office/drawing/2014/main" id="{F9541BD9-81CF-308F-5B91-00E2376DEF0C}"/>
              </a:ext>
            </a:extLst>
          </p:cNvPr>
          <p:cNvSpPr/>
          <p:nvPr/>
        </p:nvSpPr>
        <p:spPr>
          <a:xfrm>
            <a:off x="802597" y="3677089"/>
            <a:ext cx="360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3414" y="4321887"/>
            <a:ext cx="811691" cy="811691"/>
          </a:xfrm>
          <a:prstGeom prst="rect">
            <a:avLst/>
          </a:prstGeom>
        </p:spPr>
      </p:pic>
      <p:sp>
        <p:nvSpPr>
          <p:cNvPr id="54" name="四角形吹き出し 53"/>
          <p:cNvSpPr/>
          <p:nvPr/>
        </p:nvSpPr>
        <p:spPr>
          <a:xfrm>
            <a:off x="973704" y="5471905"/>
            <a:ext cx="1609712" cy="847678"/>
          </a:xfrm>
          <a:prstGeom prst="wedgeRectCallout">
            <a:avLst>
              <a:gd name="adj1" fmla="val 68886"/>
              <a:gd name="adj2" fmla="val -163142"/>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rPr>
              <a:t>出願すると、出願日から</a:t>
            </a:r>
            <a:r>
              <a:rPr kumimoji="1" lang="en-US" altLang="ja-JP" sz="1100">
                <a:solidFill>
                  <a:schemeClr val="tx1"/>
                </a:solidFill>
              </a:rPr>
              <a:t>18</a:t>
            </a:r>
            <a:r>
              <a:rPr kumimoji="1" lang="ja-JP" altLang="en-US" sz="1100">
                <a:solidFill>
                  <a:schemeClr val="tx1"/>
                </a:solidFill>
              </a:rPr>
              <a:t>カ月後に速やかに出願公開される。</a:t>
            </a:r>
          </a:p>
        </p:txBody>
      </p:sp>
      <p:sp>
        <p:nvSpPr>
          <p:cNvPr id="47" name="テキスト ボックス 46">
            <a:extLst>
              <a:ext uri="{FF2B5EF4-FFF2-40B4-BE49-F238E27FC236}">
                <a16:creationId xmlns:a16="http://schemas.microsoft.com/office/drawing/2014/main" id="{6E23A7D7-5DF8-2674-7390-A3E9B8070B48}"/>
              </a:ext>
            </a:extLst>
          </p:cNvPr>
          <p:cNvSpPr txBox="1"/>
          <p:nvPr/>
        </p:nvSpPr>
        <p:spPr>
          <a:xfrm>
            <a:off x="6020138" y="3468521"/>
            <a:ext cx="461665" cy="1668581"/>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意見補正</a:t>
            </a:r>
          </a:p>
        </p:txBody>
      </p:sp>
      <p:sp>
        <p:nvSpPr>
          <p:cNvPr id="55" name="右矢印 44">
            <a:extLst>
              <a:ext uri="{FF2B5EF4-FFF2-40B4-BE49-F238E27FC236}">
                <a16:creationId xmlns:a16="http://schemas.microsoft.com/office/drawing/2014/main" id="{F9541BD9-81CF-308F-5B91-00E2376DEF0C}"/>
              </a:ext>
            </a:extLst>
          </p:cNvPr>
          <p:cNvSpPr/>
          <p:nvPr/>
        </p:nvSpPr>
        <p:spPr>
          <a:xfrm>
            <a:off x="6608696" y="3677089"/>
            <a:ext cx="360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0" name="右矢印 44">
            <a:extLst>
              <a:ext uri="{FF2B5EF4-FFF2-40B4-BE49-F238E27FC236}">
                <a16:creationId xmlns:a16="http://schemas.microsoft.com/office/drawing/2014/main" id="{F9541BD9-81CF-308F-5B91-00E2376DEF0C}"/>
              </a:ext>
            </a:extLst>
          </p:cNvPr>
          <p:cNvSpPr/>
          <p:nvPr/>
        </p:nvSpPr>
        <p:spPr>
          <a:xfrm>
            <a:off x="5723089" y="3677089"/>
            <a:ext cx="360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1" name="テキスト ボックス 60">
            <a:extLst>
              <a:ext uri="{FF2B5EF4-FFF2-40B4-BE49-F238E27FC236}">
                <a16:creationId xmlns:a16="http://schemas.microsoft.com/office/drawing/2014/main" id="{26B6E348-4320-0AEC-9954-31F99C43FFA1}"/>
              </a:ext>
            </a:extLst>
          </p:cNvPr>
          <p:cNvSpPr txBox="1"/>
          <p:nvPr/>
        </p:nvSpPr>
        <p:spPr>
          <a:xfrm>
            <a:off x="3492372" y="3463936"/>
            <a:ext cx="461665" cy="1188821"/>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審査請求</a:t>
            </a:r>
          </a:p>
        </p:txBody>
      </p:sp>
      <p:sp>
        <p:nvSpPr>
          <p:cNvPr id="64" name="右矢印 44">
            <a:extLst>
              <a:ext uri="{FF2B5EF4-FFF2-40B4-BE49-F238E27FC236}">
                <a16:creationId xmlns:a16="http://schemas.microsoft.com/office/drawing/2014/main" id="{F9541BD9-81CF-308F-5B91-00E2376DEF0C}"/>
              </a:ext>
            </a:extLst>
          </p:cNvPr>
          <p:cNvSpPr/>
          <p:nvPr/>
        </p:nvSpPr>
        <p:spPr>
          <a:xfrm>
            <a:off x="3180431" y="3677089"/>
            <a:ext cx="360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6" name="四角形吹き出し 65"/>
          <p:cNvSpPr/>
          <p:nvPr/>
        </p:nvSpPr>
        <p:spPr>
          <a:xfrm>
            <a:off x="2667092" y="5459205"/>
            <a:ext cx="1597355" cy="847678"/>
          </a:xfrm>
          <a:prstGeom prst="wedgeRectCallout">
            <a:avLst>
              <a:gd name="adj1" fmla="val 16639"/>
              <a:gd name="adj2" fmla="val -168551"/>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b="1">
                <a:solidFill>
                  <a:schemeClr val="accent3"/>
                </a:solidFill>
              </a:rPr>
              <a:t>審査請求は、出願から</a:t>
            </a:r>
            <a:r>
              <a:rPr kumimoji="1" lang="en-US" altLang="ja-JP" sz="1100" b="1">
                <a:solidFill>
                  <a:schemeClr val="accent3"/>
                </a:solidFill>
              </a:rPr>
              <a:t>3</a:t>
            </a:r>
            <a:r>
              <a:rPr kumimoji="1" lang="ja-JP" altLang="en-US" sz="1100" b="1">
                <a:solidFill>
                  <a:schemeClr val="accent3"/>
                </a:solidFill>
              </a:rPr>
              <a:t>年以内に行う必要がある。（日本と同様）</a:t>
            </a:r>
            <a:endParaRPr kumimoji="1" lang="en-US" altLang="ja-JP" sz="1100" b="1">
              <a:solidFill>
                <a:schemeClr val="accent3"/>
              </a:solidFill>
            </a:endParaRPr>
          </a:p>
        </p:txBody>
      </p:sp>
      <p:sp>
        <p:nvSpPr>
          <p:cNvPr id="33" name="正方形/長方形 32">
            <a:extLst>
              <a:ext uri="{FF2B5EF4-FFF2-40B4-BE49-F238E27FC236}">
                <a16:creationId xmlns:a16="http://schemas.microsoft.com/office/drawing/2014/main" id="{C225D091-B1A5-AE93-DAF2-E0E791E3D3FC}"/>
              </a:ext>
            </a:extLst>
          </p:cNvPr>
          <p:cNvSpPr/>
          <p:nvPr/>
        </p:nvSpPr>
        <p:spPr>
          <a:xfrm>
            <a:off x="5254199" y="3417527"/>
            <a:ext cx="1216683" cy="1668581"/>
          </a:xfrm>
          <a:prstGeom prst="rect">
            <a:avLst/>
          </a:prstGeom>
          <a:noFill/>
          <a:ln w="381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36" name="テキスト ボックス 35">
            <a:extLst>
              <a:ext uri="{FF2B5EF4-FFF2-40B4-BE49-F238E27FC236}">
                <a16:creationId xmlns:a16="http://schemas.microsoft.com/office/drawing/2014/main" id="{C20D227E-89E2-A603-0883-45944CB3DFEB}"/>
              </a:ext>
            </a:extLst>
          </p:cNvPr>
          <p:cNvSpPr txBox="1"/>
          <p:nvPr/>
        </p:nvSpPr>
        <p:spPr>
          <a:xfrm>
            <a:off x="8985868" y="3466442"/>
            <a:ext cx="461665" cy="2090844"/>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特許付与・特許公報</a:t>
            </a:r>
            <a:endParaRPr kumimoji="1" lang="ja-JP" altLang="en-US">
              <a:latin typeface="BIZ UDPゴシック" panose="020B0400000000000000" pitchFamily="50" charset="-128"/>
              <a:ea typeface="BIZ UDPゴシック" panose="020B0400000000000000" pitchFamily="50" charset="-128"/>
            </a:endParaRPr>
          </a:p>
        </p:txBody>
      </p:sp>
      <p:sp>
        <p:nvSpPr>
          <p:cNvPr id="40" name="テキスト ボックス 39">
            <a:extLst>
              <a:ext uri="{FF2B5EF4-FFF2-40B4-BE49-F238E27FC236}">
                <a16:creationId xmlns:a16="http://schemas.microsoft.com/office/drawing/2014/main" id="{39E1B23C-6D3D-8FE7-4175-08DF4D368E76}"/>
              </a:ext>
            </a:extLst>
          </p:cNvPr>
          <p:cNvSpPr txBox="1"/>
          <p:nvPr/>
        </p:nvSpPr>
        <p:spPr>
          <a:xfrm>
            <a:off x="6998930" y="3466442"/>
            <a:ext cx="461665" cy="2387466"/>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特許査定</a:t>
            </a:r>
            <a:r>
              <a:rPr lang="ja-JP" altLang="en-US" b="1">
                <a:latin typeface="BIZ UDPゴシック" panose="020B0400000000000000" pitchFamily="50" charset="-128"/>
                <a:ea typeface="BIZ UDPゴシック" panose="020B0400000000000000" pitchFamily="50" charset="-128"/>
              </a:rPr>
              <a:t>／拒絶査定</a:t>
            </a:r>
            <a:endParaRPr kumimoji="1" lang="ja-JP" altLang="en-US">
              <a:latin typeface="BIZ UDPゴシック" panose="020B0400000000000000" pitchFamily="50" charset="-128"/>
              <a:ea typeface="BIZ UDPゴシック" panose="020B0400000000000000" pitchFamily="50" charset="-128"/>
            </a:endParaRPr>
          </a:p>
        </p:txBody>
      </p:sp>
      <p:sp>
        <p:nvSpPr>
          <p:cNvPr id="43" name="テキスト ボックス 42">
            <a:extLst>
              <a:ext uri="{FF2B5EF4-FFF2-40B4-BE49-F238E27FC236}">
                <a16:creationId xmlns:a16="http://schemas.microsoft.com/office/drawing/2014/main" id="{A7D4F8BA-2B7F-AE0D-4253-0C5B1270A5BC}"/>
              </a:ext>
            </a:extLst>
          </p:cNvPr>
          <p:cNvSpPr txBox="1"/>
          <p:nvPr/>
        </p:nvSpPr>
        <p:spPr>
          <a:xfrm>
            <a:off x="8106300" y="3466442"/>
            <a:ext cx="461665" cy="1398025"/>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特許料納付</a:t>
            </a:r>
            <a:endParaRPr kumimoji="1" lang="ja-JP" altLang="en-US">
              <a:latin typeface="BIZ UDPゴシック" panose="020B0400000000000000" pitchFamily="50" charset="-128"/>
              <a:ea typeface="BIZ UDPゴシック" panose="020B0400000000000000" pitchFamily="50" charset="-128"/>
            </a:endParaRPr>
          </a:p>
        </p:txBody>
      </p:sp>
      <p:sp>
        <p:nvSpPr>
          <p:cNvPr id="44" name="右矢印 44">
            <a:extLst>
              <a:ext uri="{FF2B5EF4-FFF2-40B4-BE49-F238E27FC236}">
                <a16:creationId xmlns:a16="http://schemas.microsoft.com/office/drawing/2014/main" id="{F9541BD9-81CF-308F-5B91-00E2376DEF0C}"/>
              </a:ext>
            </a:extLst>
          </p:cNvPr>
          <p:cNvSpPr/>
          <p:nvPr/>
        </p:nvSpPr>
        <p:spPr>
          <a:xfrm>
            <a:off x="8567911" y="3677089"/>
            <a:ext cx="3456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6" name="右矢印 44">
            <a:extLst>
              <a:ext uri="{FF2B5EF4-FFF2-40B4-BE49-F238E27FC236}">
                <a16:creationId xmlns:a16="http://schemas.microsoft.com/office/drawing/2014/main" id="{F9541BD9-81CF-308F-5B91-00E2376DEF0C}"/>
              </a:ext>
            </a:extLst>
          </p:cNvPr>
          <p:cNvSpPr/>
          <p:nvPr/>
        </p:nvSpPr>
        <p:spPr>
          <a:xfrm>
            <a:off x="7460595" y="3677089"/>
            <a:ext cx="64182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8" name="右矢印 44">
            <a:extLst>
              <a:ext uri="{FF2B5EF4-FFF2-40B4-BE49-F238E27FC236}">
                <a16:creationId xmlns:a16="http://schemas.microsoft.com/office/drawing/2014/main" id="{F9541BD9-81CF-308F-5B91-00E2376DEF0C}"/>
              </a:ext>
            </a:extLst>
          </p:cNvPr>
          <p:cNvSpPr/>
          <p:nvPr/>
        </p:nvSpPr>
        <p:spPr>
          <a:xfrm>
            <a:off x="7453506" y="4958937"/>
            <a:ext cx="3456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9" name="テキスト ボックス 48">
            <a:extLst>
              <a:ext uri="{FF2B5EF4-FFF2-40B4-BE49-F238E27FC236}">
                <a16:creationId xmlns:a16="http://schemas.microsoft.com/office/drawing/2014/main" id="{A7D4F8BA-2B7F-AE0D-4253-0C5B1270A5BC}"/>
              </a:ext>
            </a:extLst>
          </p:cNvPr>
          <p:cNvSpPr txBox="1"/>
          <p:nvPr/>
        </p:nvSpPr>
        <p:spPr>
          <a:xfrm>
            <a:off x="7757810" y="4617772"/>
            <a:ext cx="461665" cy="1052010"/>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不服審判</a:t>
            </a:r>
            <a:endParaRPr kumimoji="1" lang="ja-JP" altLang="en-US">
              <a:latin typeface="BIZ UDPゴシック" panose="020B0400000000000000" pitchFamily="50" charset="-128"/>
              <a:ea typeface="BIZ UDPゴシック" panose="020B0400000000000000" pitchFamily="50" charset="-128"/>
            </a:endParaRPr>
          </a:p>
        </p:txBody>
      </p:sp>
      <p:sp>
        <p:nvSpPr>
          <p:cNvPr id="52" name="四角形吹き出し 51"/>
          <p:cNvSpPr/>
          <p:nvPr/>
        </p:nvSpPr>
        <p:spPr>
          <a:xfrm>
            <a:off x="4347294" y="5471906"/>
            <a:ext cx="1858396" cy="841048"/>
          </a:xfrm>
          <a:prstGeom prst="wedgeRectCallout">
            <a:avLst>
              <a:gd name="adj1" fmla="val 25945"/>
              <a:gd name="adj2" fmla="val -8556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050">
                <a:solidFill>
                  <a:schemeClr val="tx1"/>
                </a:solidFill>
              </a:rPr>
              <a:t>拒絶理由通知が来なければ特許査定に進む。</a:t>
            </a:r>
            <a:endParaRPr kumimoji="1" lang="en-US" altLang="ja-JP" sz="1050">
              <a:solidFill>
                <a:schemeClr val="tx1"/>
              </a:solidFill>
            </a:endParaRPr>
          </a:p>
        </p:txBody>
      </p:sp>
      <p:sp>
        <p:nvSpPr>
          <p:cNvPr id="6" name="四角形吹き出し 5"/>
          <p:cNvSpPr/>
          <p:nvPr/>
        </p:nvSpPr>
        <p:spPr>
          <a:xfrm>
            <a:off x="6295260" y="5774256"/>
            <a:ext cx="3209361" cy="536725"/>
          </a:xfrm>
          <a:prstGeom prst="wedgeRectCallout">
            <a:avLst>
              <a:gd name="adj1" fmla="val 7254"/>
              <a:gd name="adj2" fmla="val -96537"/>
            </a:avLst>
          </a:prstGeom>
          <a:solidFill>
            <a:srgbClr val="E8E5D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sz="1100">
                <a:solidFill>
                  <a:schemeClr val="tx1"/>
                </a:solidFill>
              </a:rPr>
              <a:t>拒絶査定の結果に不服の場合は、国務院専利行政部門に対して審判請求をすることができる。</a:t>
            </a:r>
          </a:p>
        </p:txBody>
      </p:sp>
      <p:sp>
        <p:nvSpPr>
          <p:cNvPr id="5" name="フッター プレースホルダー 3">
            <a:extLst>
              <a:ext uri="{FF2B5EF4-FFF2-40B4-BE49-F238E27FC236}">
                <a16:creationId xmlns:a16="http://schemas.microsoft.com/office/drawing/2014/main" id="{CFD690B8-095D-8151-CB05-51BD812BA62A}"/>
              </a:ext>
            </a:extLst>
          </p:cNvPr>
          <p:cNvSpPr>
            <a:spLocks noGrp="1"/>
          </p:cNvSpPr>
          <p:nvPr>
            <p:ph type="ftr" sz="quarter" idx="3"/>
          </p:nvPr>
        </p:nvSpPr>
        <p:spPr>
          <a:xfrm>
            <a:off x="5970130" y="6509394"/>
            <a:ext cx="3528000" cy="320040"/>
          </a:xfrm>
        </p:spPr>
        <p:txBody>
          <a:bodyPr/>
          <a:lstStyle/>
          <a:p>
            <a:r>
              <a:rPr kumimoji="1" lang="ja-JP" altLang="en-US">
                <a:latin typeface="BIZ UDPゴシック" panose="020B0400000000000000" pitchFamily="50" charset="-128"/>
              </a:rPr>
              <a:t>資料：</a:t>
            </a:r>
            <a:r>
              <a:rPr kumimoji="1" lang="en-US" altLang="ja-JP">
                <a:latin typeface="BIZ UDPゴシック" panose="020B0400000000000000" pitchFamily="50" charset="-128"/>
              </a:rPr>
              <a:t>INPIT</a:t>
            </a:r>
            <a:r>
              <a:rPr kumimoji="1" lang="ja-JP" altLang="en-US">
                <a:latin typeface="BIZ UDPゴシック" panose="020B0400000000000000" pitchFamily="50" charset="-128"/>
              </a:rPr>
              <a:t>「中国における特許制度のまとめ－手続編」を基に作成</a:t>
            </a:r>
          </a:p>
        </p:txBody>
      </p:sp>
    </p:spTree>
    <p:extLst>
      <p:ext uri="{BB962C8B-B14F-4D97-AF65-F5344CB8AC3E}">
        <p14:creationId xmlns:p14="http://schemas.microsoft.com/office/powerpoint/2010/main" val="162815199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sz="1400"/>
              <a:t>海外出願について</a:t>
            </a:r>
            <a:endParaRPr lang="en-US" altLang="ja-JP" sz="1400"/>
          </a:p>
        </p:txBody>
      </p:sp>
      <p:sp>
        <p:nvSpPr>
          <p:cNvPr id="3" name="コンテンツ プレースホルダー 2"/>
          <p:cNvSpPr>
            <a:spLocks noGrp="1"/>
          </p:cNvSpPr>
          <p:nvPr>
            <p:ph sz="quarter" idx="13"/>
          </p:nvPr>
        </p:nvSpPr>
        <p:spPr/>
        <p:txBody>
          <a:bodyPr/>
          <a:lstStyle/>
          <a:p>
            <a:pPr marL="0" indent="0">
              <a:buNone/>
            </a:pPr>
            <a:r>
              <a:rPr lang="ja-JP" altLang="en-US">
                <a:latin typeface="BIZ UDPゴシック" panose="020B0400000000000000" pitchFamily="50" charset="-128"/>
              </a:rPr>
              <a:t>海外主要国での出願の流れ：欧州</a:t>
            </a:r>
            <a:endParaRPr kumimoji="1" lang="ja-JP" altLang="en-US">
              <a:latin typeface="BIZ UDPゴシック" panose="020B0400000000000000" pitchFamily="50" charset="-128"/>
            </a:endParaRPr>
          </a:p>
        </p:txBody>
      </p:sp>
      <p:sp>
        <p:nvSpPr>
          <p:cNvPr id="7" name="スライド番号プレースホルダー 6"/>
          <p:cNvSpPr>
            <a:spLocks noGrp="1"/>
          </p:cNvSpPr>
          <p:nvPr>
            <p:ph type="sldNum" sz="quarter" idx="4"/>
          </p:nvPr>
        </p:nvSpPr>
        <p:spPr>
          <a:xfrm>
            <a:off x="9455780" y="6463674"/>
            <a:ext cx="396240" cy="365760"/>
          </a:xfrm>
        </p:spPr>
        <p:txBody>
          <a:bodyPr/>
          <a:lstStyle/>
          <a:p>
            <a:fld id="{A1D487B2-B3D4-4B12-876F-840864ED41B0}" type="slidenum">
              <a:rPr kumimoji="1" lang="ja-JP" altLang="en-US" smtClean="0"/>
              <a:t>37</a:t>
            </a:fld>
            <a:endParaRPr kumimoji="1" lang="ja-JP" altLang="en-US"/>
          </a:p>
        </p:txBody>
      </p:sp>
      <p:sp>
        <p:nvSpPr>
          <p:cNvPr id="4" name="正方形/長方形 3">
            <a:extLst>
              <a:ext uri="{FF2B5EF4-FFF2-40B4-BE49-F238E27FC236}">
                <a16:creationId xmlns:a16="http://schemas.microsoft.com/office/drawing/2014/main" id="{C23F9CA0-C08C-524A-2D82-B15A9F30566E}"/>
              </a:ext>
            </a:extLst>
          </p:cNvPr>
          <p:cNvSpPr/>
          <p:nvPr/>
        </p:nvSpPr>
        <p:spPr>
          <a:xfrm>
            <a:off x="452438" y="728663"/>
            <a:ext cx="1943629"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ea typeface="BIZ UDPゴシック" panose="020B0400000000000000" pitchFamily="50" charset="-128"/>
              </a:rPr>
              <a:t>EPC</a:t>
            </a:r>
            <a:r>
              <a:rPr kumimoji="1" lang="ja-JP" altLang="en-US">
                <a:ea typeface="BIZ UDPゴシック" panose="020B0400000000000000" pitchFamily="50" charset="-128"/>
              </a:rPr>
              <a:t>出願（欧州）</a:t>
            </a:r>
          </a:p>
        </p:txBody>
      </p:sp>
      <p:sp>
        <p:nvSpPr>
          <p:cNvPr id="29" name="テキスト ボックス 28">
            <a:extLst>
              <a:ext uri="{FF2B5EF4-FFF2-40B4-BE49-F238E27FC236}">
                <a16:creationId xmlns:a16="http://schemas.microsoft.com/office/drawing/2014/main" id="{38BD259A-9D2C-4DC7-B4AB-9AA9C19FD350}"/>
              </a:ext>
            </a:extLst>
          </p:cNvPr>
          <p:cNvSpPr txBox="1"/>
          <p:nvPr/>
        </p:nvSpPr>
        <p:spPr>
          <a:xfrm>
            <a:off x="452438" y="1151464"/>
            <a:ext cx="9003342" cy="1815882"/>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sz="1600"/>
              <a:t>EPC</a:t>
            </a:r>
            <a:r>
              <a:rPr kumimoji="1" lang="ja-JP" altLang="en-US" sz="1600"/>
              <a:t>（</a:t>
            </a:r>
            <a:r>
              <a:rPr kumimoji="1" lang="en-US" altLang="ja-JP" sz="1600"/>
              <a:t>European Patent Convention</a:t>
            </a:r>
            <a:r>
              <a:rPr kumimoji="1" lang="ja-JP" altLang="en-US" sz="1600"/>
              <a:t>）とは欧州の特許条約であり、欧州での特許出願を</a:t>
            </a:r>
            <a:r>
              <a:rPr kumimoji="1" lang="en-US" altLang="ja-JP" sz="1600"/>
              <a:t>EPC</a:t>
            </a:r>
            <a:r>
              <a:rPr kumimoji="1" lang="ja-JP" altLang="en-US" sz="1600"/>
              <a:t>出願と呼ぶ。</a:t>
            </a:r>
            <a:endParaRPr kumimoji="1" lang="en-US" altLang="ja-JP" sz="1600"/>
          </a:p>
          <a:p>
            <a:pPr marL="285750" indent="-285750">
              <a:buFont typeface="Arial" panose="020B0604020202020204" pitchFamily="34" charset="0"/>
              <a:buChar char="•"/>
            </a:pPr>
            <a:r>
              <a:rPr kumimoji="1" lang="en-US" altLang="ja-JP" sz="1600"/>
              <a:t>EPC</a:t>
            </a:r>
            <a:r>
              <a:rPr kumimoji="1" lang="ja-JP" altLang="en-US" sz="1600"/>
              <a:t>出願を欧州特許庁（</a:t>
            </a:r>
            <a:r>
              <a:rPr kumimoji="1" lang="en-US" altLang="ja-JP" sz="1600"/>
              <a:t>EPO</a:t>
            </a:r>
            <a:r>
              <a:rPr kumimoji="1" lang="ja-JP" altLang="en-US" sz="1600"/>
              <a:t>）に行うことで、</a:t>
            </a:r>
            <a:r>
              <a:rPr kumimoji="1" lang="en-US" altLang="ja-JP" sz="1600">
                <a:solidFill>
                  <a:schemeClr val="accent3"/>
                </a:solidFill>
              </a:rPr>
              <a:t>EPC</a:t>
            </a:r>
            <a:r>
              <a:rPr kumimoji="1" lang="ja-JP" altLang="en-US" sz="1600">
                <a:solidFill>
                  <a:schemeClr val="accent3"/>
                </a:solidFill>
              </a:rPr>
              <a:t>加盟国の全てまたは一部の国で特許権の権利取得が可能である。</a:t>
            </a:r>
            <a:endParaRPr kumimoji="1" lang="en-US" altLang="ja-JP" sz="1600">
              <a:solidFill>
                <a:schemeClr val="accent3"/>
              </a:solidFill>
            </a:endParaRPr>
          </a:p>
          <a:p>
            <a:pPr marL="285750" indent="-285750">
              <a:buFont typeface="Arial" panose="020B0604020202020204" pitchFamily="34" charset="0"/>
              <a:buChar char="•"/>
            </a:pPr>
            <a:r>
              <a:rPr kumimoji="1" lang="ja-JP" altLang="en-US" sz="1600"/>
              <a:t>特許を出願したい国が多い場合、</a:t>
            </a:r>
            <a:r>
              <a:rPr kumimoji="1" lang="en-US" altLang="ja-JP" sz="1600"/>
              <a:t>EPC</a:t>
            </a:r>
            <a:r>
              <a:rPr kumimoji="1" lang="ja-JP" altLang="en-US" sz="1600"/>
              <a:t>出願により特許を取得したい国を指定することで、</a:t>
            </a:r>
            <a:r>
              <a:rPr kumimoji="1" lang="ja-JP" altLang="en-US" sz="1600">
                <a:solidFill>
                  <a:schemeClr val="accent3"/>
                </a:solidFill>
              </a:rPr>
              <a:t>欧州各国にそれぞれ出願するよりも出願費用を安く抑えることができる。</a:t>
            </a:r>
            <a:endParaRPr kumimoji="1" lang="en-US" altLang="ja-JP" sz="1600">
              <a:solidFill>
                <a:schemeClr val="accent3"/>
              </a:solidFill>
            </a:endParaRPr>
          </a:p>
          <a:p>
            <a:pPr marL="285750" indent="-285750">
              <a:buFont typeface="Arial" panose="020B0604020202020204" pitchFamily="34" charset="0"/>
              <a:buChar char="•"/>
            </a:pPr>
            <a:r>
              <a:rPr kumimoji="1" lang="ja-JP" altLang="en-US" sz="1600"/>
              <a:t>欧州特許庁の公用語（英語、独語、仏語）のいずれか一の言語による翻訳文を提出する必要がある。</a:t>
            </a:r>
          </a:p>
        </p:txBody>
      </p:sp>
      <p:sp>
        <p:nvSpPr>
          <p:cNvPr id="50" name="右矢印 1">
            <a:extLst>
              <a:ext uri="{FF2B5EF4-FFF2-40B4-BE49-F238E27FC236}">
                <a16:creationId xmlns:a16="http://schemas.microsoft.com/office/drawing/2014/main" id="{CC88FA13-C473-4EB2-BBC1-CF43F745E72C}"/>
              </a:ext>
            </a:extLst>
          </p:cNvPr>
          <p:cNvSpPr/>
          <p:nvPr/>
        </p:nvSpPr>
        <p:spPr>
          <a:xfrm>
            <a:off x="452438" y="3374709"/>
            <a:ext cx="9003342" cy="360295"/>
          </a:xfrm>
          <a:prstGeom prst="rightArrow">
            <a:avLst>
              <a:gd name="adj1" fmla="val 50000"/>
              <a:gd name="adj2" fmla="val 118737"/>
            </a:avLst>
          </a:prstGeom>
          <a:solidFill>
            <a:schemeClr val="accent4">
              <a:lumMod val="40000"/>
              <a:lumOff val="6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1" name="テキスト ボックス 50">
            <a:extLst>
              <a:ext uri="{FF2B5EF4-FFF2-40B4-BE49-F238E27FC236}">
                <a16:creationId xmlns:a16="http://schemas.microsoft.com/office/drawing/2014/main" id="{43C472C3-321D-58A4-25F3-3A79EBA20673}"/>
              </a:ext>
            </a:extLst>
          </p:cNvPr>
          <p:cNvSpPr txBox="1"/>
          <p:nvPr/>
        </p:nvSpPr>
        <p:spPr>
          <a:xfrm>
            <a:off x="389040" y="3744906"/>
            <a:ext cx="461665" cy="1064872"/>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発明した</a:t>
            </a:r>
          </a:p>
        </p:txBody>
      </p:sp>
      <p:sp>
        <p:nvSpPr>
          <p:cNvPr id="53" name="テキスト ボックス 52">
            <a:extLst>
              <a:ext uri="{FF2B5EF4-FFF2-40B4-BE49-F238E27FC236}">
                <a16:creationId xmlns:a16="http://schemas.microsoft.com/office/drawing/2014/main" id="{CB7D42A0-FA06-C8D1-39A9-158ADF3B3F88}"/>
              </a:ext>
            </a:extLst>
          </p:cNvPr>
          <p:cNvSpPr txBox="1"/>
          <p:nvPr/>
        </p:nvSpPr>
        <p:spPr>
          <a:xfrm>
            <a:off x="1648907" y="3758248"/>
            <a:ext cx="461665" cy="1908641"/>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欧州調査報告書</a:t>
            </a:r>
          </a:p>
        </p:txBody>
      </p:sp>
      <p:sp>
        <p:nvSpPr>
          <p:cNvPr id="56" name="テキスト ボックス 55">
            <a:extLst>
              <a:ext uri="{FF2B5EF4-FFF2-40B4-BE49-F238E27FC236}">
                <a16:creationId xmlns:a16="http://schemas.microsoft.com/office/drawing/2014/main" id="{1BB654E3-9C89-9CB4-F30C-16BAB414444A}"/>
              </a:ext>
            </a:extLst>
          </p:cNvPr>
          <p:cNvSpPr txBox="1"/>
          <p:nvPr/>
        </p:nvSpPr>
        <p:spPr>
          <a:xfrm>
            <a:off x="3002885" y="3748353"/>
            <a:ext cx="461665" cy="1188821"/>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審査請求</a:t>
            </a:r>
          </a:p>
        </p:txBody>
      </p:sp>
      <p:sp>
        <p:nvSpPr>
          <p:cNvPr id="57" name="テキスト ボックス 56">
            <a:extLst>
              <a:ext uri="{FF2B5EF4-FFF2-40B4-BE49-F238E27FC236}">
                <a16:creationId xmlns:a16="http://schemas.microsoft.com/office/drawing/2014/main" id="{26B6E348-4320-0AEC-9954-31F99C43FFA1}"/>
              </a:ext>
            </a:extLst>
          </p:cNvPr>
          <p:cNvSpPr txBox="1"/>
          <p:nvPr/>
        </p:nvSpPr>
        <p:spPr>
          <a:xfrm>
            <a:off x="3635190" y="3748354"/>
            <a:ext cx="461665" cy="1188821"/>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実体審査</a:t>
            </a:r>
          </a:p>
        </p:txBody>
      </p:sp>
      <p:sp>
        <p:nvSpPr>
          <p:cNvPr id="58" name="テキスト ボックス 57">
            <a:extLst>
              <a:ext uri="{FF2B5EF4-FFF2-40B4-BE49-F238E27FC236}">
                <a16:creationId xmlns:a16="http://schemas.microsoft.com/office/drawing/2014/main" id="{B459B2B7-E590-8F28-65D2-E7FC9F124009}"/>
              </a:ext>
            </a:extLst>
          </p:cNvPr>
          <p:cNvSpPr txBox="1"/>
          <p:nvPr/>
        </p:nvSpPr>
        <p:spPr>
          <a:xfrm>
            <a:off x="4331924" y="3749415"/>
            <a:ext cx="461665" cy="1668581"/>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拒絶理由通知</a:t>
            </a:r>
          </a:p>
        </p:txBody>
      </p:sp>
      <p:sp>
        <p:nvSpPr>
          <p:cNvPr id="59" name="テキスト ボックス 58">
            <a:extLst>
              <a:ext uri="{FF2B5EF4-FFF2-40B4-BE49-F238E27FC236}">
                <a16:creationId xmlns:a16="http://schemas.microsoft.com/office/drawing/2014/main" id="{6E23A7D7-5DF8-2674-7390-A3E9B8070B48}"/>
              </a:ext>
            </a:extLst>
          </p:cNvPr>
          <p:cNvSpPr txBox="1"/>
          <p:nvPr/>
        </p:nvSpPr>
        <p:spPr>
          <a:xfrm>
            <a:off x="4968290" y="3752939"/>
            <a:ext cx="461665" cy="1184235"/>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意見補正</a:t>
            </a:r>
          </a:p>
        </p:txBody>
      </p:sp>
      <p:sp>
        <p:nvSpPr>
          <p:cNvPr id="62" name="テキスト ボックス 61">
            <a:extLst>
              <a:ext uri="{FF2B5EF4-FFF2-40B4-BE49-F238E27FC236}">
                <a16:creationId xmlns:a16="http://schemas.microsoft.com/office/drawing/2014/main" id="{9BD11447-D15F-BF84-0C09-1B33272764F2}"/>
              </a:ext>
            </a:extLst>
          </p:cNvPr>
          <p:cNvSpPr txBox="1"/>
          <p:nvPr/>
        </p:nvSpPr>
        <p:spPr>
          <a:xfrm>
            <a:off x="2372902" y="3744906"/>
            <a:ext cx="461665" cy="1157284"/>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出願公開</a:t>
            </a:r>
            <a:endParaRPr kumimoji="1" lang="en-US" altLang="ja-JP" b="1">
              <a:latin typeface="BIZ UDPゴシック" panose="020B0400000000000000" pitchFamily="50" charset="-128"/>
              <a:ea typeface="BIZ UDPゴシック" panose="020B0400000000000000" pitchFamily="50" charset="-128"/>
            </a:endParaRPr>
          </a:p>
        </p:txBody>
      </p:sp>
      <p:sp>
        <p:nvSpPr>
          <p:cNvPr id="63" name="テキスト ボックス 62">
            <a:extLst>
              <a:ext uri="{FF2B5EF4-FFF2-40B4-BE49-F238E27FC236}">
                <a16:creationId xmlns:a16="http://schemas.microsoft.com/office/drawing/2014/main" id="{39E1B23C-6D3D-8FE7-4175-08DF4D368E76}"/>
              </a:ext>
            </a:extLst>
          </p:cNvPr>
          <p:cNvSpPr txBox="1"/>
          <p:nvPr/>
        </p:nvSpPr>
        <p:spPr>
          <a:xfrm>
            <a:off x="5751699" y="3750860"/>
            <a:ext cx="461665" cy="2387466"/>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特許査定</a:t>
            </a:r>
            <a:r>
              <a:rPr lang="ja-JP" altLang="en-US" b="1">
                <a:latin typeface="BIZ UDPゴシック" panose="020B0400000000000000" pitchFamily="50" charset="-128"/>
                <a:ea typeface="BIZ UDPゴシック" panose="020B0400000000000000" pitchFamily="50" charset="-128"/>
              </a:rPr>
              <a:t>／拒絶査定</a:t>
            </a:r>
            <a:endParaRPr kumimoji="1" lang="ja-JP" altLang="en-US">
              <a:latin typeface="BIZ UDPゴシック" panose="020B0400000000000000" pitchFamily="50" charset="-128"/>
              <a:ea typeface="BIZ UDPゴシック" panose="020B0400000000000000" pitchFamily="50" charset="-128"/>
            </a:endParaRPr>
          </a:p>
        </p:txBody>
      </p:sp>
      <p:sp>
        <p:nvSpPr>
          <p:cNvPr id="65" name="テキスト ボックス 64">
            <a:extLst>
              <a:ext uri="{FF2B5EF4-FFF2-40B4-BE49-F238E27FC236}">
                <a16:creationId xmlns:a16="http://schemas.microsoft.com/office/drawing/2014/main" id="{A7D4F8BA-2B7F-AE0D-4253-0C5B1270A5BC}"/>
              </a:ext>
            </a:extLst>
          </p:cNvPr>
          <p:cNvSpPr txBox="1"/>
          <p:nvPr/>
        </p:nvSpPr>
        <p:spPr>
          <a:xfrm>
            <a:off x="6664141" y="3750860"/>
            <a:ext cx="461665" cy="1398025"/>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特許料納付</a:t>
            </a:r>
            <a:endParaRPr kumimoji="1" lang="ja-JP" altLang="en-US">
              <a:latin typeface="BIZ UDPゴシック" panose="020B0400000000000000" pitchFamily="50" charset="-128"/>
              <a:ea typeface="BIZ UDPゴシック" panose="020B0400000000000000" pitchFamily="50" charset="-128"/>
            </a:endParaRPr>
          </a:p>
        </p:txBody>
      </p:sp>
      <p:sp>
        <p:nvSpPr>
          <p:cNvPr id="67" name="テキスト ボックス 66">
            <a:extLst>
              <a:ext uri="{FF2B5EF4-FFF2-40B4-BE49-F238E27FC236}">
                <a16:creationId xmlns:a16="http://schemas.microsoft.com/office/drawing/2014/main" id="{C20D227E-89E2-A603-0883-45944CB3DFEB}"/>
              </a:ext>
            </a:extLst>
          </p:cNvPr>
          <p:cNvSpPr txBox="1"/>
          <p:nvPr/>
        </p:nvSpPr>
        <p:spPr>
          <a:xfrm>
            <a:off x="7252765" y="3750860"/>
            <a:ext cx="461665" cy="2090844"/>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特許付与・特許公報</a:t>
            </a:r>
            <a:endParaRPr kumimoji="1" lang="ja-JP" altLang="en-US">
              <a:latin typeface="BIZ UDPゴシック" panose="020B0400000000000000" pitchFamily="50" charset="-128"/>
              <a:ea typeface="BIZ UDPゴシック" panose="020B0400000000000000" pitchFamily="50" charset="-128"/>
            </a:endParaRPr>
          </a:p>
        </p:txBody>
      </p:sp>
      <p:sp>
        <p:nvSpPr>
          <p:cNvPr id="69" name="正方形/長方形 68">
            <a:extLst>
              <a:ext uri="{FF2B5EF4-FFF2-40B4-BE49-F238E27FC236}">
                <a16:creationId xmlns:a16="http://schemas.microsoft.com/office/drawing/2014/main" id="{C225D091-B1A5-AE93-DAF2-E0E791E3D3FC}"/>
              </a:ext>
            </a:extLst>
          </p:cNvPr>
          <p:cNvSpPr/>
          <p:nvPr/>
        </p:nvSpPr>
        <p:spPr>
          <a:xfrm>
            <a:off x="4348356" y="3713577"/>
            <a:ext cx="1077575" cy="1668581"/>
          </a:xfrm>
          <a:prstGeom prst="rect">
            <a:avLst/>
          </a:prstGeom>
          <a:noFill/>
          <a:ln w="381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71" name="正方形/長方形 70">
            <a:extLst>
              <a:ext uri="{FF2B5EF4-FFF2-40B4-BE49-F238E27FC236}">
                <a16:creationId xmlns:a16="http://schemas.microsoft.com/office/drawing/2014/main" id="{4EF60733-E36B-0A4B-0A4D-58B658AC5B06}"/>
              </a:ext>
            </a:extLst>
          </p:cNvPr>
          <p:cNvSpPr/>
          <p:nvPr/>
        </p:nvSpPr>
        <p:spPr>
          <a:xfrm>
            <a:off x="1697801" y="3713576"/>
            <a:ext cx="360301" cy="1773695"/>
          </a:xfrm>
          <a:prstGeom prst="rect">
            <a:avLst/>
          </a:prstGeom>
          <a:noFill/>
          <a:ln w="38100">
            <a:solidFill>
              <a:schemeClr val="accent3"/>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600">
              <a:latin typeface="BIZ UDPゴシック" panose="020B0400000000000000" pitchFamily="50" charset="-128"/>
              <a:ea typeface="BIZ UDPゴシック" panose="020B0400000000000000" pitchFamily="50" charset="-128"/>
            </a:endParaRPr>
          </a:p>
        </p:txBody>
      </p:sp>
      <p:sp>
        <p:nvSpPr>
          <p:cNvPr id="27" name="正方形/長方形 26">
            <a:extLst>
              <a:ext uri="{FF2B5EF4-FFF2-40B4-BE49-F238E27FC236}">
                <a16:creationId xmlns:a16="http://schemas.microsoft.com/office/drawing/2014/main" id="{C23F9CA0-C08C-524A-2D82-B15A9F30566E}"/>
              </a:ext>
            </a:extLst>
          </p:cNvPr>
          <p:cNvSpPr/>
          <p:nvPr/>
        </p:nvSpPr>
        <p:spPr>
          <a:xfrm>
            <a:off x="452438" y="3004031"/>
            <a:ext cx="2078111"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a:ea typeface="BIZ UDPゴシック" panose="020B0400000000000000" pitchFamily="50" charset="-128"/>
              </a:rPr>
              <a:t>EPC</a:t>
            </a:r>
            <a:r>
              <a:rPr kumimoji="1" lang="ja-JP" altLang="en-US">
                <a:ea typeface="BIZ UDPゴシック" panose="020B0400000000000000" pitchFamily="50" charset="-128"/>
              </a:rPr>
              <a:t>出願のフロー</a:t>
            </a:r>
          </a:p>
        </p:txBody>
      </p:sp>
      <p:sp>
        <p:nvSpPr>
          <p:cNvPr id="5" name="四角形吹き出し 4"/>
          <p:cNvSpPr/>
          <p:nvPr/>
        </p:nvSpPr>
        <p:spPr>
          <a:xfrm>
            <a:off x="464383" y="5621351"/>
            <a:ext cx="2980524" cy="869758"/>
          </a:xfrm>
          <a:prstGeom prst="wedgeRectCallout">
            <a:avLst>
              <a:gd name="adj1" fmla="val -11487"/>
              <a:gd name="adj2" fmla="val -81934"/>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en-US" altLang="ja-JP" sz="1100">
                <a:solidFill>
                  <a:schemeClr val="tx1"/>
                </a:solidFill>
              </a:rPr>
              <a:t>EPO</a:t>
            </a:r>
            <a:r>
              <a:rPr kumimoji="1" lang="ja-JP" altLang="en-US" sz="1100">
                <a:solidFill>
                  <a:schemeClr val="tx1"/>
                </a:solidFill>
              </a:rPr>
              <a:t>が先行技術調査を実施し、特許性に関する見解書（</a:t>
            </a:r>
            <a:r>
              <a:rPr kumimoji="1" lang="en-US" altLang="ja-JP" sz="1100">
                <a:solidFill>
                  <a:schemeClr val="tx1"/>
                </a:solidFill>
              </a:rPr>
              <a:t>EESR</a:t>
            </a:r>
            <a:r>
              <a:rPr kumimoji="1" lang="ja-JP" altLang="en-US" sz="1100">
                <a:solidFill>
                  <a:schemeClr val="tx1"/>
                </a:solidFill>
              </a:rPr>
              <a:t>）を作成する。</a:t>
            </a:r>
            <a:endParaRPr kumimoji="1" lang="en-US" altLang="ja-JP" sz="1100">
              <a:solidFill>
                <a:schemeClr val="tx1"/>
              </a:solidFill>
            </a:endParaRPr>
          </a:p>
          <a:p>
            <a:pPr marL="285750" indent="-285750">
              <a:buFont typeface="Arial" panose="020B0604020202020204" pitchFamily="34" charset="0"/>
              <a:buChar char="•"/>
            </a:pPr>
            <a:r>
              <a:rPr kumimoji="1" lang="ja-JP" altLang="en-US" sz="1100">
                <a:solidFill>
                  <a:schemeClr val="tx1"/>
                </a:solidFill>
              </a:rPr>
              <a:t>報告書で否定的な見解をされた場合は、補正所や意見書を提出する必要がある。</a:t>
            </a:r>
          </a:p>
        </p:txBody>
      </p:sp>
      <p:sp>
        <p:nvSpPr>
          <p:cNvPr id="30" name="四角形吹き出し 29"/>
          <p:cNvSpPr/>
          <p:nvPr/>
        </p:nvSpPr>
        <p:spPr>
          <a:xfrm>
            <a:off x="3624674" y="5553000"/>
            <a:ext cx="2158261" cy="938109"/>
          </a:xfrm>
          <a:prstGeom prst="wedgeRectCallout">
            <a:avLst>
              <a:gd name="adj1" fmla="val -10547"/>
              <a:gd name="adj2" fmla="val -78468"/>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Arial" panose="020B0604020202020204" pitchFamily="34" charset="0"/>
              <a:buChar char="•"/>
            </a:pPr>
            <a:r>
              <a:rPr kumimoji="1" lang="ja-JP" altLang="en-US" sz="1100">
                <a:solidFill>
                  <a:schemeClr val="tx1"/>
                </a:solidFill>
              </a:rPr>
              <a:t>拒絶理由通知が来なければ、特許査定に進む。</a:t>
            </a:r>
            <a:endParaRPr kumimoji="1" lang="en-US" altLang="ja-JP" sz="1100">
              <a:solidFill>
                <a:schemeClr val="tx1"/>
              </a:solidFill>
            </a:endParaRPr>
          </a:p>
          <a:p>
            <a:pPr marL="285750" indent="-285750">
              <a:buFont typeface="Arial" panose="020B0604020202020204" pitchFamily="34" charset="0"/>
              <a:buChar char="•"/>
            </a:pPr>
            <a:r>
              <a:rPr kumimoji="1" lang="ja-JP" altLang="en-US" sz="1100">
                <a:solidFill>
                  <a:schemeClr val="tx1"/>
                </a:solidFill>
              </a:rPr>
              <a:t>拒絶査定の結果に不服の場合は、</a:t>
            </a:r>
            <a:r>
              <a:rPr kumimoji="1" lang="en-US" altLang="ja-JP" sz="1100">
                <a:solidFill>
                  <a:schemeClr val="tx1"/>
                </a:solidFill>
              </a:rPr>
              <a:t>EPO</a:t>
            </a:r>
            <a:r>
              <a:rPr kumimoji="1" lang="ja-JP" altLang="en-US" sz="1100">
                <a:solidFill>
                  <a:schemeClr val="tx1"/>
                </a:solidFill>
              </a:rPr>
              <a:t>に対して審判請求をすることができる。</a:t>
            </a:r>
          </a:p>
        </p:txBody>
      </p:sp>
      <p:sp>
        <p:nvSpPr>
          <p:cNvPr id="32" name="右矢印 44">
            <a:extLst>
              <a:ext uri="{FF2B5EF4-FFF2-40B4-BE49-F238E27FC236}">
                <a16:creationId xmlns:a16="http://schemas.microsoft.com/office/drawing/2014/main" id="{F9541BD9-81CF-308F-5B91-00E2376DEF0C}"/>
              </a:ext>
            </a:extLst>
          </p:cNvPr>
          <p:cNvSpPr/>
          <p:nvPr/>
        </p:nvSpPr>
        <p:spPr>
          <a:xfrm>
            <a:off x="6205579" y="3961507"/>
            <a:ext cx="522552"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1" name="テキスト ボックス 40">
            <a:extLst>
              <a:ext uri="{FF2B5EF4-FFF2-40B4-BE49-F238E27FC236}">
                <a16:creationId xmlns:a16="http://schemas.microsoft.com/office/drawing/2014/main" id="{9BD11447-D15F-BF84-0C09-1B33272764F2}"/>
              </a:ext>
            </a:extLst>
          </p:cNvPr>
          <p:cNvSpPr txBox="1"/>
          <p:nvPr/>
        </p:nvSpPr>
        <p:spPr>
          <a:xfrm>
            <a:off x="992018" y="3744906"/>
            <a:ext cx="461665" cy="1157284"/>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特許出願</a:t>
            </a:r>
            <a:endParaRPr kumimoji="1" lang="en-US" altLang="ja-JP" b="1">
              <a:latin typeface="BIZ UDPゴシック" panose="020B0400000000000000" pitchFamily="50" charset="-128"/>
              <a:ea typeface="BIZ UDPゴシック" panose="020B0400000000000000" pitchFamily="50" charset="-128"/>
            </a:endParaRPr>
          </a:p>
        </p:txBody>
      </p:sp>
      <p:pic>
        <p:nvPicPr>
          <p:cNvPr id="45" name="図 44"/>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13414" y="4796805"/>
            <a:ext cx="811691" cy="811691"/>
          </a:xfrm>
          <a:prstGeom prst="rect">
            <a:avLst/>
          </a:prstGeom>
        </p:spPr>
      </p:pic>
      <p:sp>
        <p:nvSpPr>
          <p:cNvPr id="43" name="テキスト ボックス 42">
            <a:extLst>
              <a:ext uri="{FF2B5EF4-FFF2-40B4-BE49-F238E27FC236}">
                <a16:creationId xmlns:a16="http://schemas.microsoft.com/office/drawing/2014/main" id="{A7D4F8BA-2B7F-AE0D-4253-0C5B1270A5BC}"/>
              </a:ext>
            </a:extLst>
          </p:cNvPr>
          <p:cNvSpPr txBox="1"/>
          <p:nvPr/>
        </p:nvSpPr>
        <p:spPr>
          <a:xfrm>
            <a:off x="6411084" y="4866352"/>
            <a:ext cx="461665" cy="1052010"/>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審判手続</a:t>
            </a:r>
            <a:endParaRPr kumimoji="1" lang="ja-JP" altLang="en-US">
              <a:latin typeface="BIZ UDPゴシック" panose="020B0400000000000000" pitchFamily="50" charset="-128"/>
              <a:ea typeface="BIZ UDPゴシック" panose="020B0400000000000000" pitchFamily="50" charset="-128"/>
            </a:endParaRPr>
          </a:p>
        </p:txBody>
      </p:sp>
      <p:sp>
        <p:nvSpPr>
          <p:cNvPr id="44" name="右矢印 44">
            <a:extLst>
              <a:ext uri="{FF2B5EF4-FFF2-40B4-BE49-F238E27FC236}">
                <a16:creationId xmlns:a16="http://schemas.microsoft.com/office/drawing/2014/main" id="{F9541BD9-81CF-308F-5B91-00E2376DEF0C}"/>
              </a:ext>
            </a:extLst>
          </p:cNvPr>
          <p:cNvSpPr/>
          <p:nvPr/>
        </p:nvSpPr>
        <p:spPr>
          <a:xfrm>
            <a:off x="800147" y="3961507"/>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6" name="右矢印 44">
            <a:extLst>
              <a:ext uri="{FF2B5EF4-FFF2-40B4-BE49-F238E27FC236}">
                <a16:creationId xmlns:a16="http://schemas.microsoft.com/office/drawing/2014/main" id="{F9541BD9-81CF-308F-5B91-00E2376DEF0C}"/>
              </a:ext>
            </a:extLst>
          </p:cNvPr>
          <p:cNvSpPr/>
          <p:nvPr/>
        </p:nvSpPr>
        <p:spPr>
          <a:xfrm>
            <a:off x="1390350" y="3961507"/>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7" name="右矢印 44">
            <a:extLst>
              <a:ext uri="{FF2B5EF4-FFF2-40B4-BE49-F238E27FC236}">
                <a16:creationId xmlns:a16="http://schemas.microsoft.com/office/drawing/2014/main" id="{F9541BD9-81CF-308F-5B91-00E2376DEF0C}"/>
              </a:ext>
            </a:extLst>
          </p:cNvPr>
          <p:cNvSpPr/>
          <p:nvPr/>
        </p:nvSpPr>
        <p:spPr>
          <a:xfrm>
            <a:off x="2180060" y="3961507"/>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8" name="右矢印 44">
            <a:extLst>
              <a:ext uri="{FF2B5EF4-FFF2-40B4-BE49-F238E27FC236}">
                <a16:creationId xmlns:a16="http://schemas.microsoft.com/office/drawing/2014/main" id="{F9541BD9-81CF-308F-5B91-00E2376DEF0C}"/>
              </a:ext>
            </a:extLst>
          </p:cNvPr>
          <p:cNvSpPr/>
          <p:nvPr/>
        </p:nvSpPr>
        <p:spPr>
          <a:xfrm>
            <a:off x="2811826" y="3961507"/>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9" name="右矢印 44">
            <a:extLst>
              <a:ext uri="{FF2B5EF4-FFF2-40B4-BE49-F238E27FC236}">
                <a16:creationId xmlns:a16="http://schemas.microsoft.com/office/drawing/2014/main" id="{F9541BD9-81CF-308F-5B91-00E2376DEF0C}"/>
              </a:ext>
            </a:extLst>
          </p:cNvPr>
          <p:cNvSpPr/>
          <p:nvPr/>
        </p:nvSpPr>
        <p:spPr>
          <a:xfrm>
            <a:off x="3443592" y="3961507"/>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2" name="右矢印 44">
            <a:extLst>
              <a:ext uri="{FF2B5EF4-FFF2-40B4-BE49-F238E27FC236}">
                <a16:creationId xmlns:a16="http://schemas.microsoft.com/office/drawing/2014/main" id="{F9541BD9-81CF-308F-5B91-00E2376DEF0C}"/>
              </a:ext>
            </a:extLst>
          </p:cNvPr>
          <p:cNvSpPr/>
          <p:nvPr/>
        </p:nvSpPr>
        <p:spPr>
          <a:xfrm>
            <a:off x="4050420" y="3961507"/>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4" name="右矢印 44">
            <a:extLst>
              <a:ext uri="{FF2B5EF4-FFF2-40B4-BE49-F238E27FC236}">
                <a16:creationId xmlns:a16="http://schemas.microsoft.com/office/drawing/2014/main" id="{F9541BD9-81CF-308F-5B91-00E2376DEF0C}"/>
              </a:ext>
            </a:extLst>
          </p:cNvPr>
          <p:cNvSpPr/>
          <p:nvPr/>
        </p:nvSpPr>
        <p:spPr>
          <a:xfrm>
            <a:off x="5530086" y="3961507"/>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55" name="右矢印 44">
            <a:extLst>
              <a:ext uri="{FF2B5EF4-FFF2-40B4-BE49-F238E27FC236}">
                <a16:creationId xmlns:a16="http://schemas.microsoft.com/office/drawing/2014/main" id="{F9541BD9-81CF-308F-5B91-00E2376DEF0C}"/>
              </a:ext>
            </a:extLst>
          </p:cNvPr>
          <p:cNvSpPr/>
          <p:nvPr/>
        </p:nvSpPr>
        <p:spPr>
          <a:xfrm>
            <a:off x="7072198" y="3961507"/>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1" name="右矢印 44">
            <a:extLst>
              <a:ext uri="{FF2B5EF4-FFF2-40B4-BE49-F238E27FC236}">
                <a16:creationId xmlns:a16="http://schemas.microsoft.com/office/drawing/2014/main" id="{F9541BD9-81CF-308F-5B91-00E2376DEF0C}"/>
              </a:ext>
            </a:extLst>
          </p:cNvPr>
          <p:cNvSpPr/>
          <p:nvPr/>
        </p:nvSpPr>
        <p:spPr>
          <a:xfrm>
            <a:off x="4757002" y="3961507"/>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64" name="テキスト ボックス 63">
            <a:extLst>
              <a:ext uri="{FF2B5EF4-FFF2-40B4-BE49-F238E27FC236}">
                <a16:creationId xmlns:a16="http://schemas.microsoft.com/office/drawing/2014/main" id="{C20D227E-89E2-A603-0883-45944CB3DFEB}"/>
              </a:ext>
            </a:extLst>
          </p:cNvPr>
          <p:cNvSpPr txBox="1"/>
          <p:nvPr/>
        </p:nvSpPr>
        <p:spPr>
          <a:xfrm>
            <a:off x="7882928" y="3750859"/>
            <a:ext cx="738664" cy="2387467"/>
          </a:xfrm>
          <a:prstGeom prst="rect">
            <a:avLst/>
          </a:prstGeom>
          <a:noFill/>
        </p:spPr>
        <p:txBody>
          <a:bodyPr vert="eaVert" wrap="square" rtlCol="0">
            <a:spAutoFit/>
          </a:bodyPr>
          <a:lstStyle/>
          <a:p>
            <a:r>
              <a:rPr kumimoji="1" lang="ja-JP" altLang="en-US" b="1">
                <a:latin typeface="BIZ UDPゴシック" panose="020B0400000000000000" pitchFamily="50" charset="-128"/>
                <a:ea typeface="BIZ UDPゴシック" panose="020B0400000000000000" pitchFamily="50" charset="-128"/>
              </a:rPr>
              <a:t>単一特許／</a:t>
            </a:r>
            <a:r>
              <a:rPr kumimoji="1" lang="en-US" altLang="ja-JP" b="1">
                <a:latin typeface="BIZ UDPゴシック" panose="020B0400000000000000" pitchFamily="50" charset="-128"/>
                <a:ea typeface="BIZ UDPゴシック" panose="020B0400000000000000" pitchFamily="50" charset="-128"/>
              </a:rPr>
              <a:t>EPC</a:t>
            </a:r>
            <a:r>
              <a:rPr kumimoji="1" lang="ja-JP" altLang="en-US" b="1">
                <a:latin typeface="BIZ UDPゴシック" panose="020B0400000000000000" pitchFamily="50" charset="-128"/>
                <a:ea typeface="BIZ UDPゴシック" panose="020B0400000000000000" pitchFamily="50" charset="-128"/>
              </a:rPr>
              <a:t>加盟国選択</a:t>
            </a:r>
            <a:endParaRPr kumimoji="1" lang="ja-JP" altLang="en-US">
              <a:latin typeface="BIZ UDPゴシック" panose="020B0400000000000000" pitchFamily="50" charset="-128"/>
              <a:ea typeface="BIZ UDPゴシック" panose="020B0400000000000000" pitchFamily="50" charset="-128"/>
            </a:endParaRPr>
          </a:p>
        </p:txBody>
      </p:sp>
      <p:sp>
        <p:nvSpPr>
          <p:cNvPr id="66" name="右矢印 44">
            <a:extLst>
              <a:ext uri="{FF2B5EF4-FFF2-40B4-BE49-F238E27FC236}">
                <a16:creationId xmlns:a16="http://schemas.microsoft.com/office/drawing/2014/main" id="{F9541BD9-81CF-308F-5B91-00E2376DEF0C}"/>
              </a:ext>
            </a:extLst>
          </p:cNvPr>
          <p:cNvSpPr/>
          <p:nvPr/>
        </p:nvSpPr>
        <p:spPr>
          <a:xfrm>
            <a:off x="7695653" y="3961507"/>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cxnSp>
        <p:nvCxnSpPr>
          <p:cNvPr id="8" name="直線矢印コネクタ 7"/>
          <p:cNvCxnSpPr>
            <a:cxnSpLocks/>
          </p:cNvCxnSpPr>
          <p:nvPr/>
        </p:nvCxnSpPr>
        <p:spPr>
          <a:xfrm flipV="1">
            <a:off x="5782086" y="5841704"/>
            <a:ext cx="772233" cy="296622"/>
          </a:xfrm>
          <a:prstGeom prst="straightConnector1">
            <a:avLst/>
          </a:prstGeom>
          <a:ln w="57150">
            <a:solidFill>
              <a:srgbClr val="E8E5DE"/>
            </a:solidFill>
            <a:tailEnd type="triangle"/>
          </a:ln>
        </p:spPr>
        <p:style>
          <a:lnRef idx="1">
            <a:schemeClr val="accent1"/>
          </a:lnRef>
          <a:fillRef idx="0">
            <a:schemeClr val="accent1"/>
          </a:fillRef>
          <a:effectRef idx="0">
            <a:schemeClr val="accent1"/>
          </a:effectRef>
          <a:fontRef idx="minor">
            <a:schemeClr val="tx1"/>
          </a:fontRef>
        </p:style>
      </p:cxnSp>
      <p:sp>
        <p:nvSpPr>
          <p:cNvPr id="68" name="四角形吹き出し 67"/>
          <p:cNvSpPr/>
          <p:nvPr/>
        </p:nvSpPr>
        <p:spPr>
          <a:xfrm>
            <a:off x="8653378" y="3780399"/>
            <a:ext cx="840902" cy="1556363"/>
          </a:xfrm>
          <a:prstGeom prst="wedgeRectCallout">
            <a:avLst>
              <a:gd name="adj1" fmla="val -67018"/>
              <a:gd name="adj2" fmla="val -26989"/>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50">
                <a:solidFill>
                  <a:schemeClr val="tx1"/>
                </a:solidFill>
              </a:rPr>
              <a:t>特許が付与される時点で、単一特許を受け入れている全ての欧州諸国における単一特許となる。</a:t>
            </a:r>
            <a:endParaRPr kumimoji="1" lang="ja-JP" altLang="en-US" sz="700">
              <a:solidFill>
                <a:schemeClr val="tx1"/>
              </a:solidFill>
            </a:endParaRPr>
          </a:p>
        </p:txBody>
      </p:sp>
      <p:sp>
        <p:nvSpPr>
          <p:cNvPr id="6" name="フッター プレースホルダー 3">
            <a:extLst>
              <a:ext uri="{FF2B5EF4-FFF2-40B4-BE49-F238E27FC236}">
                <a16:creationId xmlns:a16="http://schemas.microsoft.com/office/drawing/2014/main" id="{CD584F88-3F3E-389E-E725-BCCDA64DA282}"/>
              </a:ext>
            </a:extLst>
          </p:cNvPr>
          <p:cNvSpPr>
            <a:spLocks noGrp="1"/>
          </p:cNvSpPr>
          <p:nvPr>
            <p:ph type="ftr" sz="quarter" idx="3"/>
          </p:nvPr>
        </p:nvSpPr>
        <p:spPr>
          <a:xfrm>
            <a:off x="5970130" y="6509394"/>
            <a:ext cx="3528000" cy="320040"/>
          </a:xfrm>
        </p:spPr>
        <p:txBody>
          <a:bodyPr/>
          <a:lstStyle/>
          <a:p>
            <a:r>
              <a:rPr kumimoji="1" lang="ja-JP" altLang="en-US">
                <a:latin typeface="BIZ UDPゴシック" panose="020B0400000000000000" pitchFamily="50" charset="-128"/>
              </a:rPr>
              <a:t>資料：</a:t>
            </a:r>
            <a:r>
              <a:rPr kumimoji="1" lang="en-US" altLang="ja-JP">
                <a:latin typeface="BIZ UDPゴシック" panose="020B0400000000000000" pitchFamily="50" charset="-128"/>
              </a:rPr>
              <a:t>EPO</a:t>
            </a:r>
            <a:r>
              <a:rPr kumimoji="1" lang="ja-JP" altLang="en-US">
                <a:latin typeface="BIZ UDPゴシック" panose="020B0400000000000000" pitchFamily="50" charset="-128"/>
              </a:rPr>
              <a:t>　</a:t>
            </a:r>
            <a:r>
              <a:rPr kumimoji="1" lang="en-US" altLang="ja-JP">
                <a:latin typeface="BIZ UDPゴシック" panose="020B0400000000000000" pitchFamily="50" charset="-128"/>
              </a:rPr>
              <a:t>HP</a:t>
            </a:r>
            <a:r>
              <a:rPr kumimoji="1" lang="ja-JP" altLang="en-US">
                <a:latin typeface="BIZ UDPゴシック" panose="020B0400000000000000" pitchFamily="50" charset="-128"/>
              </a:rPr>
              <a:t>「</a:t>
            </a:r>
            <a:r>
              <a:rPr kumimoji="1" lang="en-US" altLang="ja-JP">
                <a:latin typeface="BIZ UDPゴシック" panose="020B0400000000000000" pitchFamily="50" charset="-128"/>
              </a:rPr>
              <a:t>The patenting process</a:t>
            </a:r>
            <a:r>
              <a:rPr kumimoji="1" lang="ja-JP" altLang="en-US">
                <a:latin typeface="BIZ UDPゴシック" panose="020B0400000000000000" pitchFamily="50" charset="-128"/>
              </a:rPr>
              <a:t>」を基に作成</a:t>
            </a:r>
            <a:endParaRPr kumimoji="1" lang="en-US" altLang="ja-JP">
              <a:latin typeface="BIZ UDPゴシック" panose="020B0400000000000000" pitchFamily="50" charset="-128"/>
            </a:endParaRPr>
          </a:p>
          <a:p>
            <a:r>
              <a:rPr kumimoji="1" lang="ja-JP" altLang="en-US">
                <a:latin typeface="BIZ UDPゴシック" panose="020B0400000000000000" pitchFamily="50" charset="-128"/>
              </a:rPr>
              <a:t>資料：</a:t>
            </a:r>
            <a:r>
              <a:rPr kumimoji="1" lang="en-US" altLang="ja-JP">
                <a:latin typeface="BIZ UDPゴシック" panose="020B0400000000000000" pitchFamily="50" charset="-128"/>
              </a:rPr>
              <a:t>EPO</a:t>
            </a:r>
            <a:r>
              <a:rPr kumimoji="1" lang="ja-JP" altLang="en-US">
                <a:latin typeface="BIZ UDPゴシック" panose="020B0400000000000000" pitchFamily="50" charset="-128"/>
              </a:rPr>
              <a:t>　</a:t>
            </a:r>
            <a:r>
              <a:rPr kumimoji="1" lang="en-US" altLang="ja-JP">
                <a:latin typeface="BIZ UDPゴシック" panose="020B0400000000000000" pitchFamily="50" charset="-128"/>
              </a:rPr>
              <a:t>HP</a:t>
            </a:r>
            <a:r>
              <a:rPr kumimoji="1" lang="ja-JP" altLang="en-US">
                <a:latin typeface="BIZ UDPゴシック" panose="020B0400000000000000" pitchFamily="50" charset="-128"/>
              </a:rPr>
              <a:t>「</a:t>
            </a:r>
            <a:r>
              <a:rPr kumimoji="1" lang="en-US" altLang="ja-JP">
                <a:latin typeface="BIZ UDPゴシック" panose="020B0400000000000000" pitchFamily="50" charset="-128"/>
              </a:rPr>
              <a:t>How to apply for a patent</a:t>
            </a:r>
            <a:r>
              <a:rPr kumimoji="1" lang="ja-JP" altLang="en-US">
                <a:latin typeface="BIZ UDPゴシック" panose="020B0400000000000000" pitchFamily="50" charset="-128"/>
              </a:rPr>
              <a:t>」を基に作成</a:t>
            </a:r>
          </a:p>
        </p:txBody>
      </p:sp>
      <p:sp>
        <p:nvSpPr>
          <p:cNvPr id="12" name="右矢印 44">
            <a:extLst>
              <a:ext uri="{FF2B5EF4-FFF2-40B4-BE49-F238E27FC236}">
                <a16:creationId xmlns:a16="http://schemas.microsoft.com/office/drawing/2014/main" id="{90CFDCA3-23BB-8A49-7CB6-8F0F6EEB7685}"/>
              </a:ext>
            </a:extLst>
          </p:cNvPr>
          <p:cNvSpPr/>
          <p:nvPr/>
        </p:nvSpPr>
        <p:spPr>
          <a:xfrm>
            <a:off x="6221478" y="5132247"/>
            <a:ext cx="252000" cy="349282"/>
          </a:xfrm>
          <a:prstGeom prst="rightArrow">
            <a:avLst/>
          </a:pr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5113105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p:txBody>
          <a:bodyPr/>
          <a:lstStyle/>
          <a:p>
            <a:pPr marL="0" indent="0">
              <a:buNone/>
            </a:pPr>
            <a:r>
              <a:rPr kumimoji="1" lang="ja-JP" altLang="en-US"/>
              <a:t>海外に特許出願を行う</a:t>
            </a:r>
            <a:r>
              <a:rPr kumimoji="1" lang="en-US" altLang="ja-JP"/>
              <a:t>2</a:t>
            </a:r>
            <a:r>
              <a:rPr kumimoji="1" lang="ja-JP" altLang="en-US" err="1"/>
              <a:t>つの</a:t>
            </a:r>
            <a:r>
              <a:rPr kumimoji="1" lang="ja-JP" altLang="en-US"/>
              <a:t>方法</a:t>
            </a:r>
          </a:p>
        </p:txBody>
      </p:sp>
      <p:sp>
        <p:nvSpPr>
          <p:cNvPr id="4" name="フッター プレースホルダー 3"/>
          <p:cNvSpPr>
            <a:spLocks noGrp="1"/>
          </p:cNvSpPr>
          <p:nvPr>
            <p:ph type="ftr" sz="quarter" idx="3"/>
          </p:nvPr>
        </p:nvSpPr>
        <p:spPr/>
        <p:txBody>
          <a:bodyPr/>
          <a:lstStyle/>
          <a:p>
            <a:r>
              <a:rPr kumimoji="1" lang="ja-JP" altLang="en-US">
                <a:latin typeface="BIZ UDPゴシック" panose="020B0400000000000000" pitchFamily="50" charset="-128"/>
              </a:rPr>
              <a:t>資料：特許庁「特許の国際出願って？」</a:t>
            </a:r>
            <a:r>
              <a:rPr kumimoji="1" lang="en-US" altLang="ja-JP">
                <a:latin typeface="BIZ UDPゴシック" panose="020B0400000000000000" pitchFamily="50" charset="-128"/>
              </a:rPr>
              <a:t>, P.3</a:t>
            </a:r>
            <a:r>
              <a:rPr kumimoji="1" lang="ja-JP" altLang="en-US">
                <a:latin typeface="BIZ UDPゴシック" panose="020B0400000000000000" pitchFamily="50" charset="-128"/>
              </a:rPr>
              <a:t>を基に作成</a:t>
            </a:r>
          </a:p>
        </p:txBody>
      </p:sp>
      <p:sp>
        <p:nvSpPr>
          <p:cNvPr id="5" name="スライド番号プレースホルダー 4"/>
          <p:cNvSpPr>
            <a:spLocks noGrp="1"/>
          </p:cNvSpPr>
          <p:nvPr>
            <p:ph type="sldNum" sz="quarter" idx="4"/>
          </p:nvPr>
        </p:nvSpPr>
        <p:spPr/>
        <p:txBody>
          <a:bodyPr/>
          <a:lstStyle/>
          <a:p>
            <a:fld id="{A1D487B2-B3D4-4B12-876F-840864ED41B0}" type="slidenum">
              <a:rPr kumimoji="1" lang="ja-JP" altLang="en-US" smtClean="0"/>
              <a:pPr/>
              <a:t>38</a:t>
            </a:fld>
            <a:endParaRPr kumimoji="1" lang="ja-JP" altLang="en-US"/>
          </a:p>
        </p:txBody>
      </p:sp>
      <p:sp>
        <p:nvSpPr>
          <p:cNvPr id="6" name="タイトル 1"/>
          <p:cNvSpPr>
            <a:spLocks noGrp="1"/>
          </p:cNvSpPr>
          <p:nvPr>
            <p:ph type="title"/>
          </p:nvPr>
        </p:nvSpPr>
        <p:spPr/>
        <p:txBody>
          <a:bodyPr>
            <a:noAutofit/>
          </a:bodyPr>
          <a:lstStyle/>
          <a:p>
            <a:r>
              <a:rPr lang="ja-JP" altLang="en-US"/>
              <a:t>海外出願について</a:t>
            </a:r>
            <a:endParaRPr kumimoji="1" lang="ja-JP" altLang="en-US"/>
          </a:p>
        </p:txBody>
      </p:sp>
      <p:sp>
        <p:nvSpPr>
          <p:cNvPr id="50" name="テキスト ボックス 49">
            <a:extLst>
              <a:ext uri="{FF2B5EF4-FFF2-40B4-BE49-F238E27FC236}">
                <a16:creationId xmlns:a16="http://schemas.microsoft.com/office/drawing/2014/main" id="{06938169-0FDB-754C-2BDF-D0E7F6C78192}"/>
              </a:ext>
            </a:extLst>
          </p:cNvPr>
          <p:cNvSpPr txBox="1"/>
          <p:nvPr/>
        </p:nvSpPr>
        <p:spPr>
          <a:xfrm>
            <a:off x="452438" y="1216409"/>
            <a:ext cx="8963742" cy="646331"/>
          </a:xfrm>
          <a:prstGeom prst="rect">
            <a:avLst/>
          </a:prstGeom>
          <a:noFill/>
        </p:spPr>
        <p:txBody>
          <a:bodyPr wrap="square" rtlCol="0">
            <a:spAutoFit/>
          </a:bodyPr>
          <a:lstStyle/>
          <a:p>
            <a:pPr lvl="0"/>
            <a:r>
              <a:rPr lang="en-US" altLang="ja-JP" sz="1800">
                <a:solidFill>
                  <a:srgbClr val="000000"/>
                </a:solidFill>
                <a:latin typeface="BIZ UDPゴシック" panose="020B0400000000000000" pitchFamily="50" charset="-128"/>
                <a:ea typeface="BIZ UDPゴシック" panose="020B0400000000000000" pitchFamily="50" charset="-128"/>
              </a:rPr>
              <a:t>PCT</a:t>
            </a:r>
            <a:r>
              <a:rPr lang="ja-JP" altLang="en-US" sz="1800">
                <a:solidFill>
                  <a:srgbClr val="000000"/>
                </a:solidFill>
                <a:latin typeface="BIZ UDPゴシック" panose="020B0400000000000000" pitchFamily="50" charset="-128"/>
                <a:ea typeface="BIZ UDPゴシック" panose="020B0400000000000000" pitchFamily="50" charset="-128"/>
              </a:rPr>
              <a:t>国際出願では、国際的に統一された様式による出願書類を</a:t>
            </a:r>
            <a:r>
              <a:rPr lang="en-US" altLang="ja-JP" sz="1800">
                <a:solidFill>
                  <a:srgbClr val="000000"/>
                </a:solidFill>
                <a:latin typeface="BIZ UDPゴシック" panose="020B0400000000000000" pitchFamily="50" charset="-128"/>
                <a:ea typeface="BIZ UDPゴシック" panose="020B0400000000000000" pitchFamily="50" charset="-128"/>
              </a:rPr>
              <a:t>1</a:t>
            </a:r>
            <a:r>
              <a:rPr lang="ja-JP" altLang="en-US" sz="1800">
                <a:solidFill>
                  <a:srgbClr val="000000"/>
                </a:solidFill>
                <a:latin typeface="BIZ UDPゴシック" panose="020B0400000000000000" pitchFamily="50" charset="-128"/>
                <a:ea typeface="BIZ UDPゴシック" panose="020B0400000000000000" pitchFamily="50" charset="-128"/>
              </a:rPr>
              <a:t>通作成し、自国の</a:t>
            </a:r>
            <a:br>
              <a:rPr lang="en-US" altLang="ja-JP" sz="1800">
                <a:solidFill>
                  <a:srgbClr val="000000"/>
                </a:solidFill>
                <a:latin typeface="BIZ UDPゴシック" panose="020B0400000000000000" pitchFamily="50" charset="-128"/>
                <a:ea typeface="BIZ UDPゴシック" panose="020B0400000000000000" pitchFamily="50" charset="-128"/>
              </a:rPr>
            </a:br>
            <a:r>
              <a:rPr lang="ja-JP" altLang="en-US" sz="1800">
                <a:solidFill>
                  <a:srgbClr val="000000"/>
                </a:solidFill>
                <a:latin typeface="BIZ UDPゴシック" panose="020B0400000000000000" pitchFamily="50" charset="-128"/>
                <a:ea typeface="BIZ UDPゴシック" panose="020B0400000000000000" pitchFamily="50" charset="-128"/>
              </a:rPr>
              <a:t>特許庁に提出する。</a:t>
            </a:r>
          </a:p>
        </p:txBody>
      </p:sp>
      <p:grpSp>
        <p:nvGrpSpPr>
          <p:cNvPr id="8" name="グループ化 7"/>
          <p:cNvGrpSpPr/>
          <p:nvPr/>
        </p:nvGrpSpPr>
        <p:grpSpPr>
          <a:xfrm>
            <a:off x="1190357" y="2434405"/>
            <a:ext cx="7525285" cy="2487172"/>
            <a:chOff x="1190357" y="2434405"/>
            <a:chExt cx="7525285" cy="2487172"/>
          </a:xfrm>
        </p:grpSpPr>
        <p:grpSp>
          <p:nvGrpSpPr>
            <p:cNvPr id="7" name="グループ化 6">
              <a:extLst>
                <a:ext uri="{FF2B5EF4-FFF2-40B4-BE49-F238E27FC236}">
                  <a16:creationId xmlns:a16="http://schemas.microsoft.com/office/drawing/2014/main" id="{010D47A7-6589-3873-2AAA-43629CFE6775}"/>
                </a:ext>
              </a:extLst>
            </p:cNvPr>
            <p:cNvGrpSpPr/>
            <p:nvPr/>
          </p:nvGrpSpPr>
          <p:grpSpPr>
            <a:xfrm>
              <a:off x="1190357" y="2434405"/>
              <a:ext cx="7525285" cy="2487172"/>
              <a:chOff x="-1757976" y="1279122"/>
              <a:chExt cx="7525285" cy="2487172"/>
            </a:xfrm>
          </p:grpSpPr>
          <p:sp>
            <p:nvSpPr>
              <p:cNvPr id="9" name="角丸四角形 7">
                <a:extLst>
                  <a:ext uri="{FF2B5EF4-FFF2-40B4-BE49-F238E27FC236}">
                    <a16:creationId xmlns:a16="http://schemas.microsoft.com/office/drawing/2014/main" id="{BC7621A1-01CF-375B-9890-6A812D0466E5}"/>
                  </a:ext>
                </a:extLst>
              </p:cNvPr>
              <p:cNvSpPr/>
              <p:nvPr/>
            </p:nvSpPr>
            <p:spPr>
              <a:xfrm>
                <a:off x="-1757976" y="2341573"/>
                <a:ext cx="1769665" cy="39041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BIZ UDPゴシック" panose="020B0400000000000000" pitchFamily="50" charset="-128"/>
                    <a:ea typeface="BIZ UDPゴシック" panose="020B0400000000000000" pitchFamily="50" charset="-128"/>
                  </a:rPr>
                  <a:t>出願人</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p:txBody>
          </p:sp>
          <p:sp>
            <p:nvSpPr>
              <p:cNvPr id="13" name="テキスト ボックス 12">
                <a:extLst>
                  <a:ext uri="{FF2B5EF4-FFF2-40B4-BE49-F238E27FC236}">
                    <a16:creationId xmlns:a16="http://schemas.microsoft.com/office/drawing/2014/main" id="{49CA30C4-7CF9-F346-B716-FF024313DE74}"/>
                  </a:ext>
                </a:extLst>
              </p:cNvPr>
              <p:cNvSpPr txBox="1"/>
              <p:nvPr/>
            </p:nvSpPr>
            <p:spPr>
              <a:xfrm>
                <a:off x="-507139" y="1782962"/>
                <a:ext cx="2001120" cy="584775"/>
              </a:xfrm>
              <a:prstGeom prst="rect">
                <a:avLst/>
              </a:prstGeom>
              <a:noFill/>
            </p:spPr>
            <p:txBody>
              <a:bodyPr wrap="square" rtlCol="0">
                <a:spAutoFit/>
              </a:bodyPr>
              <a:lstStyle/>
              <a:p>
                <a:pPr algn="ctr"/>
                <a:r>
                  <a:rPr kumimoji="1" lang="ja-JP" altLang="en-US" sz="1600">
                    <a:latin typeface="BIZ UDPゴシック" panose="020B0400000000000000" pitchFamily="50" charset="-128"/>
                    <a:ea typeface="BIZ UDPゴシック" panose="020B0400000000000000" pitchFamily="50" charset="-128"/>
                  </a:rPr>
                  <a:t>国際的に統一された、</a:t>
                </a:r>
                <a:endParaRPr kumimoji="1" lang="en-US" altLang="ja-JP" sz="1600">
                  <a:latin typeface="BIZ UDPゴシック" panose="020B0400000000000000" pitchFamily="50" charset="-128"/>
                  <a:ea typeface="BIZ UDPゴシック" panose="020B0400000000000000" pitchFamily="50" charset="-128"/>
                </a:endParaRPr>
              </a:p>
              <a:p>
                <a:pPr algn="ctr"/>
                <a:r>
                  <a:rPr kumimoji="1" lang="ja-JP" altLang="en-US" sz="1600">
                    <a:latin typeface="BIZ UDPゴシック" panose="020B0400000000000000" pitchFamily="50" charset="-128"/>
                    <a:ea typeface="BIZ UDPゴシック" panose="020B0400000000000000" pitchFamily="50" charset="-128"/>
                  </a:rPr>
                  <a:t>一つの様式で出願</a:t>
                </a:r>
              </a:p>
            </p:txBody>
          </p:sp>
          <p:cxnSp>
            <p:nvCxnSpPr>
              <p:cNvPr id="14" name="直線矢印コネクタ 13">
                <a:extLst>
                  <a:ext uri="{FF2B5EF4-FFF2-40B4-BE49-F238E27FC236}">
                    <a16:creationId xmlns:a16="http://schemas.microsoft.com/office/drawing/2014/main" id="{BA5D5AD4-5B4A-6E1E-B3F3-3886579BD473}"/>
                  </a:ext>
                </a:extLst>
              </p:cNvPr>
              <p:cNvCxnSpPr>
                <a:cxnSpLocks/>
                <a:stCxn id="9" idx="3"/>
                <a:endCxn id="23" idx="1"/>
              </p:cNvCxnSpPr>
              <p:nvPr/>
            </p:nvCxnSpPr>
            <p:spPr>
              <a:xfrm flipV="1">
                <a:off x="11689" y="2522709"/>
                <a:ext cx="1482292" cy="1407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角丸四角形 17">
                <a:extLst>
                  <a:ext uri="{FF2B5EF4-FFF2-40B4-BE49-F238E27FC236}">
                    <a16:creationId xmlns:a16="http://schemas.microsoft.com/office/drawing/2014/main" id="{CC9E4091-CDB6-226E-4075-B0B8A011017D}"/>
                  </a:ext>
                </a:extLst>
              </p:cNvPr>
              <p:cNvSpPr/>
              <p:nvPr/>
            </p:nvSpPr>
            <p:spPr>
              <a:xfrm>
                <a:off x="1493981" y="2262885"/>
                <a:ext cx="1396486" cy="51964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BIZ UDPゴシック" panose="020B0400000000000000" pitchFamily="50" charset="-128"/>
                    <a:ea typeface="BIZ UDPゴシック" panose="020B0400000000000000" pitchFamily="50" charset="-128"/>
                  </a:rPr>
                  <a:t>自国特許庁</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a:solidFill>
                      <a:schemeClr val="tx1"/>
                    </a:solidFill>
                    <a:latin typeface="BIZ UDPゴシック" panose="020B0400000000000000" pitchFamily="50" charset="-128"/>
                    <a:ea typeface="BIZ UDPゴシック" panose="020B0400000000000000" pitchFamily="50" charset="-128"/>
                  </a:rPr>
                  <a:t>（受理官庁）</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p:txBody>
          </p:sp>
          <p:sp>
            <p:nvSpPr>
              <p:cNvPr id="26" name="角丸四角形 26">
                <a:extLst>
                  <a:ext uri="{FF2B5EF4-FFF2-40B4-BE49-F238E27FC236}">
                    <a16:creationId xmlns:a16="http://schemas.microsoft.com/office/drawing/2014/main" id="{98FE21C6-A030-3F52-2354-2BA14AF38152}"/>
                  </a:ext>
                </a:extLst>
              </p:cNvPr>
              <p:cNvSpPr/>
              <p:nvPr/>
            </p:nvSpPr>
            <p:spPr>
              <a:xfrm>
                <a:off x="4613188" y="3375876"/>
                <a:ext cx="1154121" cy="39041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BIZ UDPゴシック" panose="020B0400000000000000" pitchFamily="50" charset="-128"/>
                    <a:ea typeface="BIZ UDPゴシック" panose="020B0400000000000000" pitchFamily="50" charset="-128"/>
                  </a:rPr>
                  <a:t>中国</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p:txBody>
          </p:sp>
          <p:sp>
            <p:nvSpPr>
              <p:cNvPr id="31" name="角丸四角形 27">
                <a:extLst>
                  <a:ext uri="{FF2B5EF4-FFF2-40B4-BE49-F238E27FC236}">
                    <a16:creationId xmlns:a16="http://schemas.microsoft.com/office/drawing/2014/main" id="{28C71974-A2AE-2176-4C03-387BE109B4B7}"/>
                  </a:ext>
                </a:extLst>
              </p:cNvPr>
              <p:cNvSpPr/>
              <p:nvPr/>
            </p:nvSpPr>
            <p:spPr>
              <a:xfrm>
                <a:off x="4613188" y="2306735"/>
                <a:ext cx="1154121" cy="39041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BIZ UDPゴシック" panose="020B0400000000000000" pitchFamily="50" charset="-128"/>
                    <a:ea typeface="BIZ UDPゴシック" panose="020B0400000000000000" pitchFamily="50" charset="-128"/>
                  </a:rPr>
                  <a:t>ドイツ</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p:txBody>
          </p:sp>
          <p:sp>
            <p:nvSpPr>
              <p:cNvPr id="36" name="角丸四角形 28">
                <a:extLst>
                  <a:ext uri="{FF2B5EF4-FFF2-40B4-BE49-F238E27FC236}">
                    <a16:creationId xmlns:a16="http://schemas.microsoft.com/office/drawing/2014/main" id="{C4AA9549-F935-0025-9476-1397E76A287F}"/>
                  </a:ext>
                </a:extLst>
              </p:cNvPr>
              <p:cNvSpPr/>
              <p:nvPr/>
            </p:nvSpPr>
            <p:spPr>
              <a:xfrm>
                <a:off x="4613188" y="1279122"/>
                <a:ext cx="1154121" cy="39041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BIZ UDPゴシック" panose="020B0400000000000000" pitchFamily="50" charset="-128"/>
                    <a:ea typeface="BIZ UDPゴシック" panose="020B0400000000000000" pitchFamily="50" charset="-128"/>
                  </a:rPr>
                  <a:t>米国</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p:txBody>
          </p:sp>
          <p:cxnSp>
            <p:nvCxnSpPr>
              <p:cNvPr id="37" name="直線矢印コネクタ 36">
                <a:extLst>
                  <a:ext uri="{FF2B5EF4-FFF2-40B4-BE49-F238E27FC236}">
                    <a16:creationId xmlns:a16="http://schemas.microsoft.com/office/drawing/2014/main" id="{CE45497F-03F0-37A4-851E-9966AA91DEC4}"/>
                  </a:ext>
                </a:extLst>
              </p:cNvPr>
              <p:cNvCxnSpPr>
                <a:cxnSpLocks/>
                <a:stCxn id="23" idx="3"/>
                <a:endCxn id="26" idx="1"/>
              </p:cNvCxnSpPr>
              <p:nvPr/>
            </p:nvCxnSpPr>
            <p:spPr>
              <a:xfrm>
                <a:off x="2890467" y="2522709"/>
                <a:ext cx="1722721" cy="1048376"/>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256306B1-B325-4DB5-B4B4-2B8496E129A8}"/>
                  </a:ext>
                </a:extLst>
              </p:cNvPr>
              <p:cNvCxnSpPr>
                <a:cxnSpLocks/>
                <a:stCxn id="23" idx="3"/>
                <a:endCxn id="36" idx="1"/>
              </p:cNvCxnSpPr>
              <p:nvPr/>
            </p:nvCxnSpPr>
            <p:spPr>
              <a:xfrm flipV="1">
                <a:off x="2890467" y="1474331"/>
                <a:ext cx="1722721" cy="1048378"/>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998B13AE-CD82-D7F8-2B8C-E5928DBA55EB}"/>
                  </a:ext>
                </a:extLst>
              </p:cNvPr>
              <p:cNvCxnSpPr>
                <a:cxnSpLocks/>
                <a:stCxn id="23" idx="3"/>
                <a:endCxn id="31" idx="1"/>
              </p:cNvCxnSpPr>
              <p:nvPr/>
            </p:nvCxnSpPr>
            <p:spPr>
              <a:xfrm flipV="1">
                <a:off x="2890467" y="2501944"/>
                <a:ext cx="1722721" cy="20765"/>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45" name="テキスト ボックス 44">
                <a:extLst>
                  <a:ext uri="{FF2B5EF4-FFF2-40B4-BE49-F238E27FC236}">
                    <a16:creationId xmlns:a16="http://schemas.microsoft.com/office/drawing/2014/main" id="{349274AB-E61E-AC98-FBC4-52BC009200FF}"/>
                  </a:ext>
                </a:extLst>
              </p:cNvPr>
              <p:cNvSpPr txBox="1"/>
              <p:nvPr/>
            </p:nvSpPr>
            <p:spPr>
              <a:xfrm>
                <a:off x="1327645" y="2996956"/>
                <a:ext cx="1891145" cy="461665"/>
              </a:xfrm>
              <a:prstGeom prst="rect">
                <a:avLst/>
              </a:prstGeom>
              <a:noFill/>
            </p:spPr>
            <p:txBody>
              <a:bodyPr wrap="square" rtlCol="0">
                <a:spAutoFit/>
              </a:bodyPr>
              <a:lstStyle/>
              <a:p>
                <a:pPr algn="ctr"/>
                <a:r>
                  <a:rPr kumimoji="1" lang="ja-JP" altLang="en-US" sz="1200">
                    <a:latin typeface="BIZ UDPゴシック" panose="020B0400000000000000" pitchFamily="50" charset="-128"/>
                    <a:ea typeface="BIZ UDPゴシック" panose="020B0400000000000000" pitchFamily="50" charset="-128"/>
                  </a:rPr>
                  <a:t>自国特許庁に出願した日が出願日</a:t>
                </a:r>
              </a:p>
            </p:txBody>
          </p:sp>
        </p:grpSp>
        <p:sp>
          <p:nvSpPr>
            <p:cNvPr id="62" name="テキスト ボックス 61">
              <a:extLst>
                <a:ext uri="{FF2B5EF4-FFF2-40B4-BE49-F238E27FC236}">
                  <a16:creationId xmlns:a16="http://schemas.microsoft.com/office/drawing/2014/main" id="{7FA86637-5D23-1DCD-BBE4-8A2A31E625D6}"/>
                </a:ext>
              </a:extLst>
            </p:cNvPr>
            <p:cNvSpPr txBox="1"/>
            <p:nvPr/>
          </p:nvSpPr>
          <p:spPr>
            <a:xfrm>
              <a:off x="5001686" y="2434405"/>
              <a:ext cx="2411756" cy="584775"/>
            </a:xfrm>
            <a:prstGeom prst="rect">
              <a:avLst/>
            </a:prstGeom>
            <a:noFill/>
          </p:spPr>
          <p:txBody>
            <a:bodyPr wrap="square" rtlCol="0">
              <a:spAutoFit/>
            </a:bodyPr>
            <a:lstStyle/>
            <a:p>
              <a:r>
                <a:rPr kumimoji="1" lang="ja-JP" altLang="en-US" sz="1600">
                  <a:latin typeface="BIZ UDPゴシック" panose="020B0400000000000000" pitchFamily="50" charset="-128"/>
                  <a:ea typeface="BIZ UDPゴシック" panose="020B0400000000000000" pitchFamily="50" charset="-128"/>
                </a:rPr>
                <a:t>各国へ移行</a:t>
              </a:r>
              <a:r>
                <a:rPr kumimoji="1" lang="en-US" altLang="ja-JP" sz="1600">
                  <a:latin typeface="BIZ UDPゴシック" panose="020B0400000000000000" pitchFamily="50" charset="-128"/>
                  <a:ea typeface="BIZ UDPゴシック" panose="020B0400000000000000" pitchFamily="50" charset="-128"/>
                </a:rPr>
                <a:t>(30</a:t>
              </a:r>
              <a:r>
                <a:rPr kumimoji="1" lang="ja-JP" altLang="en-US" sz="1600">
                  <a:latin typeface="BIZ UDPゴシック" panose="020B0400000000000000" pitchFamily="50" charset="-128"/>
                  <a:ea typeface="BIZ UDPゴシック" panose="020B0400000000000000" pitchFamily="50" charset="-128"/>
                </a:rPr>
                <a:t>月以内）</a:t>
              </a:r>
              <a:endParaRPr kumimoji="1" lang="en-US" altLang="ja-JP" sz="1600">
                <a:latin typeface="BIZ UDPゴシック" panose="020B0400000000000000" pitchFamily="50" charset="-128"/>
                <a:ea typeface="BIZ UDPゴシック" panose="020B0400000000000000" pitchFamily="50" charset="-128"/>
              </a:endParaRPr>
            </a:p>
            <a:p>
              <a:r>
                <a:rPr kumimoji="1" lang="ja-JP" altLang="en-US" sz="1600">
                  <a:latin typeface="BIZ UDPゴシック" panose="020B0400000000000000" pitchFamily="50" charset="-128"/>
                  <a:ea typeface="BIZ UDPゴシック" panose="020B0400000000000000" pitchFamily="50" charset="-128"/>
                </a:rPr>
                <a:t>・翻訳文の提出等</a:t>
              </a:r>
            </a:p>
          </p:txBody>
        </p:sp>
        <p:sp>
          <p:nvSpPr>
            <p:cNvPr id="66" name="角丸四角形 52">
              <a:extLst>
                <a:ext uri="{FF2B5EF4-FFF2-40B4-BE49-F238E27FC236}">
                  <a16:creationId xmlns:a16="http://schemas.microsoft.com/office/drawing/2014/main" id="{3E66933A-5125-D117-A31C-AC78458EB762}"/>
                </a:ext>
              </a:extLst>
            </p:cNvPr>
            <p:cNvSpPr/>
            <p:nvPr/>
          </p:nvSpPr>
          <p:spPr>
            <a:xfrm>
              <a:off x="4360190" y="3140977"/>
              <a:ext cx="1722721" cy="1554387"/>
            </a:xfrm>
            <a:prstGeom prst="round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sp>
        <p:nvSpPr>
          <p:cNvPr id="69" name="テキスト ボックス 68">
            <a:extLst>
              <a:ext uri="{FF2B5EF4-FFF2-40B4-BE49-F238E27FC236}">
                <a16:creationId xmlns:a16="http://schemas.microsoft.com/office/drawing/2014/main" id="{7CFEBB9B-DBDF-165D-4214-776B43BB8784}"/>
              </a:ext>
            </a:extLst>
          </p:cNvPr>
          <p:cNvSpPr txBox="1"/>
          <p:nvPr/>
        </p:nvSpPr>
        <p:spPr>
          <a:xfrm>
            <a:off x="479577" y="5662423"/>
            <a:ext cx="9018553" cy="646331"/>
          </a:xfrm>
          <a:prstGeom prst="rect">
            <a:avLst/>
          </a:prstGeom>
          <a:solidFill>
            <a:schemeClr val="accent2">
              <a:lumMod val="20000"/>
              <a:lumOff val="80000"/>
            </a:schemeClr>
          </a:solidFill>
          <a:ln w="69850">
            <a:solidFill>
              <a:schemeClr val="accent2">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en-US" altLang="ja-JP" sz="1800">
                <a:solidFill>
                  <a:schemeClr val="tx1"/>
                </a:solidFill>
                <a:latin typeface="BIZ UDPゴシック" panose="020B0400000000000000" pitchFamily="50" charset="-128"/>
                <a:ea typeface="BIZ UDPゴシック" panose="020B0400000000000000" pitchFamily="50" charset="-128"/>
              </a:rPr>
              <a:t>PCT</a:t>
            </a:r>
            <a:r>
              <a:rPr lang="ja-JP" altLang="en-US" sz="1800">
                <a:solidFill>
                  <a:schemeClr val="tx1"/>
                </a:solidFill>
                <a:latin typeface="BIZ UDPゴシック" panose="020B0400000000000000" pitchFamily="50" charset="-128"/>
                <a:ea typeface="BIZ UDPゴシック" panose="020B0400000000000000" pitchFamily="50" charset="-128"/>
              </a:rPr>
              <a:t>国際出願は「世界特許」ではない。</a:t>
            </a:r>
            <a:r>
              <a:rPr lang="ja-JP" altLang="en-US" sz="1800">
                <a:latin typeface="BIZ UDPゴシック" panose="020B0400000000000000" pitchFamily="50" charset="-128"/>
                <a:ea typeface="BIZ UDPゴシック" panose="020B0400000000000000" pitchFamily="50" charset="-128"/>
              </a:rPr>
              <a:t>あくまで出願手続きであり、</a:t>
            </a:r>
            <a:endParaRPr lang="en-US" altLang="ja-JP" sz="1800">
              <a:latin typeface="BIZ UDPゴシック" panose="020B0400000000000000" pitchFamily="50" charset="-128"/>
              <a:ea typeface="BIZ UDPゴシック" panose="020B0400000000000000" pitchFamily="50" charset="-128"/>
            </a:endParaRPr>
          </a:p>
          <a:p>
            <a:pPr algn="ctr"/>
            <a:r>
              <a:rPr lang="ja-JP" altLang="en-US" sz="1800">
                <a:latin typeface="BIZ UDPゴシック" panose="020B0400000000000000" pitchFamily="50" charset="-128"/>
                <a:ea typeface="BIZ UDPゴシック" panose="020B0400000000000000" pitchFamily="50" charset="-128"/>
              </a:rPr>
              <a:t>審査は各国の特許庁に委ね</a:t>
            </a:r>
            <a:r>
              <a:rPr lang="ja-JP" altLang="en-US">
                <a:latin typeface="BIZ UDPゴシック" panose="020B0400000000000000" pitchFamily="50" charset="-128"/>
                <a:ea typeface="BIZ UDPゴシック" panose="020B0400000000000000" pitchFamily="50" charset="-128"/>
              </a:rPr>
              <a:t>られる。</a:t>
            </a:r>
            <a:endParaRPr lang="en-US" altLang="ja-JP" sz="1800">
              <a:latin typeface="BIZ UDPゴシック" panose="020B0400000000000000" pitchFamily="50" charset="-128"/>
              <a:ea typeface="BIZ UDPゴシック" panose="020B0400000000000000" pitchFamily="50" charset="-128"/>
            </a:endParaRPr>
          </a:p>
        </p:txBody>
      </p:sp>
      <p:sp>
        <p:nvSpPr>
          <p:cNvPr id="24" name="正方形/長方形 23">
            <a:extLst>
              <a:ext uri="{FF2B5EF4-FFF2-40B4-BE49-F238E27FC236}">
                <a16:creationId xmlns:a16="http://schemas.microsoft.com/office/drawing/2014/main" id="{13C23336-F9AC-B4DF-C44C-70089F2692D7}"/>
              </a:ext>
            </a:extLst>
          </p:cNvPr>
          <p:cNvSpPr/>
          <p:nvPr/>
        </p:nvSpPr>
        <p:spPr>
          <a:xfrm>
            <a:off x="470080" y="737818"/>
            <a:ext cx="2087700" cy="3672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en-US" altLang="ja-JP">
                <a:solidFill>
                  <a:schemeClr val="bg1"/>
                </a:solidFill>
                <a:latin typeface="BIZ UDPゴシック" panose="020B0400000000000000" pitchFamily="50" charset="-128"/>
                <a:ea typeface="BIZ UDPゴシック" panose="020B0400000000000000" pitchFamily="50" charset="-128"/>
              </a:rPr>
              <a:t>PCT</a:t>
            </a:r>
            <a:r>
              <a:rPr kumimoji="1" lang="ja-JP" altLang="en-US">
                <a:solidFill>
                  <a:schemeClr val="bg1"/>
                </a:solidFill>
                <a:latin typeface="BIZ UDPゴシック" panose="020B0400000000000000" pitchFamily="50" charset="-128"/>
                <a:ea typeface="BIZ UDPゴシック" panose="020B0400000000000000" pitchFamily="50" charset="-128"/>
              </a:rPr>
              <a:t>国際出願とは</a:t>
            </a:r>
            <a:endParaRPr kumimoji="1" lang="en-US" altLang="ja-JP">
              <a:solidFill>
                <a:schemeClr val="bg1"/>
              </a:solidFill>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2733826571"/>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a:t>海外出願について</a:t>
            </a:r>
            <a:endParaRPr kumimoji="1" lang="ja-JP" altLang="en-US"/>
          </a:p>
        </p:txBody>
      </p:sp>
      <p:sp>
        <p:nvSpPr>
          <p:cNvPr id="3" name="コンテンツ プレースホルダー 2"/>
          <p:cNvSpPr>
            <a:spLocks noGrp="1"/>
          </p:cNvSpPr>
          <p:nvPr>
            <p:ph sz="quarter" idx="13"/>
          </p:nvPr>
        </p:nvSpPr>
        <p:spPr/>
        <p:txBody>
          <a:bodyPr/>
          <a:lstStyle/>
          <a:p>
            <a:pPr marL="0" indent="0">
              <a:buNone/>
            </a:pPr>
            <a:r>
              <a:rPr kumimoji="1" lang="ja-JP" altLang="en-US"/>
              <a:t>海外に特許出願を行う</a:t>
            </a:r>
            <a:r>
              <a:rPr kumimoji="1" lang="en-US" altLang="ja-JP"/>
              <a:t>2</a:t>
            </a:r>
            <a:r>
              <a:rPr kumimoji="1" lang="ja-JP" altLang="en-US"/>
              <a:t>つの方法</a:t>
            </a:r>
          </a:p>
          <a:p>
            <a:pPr marL="0" indent="0">
              <a:buNone/>
            </a:pPr>
            <a:endParaRPr kumimoji="1" lang="ja-JP" altLang="en-US"/>
          </a:p>
        </p:txBody>
      </p:sp>
      <p:sp>
        <p:nvSpPr>
          <p:cNvPr id="7" name="スライド番号プレースホルダー 6"/>
          <p:cNvSpPr>
            <a:spLocks noGrp="1"/>
          </p:cNvSpPr>
          <p:nvPr>
            <p:ph type="sldNum" sz="quarter" idx="4"/>
          </p:nvPr>
        </p:nvSpPr>
        <p:spPr>
          <a:xfrm>
            <a:off x="9455780" y="6463674"/>
            <a:ext cx="396240" cy="365760"/>
          </a:xfrm>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t>39</a:t>
            </a:fld>
            <a:endParaRPr kumimoji="1" lang="ja-JP" altLang="en-US">
              <a:latin typeface="BIZ UDPゴシック" panose="020B0400000000000000" pitchFamily="50" charset="-128"/>
              <a:ea typeface="BIZ UDPゴシック" panose="020B0400000000000000" pitchFamily="50" charset="-128"/>
            </a:endParaRPr>
          </a:p>
        </p:txBody>
      </p:sp>
      <p:sp>
        <p:nvSpPr>
          <p:cNvPr id="37" name="テキスト ボックス 3"/>
          <p:cNvSpPr txBox="1">
            <a:spLocks noChangeArrowheads="1"/>
          </p:cNvSpPr>
          <p:nvPr/>
        </p:nvSpPr>
        <p:spPr bwMode="auto">
          <a:xfrm>
            <a:off x="2064248" y="2102306"/>
            <a:ext cx="5835252" cy="369332"/>
          </a:xfrm>
          <a:prstGeom prst="rect">
            <a:avLst/>
          </a:prstGeom>
          <a:solidFill>
            <a:schemeClr val="accent2"/>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a:solidFill>
                  <a:schemeClr val="bg1"/>
                </a:solidFill>
                <a:latin typeface="BIZ UDPゴシック" panose="020B0400000000000000" pitchFamily="50" charset="-128"/>
                <a:ea typeface="BIZ UDPゴシック" panose="020B0400000000000000" pitchFamily="50" charset="-128"/>
              </a:rPr>
              <a:t>外国出願する国数が多い場合、直接出願は負担が大きい</a:t>
            </a:r>
            <a:endParaRPr lang="en-US" altLang="ja-JP">
              <a:solidFill>
                <a:schemeClr val="bg1"/>
              </a:solidFill>
              <a:latin typeface="BIZ UDPゴシック" panose="020B0400000000000000" pitchFamily="50" charset="-128"/>
              <a:ea typeface="BIZ UDPゴシック" panose="020B0400000000000000" pitchFamily="50" charset="-128"/>
            </a:endParaRPr>
          </a:p>
        </p:txBody>
      </p:sp>
      <p:sp>
        <p:nvSpPr>
          <p:cNvPr id="39" name="テキスト ボックス 38"/>
          <p:cNvSpPr txBox="1"/>
          <p:nvPr/>
        </p:nvSpPr>
        <p:spPr>
          <a:xfrm>
            <a:off x="872048" y="3706793"/>
            <a:ext cx="8154797" cy="369332"/>
          </a:xfrm>
          <a:prstGeom prst="rect">
            <a:avLst/>
          </a:prstGeom>
          <a:solidFill>
            <a:schemeClr val="accent5">
              <a:lumMod val="20000"/>
              <a:lumOff val="80000"/>
            </a:schemeClr>
          </a:solidFill>
        </p:spPr>
        <p:txBody>
          <a:bodyPr wrap="square" rtlCol="0">
            <a:spAutoFit/>
          </a:bodyPr>
          <a:lstStyle/>
          <a:p>
            <a:pPr algn="ctr"/>
            <a:r>
              <a:rPr lang="ja-JP" altLang="en-US">
                <a:solidFill>
                  <a:schemeClr val="accent3"/>
                </a:solidFill>
                <a:latin typeface="BIZ UDPゴシック" panose="020B0400000000000000" pitchFamily="50" charset="-128"/>
                <a:ea typeface="BIZ UDPゴシック" panose="020B0400000000000000" pitchFamily="50" charset="-128"/>
              </a:rPr>
              <a:t>複数の国に一括して出願する方法</a:t>
            </a:r>
            <a:r>
              <a:rPr lang="ja-JP" altLang="en-US">
                <a:solidFill>
                  <a:srgbClr val="000000"/>
                </a:solidFill>
                <a:latin typeface="BIZ UDPゴシック" panose="020B0400000000000000" pitchFamily="50" charset="-128"/>
                <a:ea typeface="BIZ UDPゴシック" panose="020B0400000000000000" pitchFamily="50" charset="-128"/>
              </a:rPr>
              <a:t>を特許協力条約で合意</a:t>
            </a:r>
            <a:endParaRPr lang="en-US" altLang="ja-JP">
              <a:solidFill>
                <a:srgbClr val="000000"/>
              </a:solidFill>
              <a:latin typeface="BIZ UDPゴシック" panose="020B0400000000000000" pitchFamily="50" charset="-128"/>
              <a:ea typeface="BIZ UDPゴシック" panose="020B0400000000000000" pitchFamily="50" charset="-128"/>
            </a:endParaRPr>
          </a:p>
        </p:txBody>
      </p:sp>
      <p:sp>
        <p:nvSpPr>
          <p:cNvPr id="40" name="下矢印 39"/>
          <p:cNvSpPr/>
          <p:nvPr/>
        </p:nvSpPr>
        <p:spPr>
          <a:xfrm>
            <a:off x="4391442" y="2563971"/>
            <a:ext cx="1116009" cy="1142821"/>
          </a:xfrm>
          <a:prstGeom prst="downArrow">
            <a:avLst>
              <a:gd name="adj1" fmla="val 54506"/>
              <a:gd name="adj2" fmla="val 29214"/>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a:solidFill>
                <a:srgbClr val="FFFFFF"/>
              </a:solidFill>
              <a:latin typeface="BIZ UDPゴシック" panose="020B0400000000000000" pitchFamily="50" charset="-128"/>
              <a:ea typeface="BIZ UDPゴシック" panose="020B0400000000000000" pitchFamily="50" charset="-128"/>
            </a:endParaRPr>
          </a:p>
        </p:txBody>
      </p:sp>
      <p:sp>
        <p:nvSpPr>
          <p:cNvPr id="41" name="テキスト ボックス 3"/>
          <p:cNvSpPr txBox="1">
            <a:spLocks noChangeArrowheads="1"/>
          </p:cNvSpPr>
          <p:nvPr/>
        </p:nvSpPr>
        <p:spPr bwMode="auto">
          <a:xfrm>
            <a:off x="2779621" y="2787216"/>
            <a:ext cx="4339650" cy="369332"/>
          </a:xfrm>
          <a:prstGeom prst="rect">
            <a:avLst/>
          </a:prstGeom>
          <a:solidFill>
            <a:schemeClr val="accent3">
              <a:lumMod val="60000"/>
              <a:lumOff val="40000"/>
            </a:schemeClr>
          </a:solidFill>
          <a:ln>
            <a:noFill/>
          </a:ln>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a:solidFill>
                  <a:srgbClr val="000000"/>
                </a:solidFill>
                <a:latin typeface="BIZ UDPゴシック" panose="020B0400000000000000" pitchFamily="50" charset="-128"/>
                <a:ea typeface="BIZ UDPゴシック" panose="020B0400000000000000" pitchFamily="50" charset="-128"/>
              </a:rPr>
              <a:t>出願者・各国特許庁の両者の負担を軽減</a:t>
            </a:r>
            <a:endParaRPr lang="en-US" altLang="ja-JP">
              <a:solidFill>
                <a:srgbClr val="000000"/>
              </a:solidFill>
              <a:latin typeface="BIZ UDPゴシック" panose="020B0400000000000000" pitchFamily="50" charset="-128"/>
              <a:ea typeface="BIZ UDPゴシック" panose="020B0400000000000000" pitchFamily="50" charset="-128"/>
            </a:endParaRPr>
          </a:p>
        </p:txBody>
      </p:sp>
      <p:sp>
        <p:nvSpPr>
          <p:cNvPr id="42" name="正方形/長方形 41"/>
          <p:cNvSpPr/>
          <p:nvPr/>
        </p:nvSpPr>
        <p:spPr>
          <a:xfrm>
            <a:off x="464663" y="4203208"/>
            <a:ext cx="9033468" cy="2280785"/>
          </a:xfrm>
          <a:prstGeom prst="rect">
            <a:avLst/>
          </a:prstGeom>
          <a:noFill/>
          <a:ln w="28575" cap="rnd">
            <a:solidFill>
              <a:schemeClr val="tx1">
                <a:lumMod val="50000"/>
                <a:lumOff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a:solidFill>
                  <a:schemeClr val="tx1"/>
                </a:solidFill>
                <a:latin typeface="BIZ UDPゴシック" panose="020B0400000000000000" pitchFamily="50" charset="-128"/>
                <a:ea typeface="BIZ UDPゴシック" panose="020B0400000000000000" pitchFamily="50" charset="-128"/>
              </a:rPr>
              <a:t>例えば、、、</a:t>
            </a:r>
            <a:endParaRPr kumimoji="1" lang="en-US" altLang="ja-JP">
              <a:solidFill>
                <a:schemeClr val="tx1"/>
              </a:solidFill>
              <a:latin typeface="BIZ UDPゴシック" panose="020B0400000000000000" pitchFamily="50" charset="-128"/>
              <a:ea typeface="BIZ UDPゴシック" panose="020B0400000000000000" pitchFamily="50" charset="-128"/>
            </a:endParaRPr>
          </a:p>
          <a:p>
            <a:pPr marL="342900" indent="-342900">
              <a:buFont typeface="+mj-ea"/>
              <a:buAutoNum type="circleNumDbPlain"/>
            </a:pPr>
            <a:r>
              <a:rPr kumimoji="1" lang="ja-JP" altLang="en-US">
                <a:solidFill>
                  <a:schemeClr val="tx1"/>
                </a:solidFill>
                <a:latin typeface="BIZ UDPゴシック" panose="020B0400000000000000" pitchFamily="50" charset="-128"/>
                <a:ea typeface="BIZ UDPゴシック" panose="020B0400000000000000" pitchFamily="50" charset="-128"/>
              </a:rPr>
              <a:t>最初に日本で特許出願　</a:t>
            </a:r>
          </a:p>
          <a:p>
            <a:pPr marL="342900" indent="-342900">
              <a:buFont typeface="+mj-ea"/>
              <a:buAutoNum type="circleNumDbPlain"/>
            </a:pPr>
            <a:r>
              <a:rPr kumimoji="1" lang="en-US" altLang="ja-JP">
                <a:solidFill>
                  <a:schemeClr val="tx1"/>
                </a:solidFill>
                <a:latin typeface="BIZ UDPゴシック" panose="020B0400000000000000" pitchFamily="50" charset="-128"/>
                <a:ea typeface="BIZ UDPゴシック" panose="020B0400000000000000" pitchFamily="50" charset="-128"/>
              </a:rPr>
              <a:t>PCT</a:t>
            </a:r>
            <a:r>
              <a:rPr kumimoji="1" lang="ja-JP" altLang="en-US">
                <a:solidFill>
                  <a:schemeClr val="tx1"/>
                </a:solidFill>
                <a:latin typeface="BIZ UDPゴシック" panose="020B0400000000000000" pitchFamily="50" charset="-128"/>
                <a:ea typeface="BIZ UDPゴシック" panose="020B0400000000000000" pitchFamily="50" charset="-128"/>
              </a:rPr>
              <a:t>国際出願</a:t>
            </a:r>
            <a:br>
              <a:rPr kumimoji="1" lang="en-US" altLang="ja-JP">
                <a:solidFill>
                  <a:schemeClr val="tx1"/>
                </a:solidFill>
                <a:latin typeface="BIZ UDPゴシック" panose="020B0400000000000000" pitchFamily="50" charset="-128"/>
                <a:ea typeface="BIZ UDPゴシック" panose="020B0400000000000000" pitchFamily="50" charset="-128"/>
              </a:rPr>
            </a:br>
            <a:r>
              <a:rPr kumimoji="1" lang="ja-JP" altLang="en-US">
                <a:solidFill>
                  <a:schemeClr val="tx1"/>
                </a:solidFill>
                <a:latin typeface="BIZ UDPゴシック" panose="020B0400000000000000" pitchFamily="50" charset="-128"/>
                <a:ea typeface="BIZ UDPゴシック" panose="020B0400000000000000" pitchFamily="50" charset="-128"/>
              </a:rPr>
              <a:t>①から</a:t>
            </a:r>
            <a:r>
              <a:rPr kumimoji="1" lang="en-US" altLang="ja-JP">
                <a:solidFill>
                  <a:schemeClr val="tx1"/>
                </a:solidFill>
                <a:latin typeface="BIZ UDPゴシック" panose="020B0400000000000000" pitchFamily="50" charset="-128"/>
                <a:ea typeface="BIZ UDPゴシック" panose="020B0400000000000000" pitchFamily="50" charset="-128"/>
              </a:rPr>
              <a:t>1</a:t>
            </a:r>
            <a:r>
              <a:rPr kumimoji="1" lang="ja-JP" altLang="en-US">
                <a:solidFill>
                  <a:schemeClr val="tx1"/>
                </a:solidFill>
                <a:latin typeface="BIZ UDPゴシック" panose="020B0400000000000000" pitchFamily="50" charset="-128"/>
                <a:ea typeface="BIZ UDPゴシック" panose="020B0400000000000000" pitchFamily="50" charset="-128"/>
              </a:rPr>
              <a:t>年以内に日本の特許庁で受付（日本語</a:t>
            </a:r>
            <a:r>
              <a:rPr kumimoji="1" lang="en-US" altLang="ja-JP">
                <a:solidFill>
                  <a:schemeClr val="tx1"/>
                </a:solidFill>
                <a:latin typeface="BIZ UDPゴシック" panose="020B0400000000000000" pitchFamily="50" charset="-128"/>
                <a:ea typeface="BIZ UDPゴシック" panose="020B0400000000000000" pitchFamily="50" charset="-128"/>
              </a:rPr>
              <a:t>or</a:t>
            </a:r>
            <a:r>
              <a:rPr kumimoji="1" lang="ja-JP" altLang="en-US">
                <a:solidFill>
                  <a:schemeClr val="tx1"/>
                </a:solidFill>
                <a:latin typeface="BIZ UDPゴシック" panose="020B0400000000000000" pitchFamily="50" charset="-128"/>
                <a:ea typeface="BIZ UDPゴシック" panose="020B0400000000000000" pitchFamily="50" charset="-128"/>
              </a:rPr>
              <a:t>英語で</a:t>
            </a:r>
            <a:r>
              <a:rPr kumimoji="1" lang="en-US" altLang="ja-JP">
                <a:solidFill>
                  <a:schemeClr val="tx1"/>
                </a:solidFill>
                <a:latin typeface="BIZ UDPゴシック" panose="020B0400000000000000" pitchFamily="50" charset="-128"/>
                <a:ea typeface="BIZ UDPゴシック" panose="020B0400000000000000" pitchFamily="50" charset="-128"/>
              </a:rPr>
              <a:t>OK)</a:t>
            </a:r>
            <a:endParaRPr kumimoji="1" lang="ja-JP" altLang="en-US">
              <a:solidFill>
                <a:schemeClr val="tx1"/>
              </a:solidFill>
              <a:latin typeface="BIZ UDPゴシック" panose="020B0400000000000000" pitchFamily="50" charset="-128"/>
              <a:ea typeface="BIZ UDPゴシック" panose="020B0400000000000000" pitchFamily="50" charset="-128"/>
            </a:endParaRPr>
          </a:p>
          <a:p>
            <a:pPr marL="342900" indent="-342900">
              <a:buFont typeface="+mj-ea"/>
              <a:buAutoNum type="circleNumDbPlain"/>
            </a:pPr>
            <a:r>
              <a:rPr kumimoji="1" lang="ja-JP" altLang="en-US">
                <a:solidFill>
                  <a:schemeClr val="tx1"/>
                </a:solidFill>
                <a:latin typeface="BIZ UDPゴシック" panose="020B0400000000000000" pitchFamily="50" charset="-128"/>
                <a:ea typeface="BIZ UDPゴシック" panose="020B0400000000000000" pitchFamily="50" charset="-128"/>
              </a:rPr>
              <a:t>権利化したい国に展開</a:t>
            </a:r>
            <a:br>
              <a:rPr kumimoji="1" lang="en-US" altLang="ja-JP">
                <a:solidFill>
                  <a:schemeClr val="tx1"/>
                </a:solidFill>
                <a:latin typeface="BIZ UDPゴシック" panose="020B0400000000000000" pitchFamily="50" charset="-128"/>
                <a:ea typeface="BIZ UDPゴシック" panose="020B0400000000000000" pitchFamily="50" charset="-128"/>
              </a:rPr>
            </a:br>
            <a:r>
              <a:rPr kumimoji="1" lang="ja-JP" altLang="en-US">
                <a:solidFill>
                  <a:schemeClr val="tx1"/>
                </a:solidFill>
                <a:latin typeface="BIZ UDPゴシック" panose="020B0400000000000000" pitchFamily="50" charset="-128"/>
                <a:ea typeface="BIZ UDPゴシック" panose="020B0400000000000000" pitchFamily="50" charset="-128"/>
              </a:rPr>
              <a:t>①から</a:t>
            </a:r>
            <a:r>
              <a:rPr kumimoji="1" lang="en-US" altLang="ja-JP">
                <a:solidFill>
                  <a:schemeClr val="tx1"/>
                </a:solidFill>
                <a:latin typeface="BIZ UDPゴシック" panose="020B0400000000000000" pitchFamily="50" charset="-128"/>
                <a:ea typeface="BIZ UDPゴシック" panose="020B0400000000000000" pitchFamily="50" charset="-128"/>
              </a:rPr>
              <a:t>30</a:t>
            </a:r>
            <a:r>
              <a:rPr kumimoji="1" lang="ja-JP" altLang="en-US">
                <a:solidFill>
                  <a:schemeClr val="tx1"/>
                </a:solidFill>
                <a:latin typeface="BIZ UDPゴシック" panose="020B0400000000000000" pitchFamily="50" charset="-128"/>
                <a:ea typeface="BIZ UDPゴシック" panose="020B0400000000000000" pitchFamily="50" charset="-128"/>
              </a:rPr>
              <a:t>か月以内に権利化したい国に必要書類と翻訳文を提出</a:t>
            </a:r>
          </a:p>
          <a:p>
            <a:r>
              <a:rPr kumimoji="1" lang="ja-JP" altLang="en-US">
                <a:solidFill>
                  <a:schemeClr val="tx1"/>
                </a:solidFill>
                <a:latin typeface="BIZ UDPゴシック" panose="020B0400000000000000" pitchFamily="50" charset="-128"/>
                <a:ea typeface="BIZ UDPゴシック" panose="020B0400000000000000" pitchFamily="50" charset="-128"/>
              </a:rPr>
              <a:t>　　　　　　　　　　　　　　　</a:t>
            </a:r>
          </a:p>
          <a:p>
            <a:r>
              <a:rPr kumimoji="1" lang="ja-JP" altLang="en-US">
                <a:solidFill>
                  <a:schemeClr val="tx1"/>
                </a:solidFill>
                <a:latin typeface="BIZ UDPゴシック" panose="020B0400000000000000" pitchFamily="50" charset="-128"/>
                <a:ea typeface="BIZ UDPゴシック" panose="020B0400000000000000" pitchFamily="50" charset="-128"/>
              </a:rPr>
              <a:t>			　　　　　　　　　それぞれの国での審査が始まる</a:t>
            </a:r>
          </a:p>
        </p:txBody>
      </p:sp>
      <p:sp>
        <p:nvSpPr>
          <p:cNvPr id="5" name="フローチャート: 組合せ 4"/>
          <p:cNvSpPr/>
          <p:nvPr/>
        </p:nvSpPr>
        <p:spPr>
          <a:xfrm>
            <a:off x="3391429" y="5981970"/>
            <a:ext cx="3300549" cy="226423"/>
          </a:xfrm>
          <a:prstGeom prst="flowChartMerge">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4" name="正方形/長方形 3">
            <a:extLst>
              <a:ext uri="{FF2B5EF4-FFF2-40B4-BE49-F238E27FC236}">
                <a16:creationId xmlns:a16="http://schemas.microsoft.com/office/drawing/2014/main" id="{13C23336-F9AC-B4DF-C44C-70089F2692D7}"/>
              </a:ext>
            </a:extLst>
          </p:cNvPr>
          <p:cNvSpPr/>
          <p:nvPr/>
        </p:nvSpPr>
        <p:spPr>
          <a:xfrm>
            <a:off x="470080" y="737818"/>
            <a:ext cx="7705978" cy="3672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chemeClr val="bg1"/>
                </a:solidFill>
                <a:latin typeface="BIZ UDPゴシック" panose="020B0400000000000000" pitchFamily="50" charset="-128"/>
                <a:ea typeface="BIZ UDPゴシック" panose="020B0400000000000000" pitchFamily="50" charset="-128"/>
              </a:rPr>
              <a:t>特許協力条約　「ＰＣＴ（特許協力条約）： </a:t>
            </a:r>
            <a:r>
              <a:rPr kumimoji="1" lang="en-US" altLang="ja-JP">
                <a:solidFill>
                  <a:schemeClr val="bg1"/>
                </a:solidFill>
                <a:latin typeface="BIZ UDPゴシック" panose="020B0400000000000000" pitchFamily="50" charset="-128"/>
                <a:ea typeface="BIZ UDPゴシック" panose="020B0400000000000000" pitchFamily="50" charset="-128"/>
              </a:rPr>
              <a:t>Patent Cooperation Treaty</a:t>
            </a:r>
            <a:r>
              <a:rPr kumimoji="1" lang="ja-JP" altLang="en-US">
                <a:solidFill>
                  <a:schemeClr val="bg1"/>
                </a:solidFill>
                <a:latin typeface="BIZ UDPゴシック" panose="020B0400000000000000" pitchFamily="50" charset="-128"/>
                <a:ea typeface="BIZ UDPゴシック" panose="020B0400000000000000" pitchFamily="50" charset="-128"/>
              </a:rPr>
              <a:t>」</a:t>
            </a:r>
            <a:endParaRPr kumimoji="1" lang="en-US" altLang="ja-JP">
              <a:solidFill>
                <a:schemeClr val="bg1"/>
              </a:solidFill>
              <a:latin typeface="BIZ UDPゴシック" panose="020B0400000000000000" pitchFamily="50" charset="-128"/>
              <a:ea typeface="BIZ UDPゴシック" panose="020B0400000000000000" pitchFamily="50" charset="-128"/>
            </a:endParaRPr>
          </a:p>
        </p:txBody>
      </p:sp>
      <p:sp>
        <p:nvSpPr>
          <p:cNvPr id="8" name="テキスト ボックス 7">
            <a:extLst>
              <a:ext uri="{FF2B5EF4-FFF2-40B4-BE49-F238E27FC236}">
                <a16:creationId xmlns:a16="http://schemas.microsoft.com/office/drawing/2014/main" id="{D8A2A5BF-BB37-E01A-A3CF-9F13F8DE9081}"/>
              </a:ext>
            </a:extLst>
          </p:cNvPr>
          <p:cNvSpPr txBox="1"/>
          <p:nvPr/>
        </p:nvSpPr>
        <p:spPr>
          <a:xfrm>
            <a:off x="452438" y="1271461"/>
            <a:ext cx="7749020" cy="646331"/>
          </a:xfrm>
          <a:prstGeom prst="rect">
            <a:avLst/>
          </a:prstGeom>
          <a:noFill/>
        </p:spPr>
        <p:txBody>
          <a:bodyPr wrap="square">
            <a:spAutoFit/>
          </a:bodyPr>
          <a:lstStyle/>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多数の国で特許を経済的に取得することを目的とし </a:t>
            </a:r>
            <a:r>
              <a:rPr kumimoji="1" lang="en-US" altLang="ja-JP">
                <a:solidFill>
                  <a:schemeClr val="tx1"/>
                </a:solidFill>
                <a:latin typeface="BIZ UDPゴシック" panose="020B0400000000000000" pitchFamily="50" charset="-128"/>
                <a:ea typeface="BIZ UDPゴシック" panose="020B0400000000000000" pitchFamily="50" charset="-128"/>
              </a:rPr>
              <a:t>1970</a:t>
            </a:r>
            <a:r>
              <a:rPr kumimoji="1" lang="ja-JP" altLang="en-US">
                <a:solidFill>
                  <a:schemeClr val="tx1"/>
                </a:solidFill>
                <a:latin typeface="BIZ UDPゴシック" panose="020B0400000000000000" pitchFamily="50" charset="-128"/>
                <a:ea typeface="BIZ UDPゴシック" panose="020B0400000000000000" pitchFamily="50" charset="-128"/>
              </a:rPr>
              <a:t>年に締結</a:t>
            </a:r>
          </a:p>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加盟：</a:t>
            </a:r>
            <a:r>
              <a:rPr kumimoji="1" lang="en-US" altLang="ja-JP">
                <a:solidFill>
                  <a:schemeClr val="tx1"/>
                </a:solidFill>
                <a:latin typeface="BIZ UDPゴシック" panose="020B0400000000000000" pitchFamily="50" charset="-128"/>
                <a:ea typeface="BIZ UDPゴシック" panose="020B0400000000000000" pitchFamily="50" charset="-128"/>
              </a:rPr>
              <a:t>157</a:t>
            </a:r>
            <a:r>
              <a:rPr kumimoji="1" lang="ja-JP" altLang="en-US">
                <a:solidFill>
                  <a:schemeClr val="tx1"/>
                </a:solidFill>
                <a:latin typeface="BIZ UDPゴシック" panose="020B0400000000000000" pitchFamily="50" charset="-128"/>
                <a:ea typeface="BIZ UDPゴシック" panose="020B0400000000000000" pitchFamily="50" charset="-128"/>
              </a:rPr>
              <a:t>ヶ国</a:t>
            </a:r>
            <a:r>
              <a:rPr kumimoji="1" lang="en-US" altLang="ja-JP">
                <a:solidFill>
                  <a:schemeClr val="tx1"/>
                </a:solidFill>
                <a:latin typeface="BIZ UDPゴシック" panose="020B0400000000000000" pitchFamily="50" charset="-128"/>
                <a:ea typeface="BIZ UDPゴシック" panose="020B0400000000000000" pitchFamily="50" charset="-128"/>
              </a:rPr>
              <a:t>(202</a:t>
            </a:r>
            <a:r>
              <a:rPr kumimoji="1" lang="ja-JP" altLang="en-US">
                <a:solidFill>
                  <a:schemeClr val="tx1"/>
                </a:solidFill>
                <a:latin typeface="BIZ UDPゴシック" panose="020B0400000000000000" pitchFamily="50" charset="-128"/>
                <a:ea typeface="BIZ UDPゴシック" panose="020B0400000000000000" pitchFamily="50" charset="-128"/>
              </a:rPr>
              <a:t>４年</a:t>
            </a:r>
            <a:r>
              <a:rPr kumimoji="1" lang="en-US" altLang="ja-JP">
                <a:solidFill>
                  <a:schemeClr val="tx1"/>
                </a:solidFill>
                <a:latin typeface="BIZ UDPゴシック" panose="020B0400000000000000" pitchFamily="50" charset="-128"/>
                <a:ea typeface="BIZ UDPゴシック" panose="020B0400000000000000" pitchFamily="50" charset="-128"/>
              </a:rPr>
              <a:t>3</a:t>
            </a:r>
            <a:r>
              <a:rPr kumimoji="1" lang="ja-JP" altLang="en-US">
                <a:solidFill>
                  <a:schemeClr val="tx1"/>
                </a:solidFill>
                <a:latin typeface="BIZ UDPゴシック" panose="020B0400000000000000" pitchFamily="50" charset="-128"/>
                <a:ea typeface="BIZ UDPゴシック" panose="020B0400000000000000" pitchFamily="50" charset="-128"/>
              </a:rPr>
              <a:t>月時点</a:t>
            </a:r>
            <a:r>
              <a:rPr kumimoji="1" lang="en-US" altLang="ja-JP">
                <a:solidFill>
                  <a:schemeClr val="tx1"/>
                </a:solidFill>
                <a:latin typeface="BIZ UDPゴシック" panose="020B0400000000000000" pitchFamily="50" charset="-128"/>
                <a:ea typeface="BIZ UDPゴシック" panose="020B0400000000000000" pitchFamily="50" charset="-128"/>
              </a:rPr>
              <a:t>)</a:t>
            </a:r>
          </a:p>
        </p:txBody>
      </p:sp>
      <p:sp>
        <p:nvSpPr>
          <p:cNvPr id="14" name="フッター プレースホルダー 3"/>
          <p:cNvSpPr txBox="1">
            <a:spLocks/>
          </p:cNvSpPr>
          <p:nvPr/>
        </p:nvSpPr>
        <p:spPr>
          <a:xfrm>
            <a:off x="5996763" y="6509394"/>
            <a:ext cx="3501368" cy="320040"/>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alpha val="70000"/>
                  </a:schemeClr>
                </a:solidFill>
                <a:latin typeface="+mn-lt"/>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latin typeface="BIZ UDPゴシック" panose="020B0400000000000000" pitchFamily="50" charset="-128"/>
              </a:rPr>
              <a:t>資料：名古屋大学「特許基礎セミナー第</a:t>
            </a:r>
            <a:r>
              <a:rPr kumimoji="1" lang="en-US" altLang="ja-JP" dirty="0">
                <a:latin typeface="BIZ UDPゴシック" panose="020B0400000000000000" pitchFamily="50" charset="-128"/>
              </a:rPr>
              <a:t>1</a:t>
            </a:r>
            <a:r>
              <a:rPr kumimoji="1" lang="ja-JP" altLang="en-US" dirty="0">
                <a:latin typeface="BIZ UDPゴシック" panose="020B0400000000000000" pitchFamily="50" charset="-128"/>
              </a:rPr>
              <a:t>部」</a:t>
            </a:r>
            <a:r>
              <a:rPr kumimoji="1" lang="en-US" altLang="ja-JP" dirty="0">
                <a:latin typeface="BIZ UDPゴシック" panose="020B0400000000000000" pitchFamily="50" charset="-128"/>
              </a:rPr>
              <a:t>, P.81</a:t>
            </a:r>
            <a:r>
              <a:rPr kumimoji="1" lang="ja-JP" altLang="en-US" dirty="0">
                <a:latin typeface="BIZ UDPゴシック" panose="020B0400000000000000" pitchFamily="50" charset="-128"/>
              </a:rPr>
              <a:t>を基に作成</a:t>
            </a:r>
          </a:p>
        </p:txBody>
      </p:sp>
    </p:spTree>
    <p:extLst>
      <p:ext uri="{BB962C8B-B14F-4D97-AF65-F5344CB8AC3E}">
        <p14:creationId xmlns:p14="http://schemas.microsoft.com/office/powerpoint/2010/main" val="187325071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目次</a:t>
            </a:r>
            <a:endParaRPr kumimoji="1" lang="ja-JP" altLang="en-US"/>
          </a:p>
        </p:txBody>
      </p:sp>
      <p:sp>
        <p:nvSpPr>
          <p:cNvPr id="3" name="正方形/長方形 2"/>
          <p:cNvSpPr/>
          <p:nvPr/>
        </p:nvSpPr>
        <p:spPr>
          <a:xfrm>
            <a:off x="1083101" y="1560375"/>
            <a:ext cx="7739798" cy="4430187"/>
          </a:xfrm>
          <a:prstGeom prst="rect">
            <a:avLst/>
          </a:prstGeom>
        </p:spPr>
        <p:txBody>
          <a:bodyPr wrap="square">
            <a:spAutoFit/>
          </a:bodyPr>
          <a:lstStyle/>
          <a:p>
            <a:pPr marL="342900" indent="-342900">
              <a:lnSpc>
                <a:spcPct val="150000"/>
              </a:lnSpc>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知財戦略の基本</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知財戦略の構築</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en-US" altLang="ja-JP" sz="2400">
                <a:solidFill>
                  <a:schemeClr val="tx2">
                    <a:lumMod val="75000"/>
                  </a:schemeClr>
                </a:solidFill>
                <a:latin typeface="BIZ UDPゴシック" panose="020B0400000000000000" pitchFamily="50" charset="-128"/>
                <a:ea typeface="BIZ UDPゴシック" panose="020B0400000000000000" pitchFamily="50" charset="-128"/>
              </a:rPr>
              <a:t>IP</a:t>
            </a: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ランドスケープについて</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事業戦略と知財戦略の一体化による知財活用事例</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海外出願について</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利益相反</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概念実証（</a:t>
            </a:r>
            <a:r>
              <a:rPr lang="en-US" altLang="ja-JP" sz="2400">
                <a:solidFill>
                  <a:schemeClr val="tx2">
                    <a:lumMod val="75000"/>
                  </a:schemeClr>
                </a:solidFill>
                <a:latin typeface="BIZ UDPゴシック" panose="020B0400000000000000" pitchFamily="50" charset="-128"/>
                <a:ea typeface="BIZ UDPゴシック" panose="020B0400000000000000" pitchFamily="50" charset="-128"/>
              </a:rPr>
              <a:t>PoC</a:t>
            </a: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）とは</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研究者がスタートアップ設立をするときの注意点</a:t>
            </a:r>
          </a:p>
        </p:txBody>
      </p:sp>
      <p:sp>
        <p:nvSpPr>
          <p:cNvPr id="4" name="スライド番号プレースホルダー 3"/>
          <p:cNvSpPr>
            <a:spLocks noGrp="1"/>
          </p:cNvSpPr>
          <p:nvPr>
            <p:ph type="sldNum" sz="quarter" idx="11"/>
          </p:nvPr>
        </p:nvSpPr>
        <p:spPr/>
        <p:txBody>
          <a:bodyPr/>
          <a:lstStyle/>
          <a:p>
            <a:fld id="{A1D487B2-B3D4-4B12-876F-840864ED41B0}" type="slidenum">
              <a:rPr kumimoji="1" lang="ja-JP" altLang="en-US" smtClean="0"/>
              <a:t>4</a:t>
            </a:fld>
            <a:endParaRPr kumimoji="1" lang="ja-JP" altLang="en-US"/>
          </a:p>
        </p:txBody>
      </p:sp>
    </p:spTree>
    <p:extLst>
      <p:ext uri="{BB962C8B-B14F-4D97-AF65-F5344CB8AC3E}">
        <p14:creationId xmlns:p14="http://schemas.microsoft.com/office/powerpoint/2010/main" val="19093130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a:t>海外出願について</a:t>
            </a:r>
            <a:endParaRPr kumimoji="1" lang="ja-JP" altLang="en-US"/>
          </a:p>
        </p:txBody>
      </p:sp>
      <p:sp>
        <p:nvSpPr>
          <p:cNvPr id="3" name="コンテンツ プレースホルダー 2"/>
          <p:cNvSpPr>
            <a:spLocks noGrp="1"/>
          </p:cNvSpPr>
          <p:nvPr>
            <p:ph sz="quarter" idx="13"/>
          </p:nvPr>
        </p:nvSpPr>
        <p:spPr/>
        <p:txBody>
          <a:bodyPr/>
          <a:lstStyle/>
          <a:p>
            <a:pPr marL="0" indent="0">
              <a:buNone/>
            </a:pPr>
            <a:r>
              <a:rPr kumimoji="1" lang="ja-JP" altLang="en-US"/>
              <a:t>海外に特許出願を行う</a:t>
            </a:r>
            <a:r>
              <a:rPr kumimoji="1" lang="en-US" altLang="ja-JP"/>
              <a:t>2</a:t>
            </a:r>
            <a:r>
              <a:rPr kumimoji="1" lang="ja-JP" altLang="en-US"/>
              <a:t>つの方法</a:t>
            </a:r>
          </a:p>
        </p:txBody>
      </p:sp>
      <p:sp>
        <p:nvSpPr>
          <p:cNvPr id="7" name="スライド番号プレースホルダー 6"/>
          <p:cNvSpPr>
            <a:spLocks noGrp="1"/>
          </p:cNvSpPr>
          <p:nvPr>
            <p:ph type="sldNum" sz="quarter" idx="4"/>
          </p:nvPr>
        </p:nvSpPr>
        <p:spPr>
          <a:xfrm>
            <a:off x="9455780" y="6463674"/>
            <a:ext cx="396240" cy="365760"/>
          </a:xfrm>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t>40</a:t>
            </a:fld>
            <a:endParaRPr kumimoji="1" lang="ja-JP" altLang="en-US">
              <a:latin typeface="BIZ UDPゴシック" panose="020B0400000000000000" pitchFamily="50" charset="-128"/>
              <a:ea typeface="BIZ UDPゴシック" panose="020B0400000000000000" pitchFamily="50" charset="-128"/>
            </a:endParaRPr>
          </a:p>
        </p:txBody>
      </p:sp>
      <p:sp>
        <p:nvSpPr>
          <p:cNvPr id="9" name="右矢印 8"/>
          <p:cNvSpPr/>
          <p:nvPr/>
        </p:nvSpPr>
        <p:spPr>
          <a:xfrm>
            <a:off x="1440348" y="4439750"/>
            <a:ext cx="7108058" cy="232122"/>
          </a:xfrm>
          <a:prstGeom prst="rightArrow">
            <a:avLst>
              <a:gd name="adj1" fmla="val 50000"/>
              <a:gd name="adj2" fmla="val 122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latin typeface="BIZ UDPゴシック" panose="020B0400000000000000" pitchFamily="50" charset="-128"/>
              <a:ea typeface="BIZ UDPゴシック" panose="020B0400000000000000" pitchFamily="50" charset="-128"/>
            </a:endParaRPr>
          </a:p>
        </p:txBody>
      </p:sp>
      <p:sp>
        <p:nvSpPr>
          <p:cNvPr id="11" name="テキスト ボックス 10"/>
          <p:cNvSpPr txBox="1"/>
          <p:nvPr/>
        </p:nvSpPr>
        <p:spPr>
          <a:xfrm>
            <a:off x="569406" y="2514823"/>
            <a:ext cx="2656497" cy="646331"/>
          </a:xfrm>
          <a:prstGeom prst="rect">
            <a:avLst/>
          </a:prstGeom>
          <a:solidFill>
            <a:schemeClr val="accent1">
              <a:lumMod val="20000"/>
              <a:lumOff val="80000"/>
            </a:schemeClr>
          </a:solidFill>
        </p:spPr>
        <p:txBody>
          <a:bodyPr wrap="none" rtlCol="0">
            <a:spAutoFit/>
          </a:bodyPr>
          <a:lstStyle/>
          <a:p>
            <a:pPr algn="ctr" fontAlgn="base">
              <a:spcBef>
                <a:spcPct val="0"/>
              </a:spcBef>
              <a:spcAft>
                <a:spcPct val="0"/>
              </a:spcAft>
            </a:pPr>
            <a:r>
              <a:rPr lang="en-US" altLang="ja-JP">
                <a:solidFill>
                  <a:srgbClr val="000000"/>
                </a:solidFill>
                <a:latin typeface="BIZ UDPゴシック" panose="020B0400000000000000" pitchFamily="50" charset="-128"/>
                <a:ea typeface="BIZ UDPゴシック" panose="020B0400000000000000" pitchFamily="50" charset="-128"/>
              </a:rPr>
              <a:t>A</a:t>
            </a:r>
            <a:r>
              <a:rPr lang="ja-JP" altLang="en-US">
                <a:solidFill>
                  <a:srgbClr val="000000"/>
                </a:solidFill>
                <a:latin typeface="BIZ UDPゴシック" panose="020B0400000000000000" pitchFamily="50" charset="-128"/>
                <a:ea typeface="BIZ UDPゴシック" panose="020B0400000000000000" pitchFamily="50" charset="-128"/>
              </a:rPr>
              <a:t>社が最初に</a:t>
            </a:r>
            <a:r>
              <a:rPr lang="ja-JP" altLang="en-US">
                <a:solidFill>
                  <a:schemeClr val="accent3"/>
                </a:solidFill>
                <a:latin typeface="BIZ UDPゴシック" panose="020B0400000000000000" pitchFamily="50" charset="-128"/>
                <a:ea typeface="BIZ UDPゴシック" panose="020B0400000000000000" pitchFamily="50" charset="-128"/>
              </a:rPr>
              <a:t>日本</a:t>
            </a:r>
            <a:r>
              <a:rPr lang="ja-JP" altLang="en-US">
                <a:solidFill>
                  <a:srgbClr val="000000"/>
                </a:solidFill>
                <a:latin typeface="BIZ UDPゴシック" panose="020B0400000000000000" pitchFamily="50" charset="-128"/>
                <a:ea typeface="BIZ UDPゴシック" panose="020B0400000000000000" pitchFamily="50" charset="-128"/>
              </a:rPr>
              <a:t>で出願</a:t>
            </a:r>
            <a:endParaRPr lang="en-US" altLang="ja-JP">
              <a:solidFill>
                <a:srgbClr val="000000"/>
              </a:solidFill>
              <a:latin typeface="BIZ UDPゴシック" panose="020B0400000000000000" pitchFamily="50" charset="-128"/>
              <a:ea typeface="BIZ UDPゴシック" panose="020B0400000000000000" pitchFamily="50" charset="-128"/>
            </a:endParaRPr>
          </a:p>
          <a:p>
            <a:pPr algn="ctr" fontAlgn="base">
              <a:spcBef>
                <a:spcPct val="0"/>
              </a:spcBef>
              <a:spcAft>
                <a:spcPct val="0"/>
              </a:spcAft>
            </a:pPr>
            <a:r>
              <a:rPr lang="en-US" altLang="ja-JP">
                <a:solidFill>
                  <a:srgbClr val="000000"/>
                </a:solidFill>
                <a:latin typeface="BIZ UDPゴシック" panose="020B0400000000000000" pitchFamily="50" charset="-128"/>
                <a:ea typeface="BIZ UDPゴシック" panose="020B0400000000000000" pitchFamily="50" charset="-128"/>
              </a:rPr>
              <a:t>2023</a:t>
            </a:r>
            <a:r>
              <a:rPr lang="ja-JP" altLang="en-US">
                <a:solidFill>
                  <a:srgbClr val="000000"/>
                </a:solidFill>
                <a:latin typeface="BIZ UDPゴシック" panose="020B0400000000000000" pitchFamily="50" charset="-128"/>
                <a:ea typeface="BIZ UDPゴシック" panose="020B0400000000000000" pitchFamily="50" charset="-128"/>
              </a:rPr>
              <a:t>年</a:t>
            </a:r>
            <a:r>
              <a:rPr lang="en-US" altLang="ja-JP">
                <a:solidFill>
                  <a:srgbClr val="000000"/>
                </a:solidFill>
                <a:latin typeface="BIZ UDPゴシック" panose="020B0400000000000000" pitchFamily="50" charset="-128"/>
                <a:ea typeface="BIZ UDPゴシック" panose="020B0400000000000000" pitchFamily="50" charset="-128"/>
              </a:rPr>
              <a:t>11</a:t>
            </a:r>
            <a:r>
              <a:rPr lang="ja-JP" altLang="en-US">
                <a:solidFill>
                  <a:srgbClr val="000000"/>
                </a:solidFill>
                <a:latin typeface="BIZ UDPゴシック" panose="020B0400000000000000" pitchFamily="50" charset="-128"/>
                <a:ea typeface="BIZ UDPゴシック" panose="020B0400000000000000" pitchFamily="50" charset="-128"/>
              </a:rPr>
              <a:t>月</a:t>
            </a:r>
            <a:r>
              <a:rPr lang="en-US" altLang="ja-JP">
                <a:solidFill>
                  <a:srgbClr val="000000"/>
                </a:solidFill>
                <a:latin typeface="BIZ UDPゴシック" panose="020B0400000000000000" pitchFamily="50" charset="-128"/>
                <a:ea typeface="BIZ UDPゴシック" panose="020B0400000000000000" pitchFamily="50" charset="-128"/>
              </a:rPr>
              <a:t>11</a:t>
            </a:r>
            <a:r>
              <a:rPr lang="ja-JP" altLang="en-US">
                <a:solidFill>
                  <a:srgbClr val="000000"/>
                </a:solidFill>
                <a:latin typeface="BIZ UDPゴシック" panose="020B0400000000000000" pitchFamily="50" charset="-128"/>
                <a:ea typeface="BIZ UDPゴシック" panose="020B0400000000000000" pitchFamily="50" charset="-128"/>
              </a:rPr>
              <a:t>日</a:t>
            </a:r>
          </a:p>
        </p:txBody>
      </p:sp>
      <p:sp>
        <p:nvSpPr>
          <p:cNvPr id="12" name="下矢印 11"/>
          <p:cNvSpPr/>
          <p:nvPr/>
        </p:nvSpPr>
        <p:spPr>
          <a:xfrm>
            <a:off x="1646341" y="3201346"/>
            <a:ext cx="362901" cy="459671"/>
          </a:xfrm>
          <a:prstGeom prst="downArrow">
            <a:avLst>
              <a:gd name="adj1" fmla="val 50000"/>
              <a:gd name="adj2" fmla="val 7907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latin typeface="BIZ UDPゴシック" panose="020B0400000000000000" pitchFamily="50" charset="-128"/>
              <a:ea typeface="BIZ UDPゴシック" panose="020B0400000000000000" pitchFamily="50" charset="-128"/>
            </a:endParaRPr>
          </a:p>
        </p:txBody>
      </p:sp>
      <p:grpSp>
        <p:nvGrpSpPr>
          <p:cNvPr id="14" name="グループ化 13"/>
          <p:cNvGrpSpPr/>
          <p:nvPr/>
        </p:nvGrpSpPr>
        <p:grpSpPr>
          <a:xfrm>
            <a:off x="4605574" y="4648730"/>
            <a:ext cx="1973618" cy="907749"/>
            <a:chOff x="4689238" y="4786532"/>
            <a:chExt cx="1973618" cy="907749"/>
          </a:xfrm>
        </p:grpSpPr>
        <p:sp>
          <p:nvSpPr>
            <p:cNvPr id="15" name="テキスト ボックス 14"/>
            <p:cNvSpPr txBox="1"/>
            <p:nvPr/>
          </p:nvSpPr>
          <p:spPr>
            <a:xfrm>
              <a:off x="4689238" y="5047950"/>
              <a:ext cx="1973618" cy="646331"/>
            </a:xfrm>
            <a:prstGeom prst="rect">
              <a:avLst/>
            </a:prstGeom>
            <a:solidFill>
              <a:schemeClr val="accent4">
                <a:lumMod val="20000"/>
                <a:lumOff val="80000"/>
              </a:schemeClr>
            </a:solidFill>
          </p:spPr>
          <p:txBody>
            <a:bodyPr wrap="none" rtlCol="0">
              <a:spAutoFit/>
            </a:bodyPr>
            <a:lstStyle/>
            <a:p>
              <a:pPr algn="ctr" fontAlgn="base">
                <a:spcBef>
                  <a:spcPct val="0"/>
                </a:spcBef>
                <a:spcAft>
                  <a:spcPct val="0"/>
                </a:spcAft>
              </a:pPr>
              <a:r>
                <a:rPr lang="en-US" altLang="ja-JP">
                  <a:solidFill>
                    <a:srgbClr val="000000"/>
                  </a:solidFill>
                  <a:latin typeface="BIZ UDPゴシック" panose="020B0400000000000000" pitchFamily="50" charset="-128"/>
                  <a:ea typeface="BIZ UDPゴシック" panose="020B0400000000000000" pitchFamily="50" charset="-128"/>
                </a:rPr>
                <a:t>B</a:t>
              </a:r>
              <a:r>
                <a:rPr lang="ja-JP" altLang="en-US">
                  <a:solidFill>
                    <a:srgbClr val="000000"/>
                  </a:solidFill>
                  <a:latin typeface="BIZ UDPゴシック" panose="020B0400000000000000" pitchFamily="50" charset="-128"/>
                  <a:ea typeface="BIZ UDPゴシック" panose="020B0400000000000000" pitchFamily="50" charset="-128"/>
                </a:rPr>
                <a:t>社が</a:t>
              </a:r>
              <a:r>
                <a:rPr lang="ja-JP" altLang="en-US">
                  <a:solidFill>
                    <a:schemeClr val="accent3"/>
                  </a:solidFill>
                  <a:latin typeface="BIZ UDPゴシック" panose="020B0400000000000000" pitchFamily="50" charset="-128"/>
                  <a:ea typeface="BIZ UDPゴシック" panose="020B0400000000000000" pitchFamily="50" charset="-128"/>
                </a:rPr>
                <a:t>米国</a:t>
              </a:r>
              <a:r>
                <a:rPr lang="ja-JP" altLang="en-US">
                  <a:solidFill>
                    <a:srgbClr val="000000"/>
                  </a:solidFill>
                  <a:latin typeface="BIZ UDPゴシック" panose="020B0400000000000000" pitchFamily="50" charset="-128"/>
                  <a:ea typeface="BIZ UDPゴシック" panose="020B0400000000000000" pitchFamily="50" charset="-128"/>
                </a:rPr>
                <a:t>で出願</a:t>
              </a:r>
              <a:endParaRPr lang="en-US" altLang="ja-JP">
                <a:solidFill>
                  <a:srgbClr val="000000"/>
                </a:solidFill>
                <a:latin typeface="BIZ UDPゴシック" panose="020B0400000000000000" pitchFamily="50" charset="-128"/>
                <a:ea typeface="BIZ UDPゴシック" panose="020B0400000000000000" pitchFamily="50" charset="-128"/>
              </a:endParaRPr>
            </a:p>
            <a:p>
              <a:pPr algn="ctr" fontAlgn="base">
                <a:spcBef>
                  <a:spcPct val="0"/>
                </a:spcBef>
                <a:spcAft>
                  <a:spcPct val="0"/>
                </a:spcAft>
              </a:pPr>
              <a:r>
                <a:rPr lang="en-US" altLang="ja-JP">
                  <a:solidFill>
                    <a:srgbClr val="000000"/>
                  </a:solidFill>
                  <a:latin typeface="BIZ UDPゴシック" panose="020B0400000000000000" pitchFamily="50" charset="-128"/>
                  <a:ea typeface="BIZ UDPゴシック" panose="020B0400000000000000" pitchFamily="50" charset="-128"/>
                </a:rPr>
                <a:t>2024</a:t>
              </a:r>
              <a:r>
                <a:rPr lang="ja-JP" altLang="en-US">
                  <a:solidFill>
                    <a:srgbClr val="000000"/>
                  </a:solidFill>
                  <a:latin typeface="BIZ UDPゴシック" panose="020B0400000000000000" pitchFamily="50" charset="-128"/>
                  <a:ea typeface="BIZ UDPゴシック" panose="020B0400000000000000" pitchFamily="50" charset="-128"/>
                </a:rPr>
                <a:t>年</a:t>
              </a:r>
              <a:r>
                <a:rPr lang="en-US" altLang="ja-JP">
                  <a:solidFill>
                    <a:srgbClr val="000000"/>
                  </a:solidFill>
                  <a:latin typeface="BIZ UDPゴシック" panose="020B0400000000000000" pitchFamily="50" charset="-128"/>
                  <a:ea typeface="BIZ UDPゴシック" panose="020B0400000000000000" pitchFamily="50" charset="-128"/>
                </a:rPr>
                <a:t>9</a:t>
              </a:r>
              <a:r>
                <a:rPr lang="ja-JP" altLang="en-US">
                  <a:solidFill>
                    <a:srgbClr val="000000"/>
                  </a:solidFill>
                  <a:latin typeface="BIZ UDPゴシック" panose="020B0400000000000000" pitchFamily="50" charset="-128"/>
                  <a:ea typeface="BIZ UDPゴシック" panose="020B0400000000000000" pitchFamily="50" charset="-128"/>
                </a:rPr>
                <a:t>月</a:t>
              </a:r>
              <a:r>
                <a:rPr lang="en-US" altLang="ja-JP">
                  <a:solidFill>
                    <a:srgbClr val="000000"/>
                  </a:solidFill>
                  <a:latin typeface="BIZ UDPゴシック" panose="020B0400000000000000" pitchFamily="50" charset="-128"/>
                  <a:ea typeface="BIZ UDPゴシック" panose="020B0400000000000000" pitchFamily="50" charset="-128"/>
                </a:rPr>
                <a:t>9</a:t>
              </a:r>
              <a:r>
                <a:rPr lang="ja-JP" altLang="en-US">
                  <a:solidFill>
                    <a:srgbClr val="000000"/>
                  </a:solidFill>
                  <a:latin typeface="BIZ UDPゴシック" panose="020B0400000000000000" pitchFamily="50" charset="-128"/>
                  <a:ea typeface="BIZ UDPゴシック" panose="020B0400000000000000" pitchFamily="50" charset="-128"/>
                </a:rPr>
                <a:t>日</a:t>
              </a:r>
            </a:p>
          </p:txBody>
        </p:sp>
        <p:sp>
          <p:nvSpPr>
            <p:cNvPr id="16" name="下矢印 15"/>
            <p:cNvSpPr/>
            <p:nvPr/>
          </p:nvSpPr>
          <p:spPr>
            <a:xfrm rot="10800000">
              <a:off x="5494036" y="4786532"/>
              <a:ext cx="362901" cy="244487"/>
            </a:xfrm>
            <a:prstGeom prst="downArrow">
              <a:avLst>
                <a:gd name="adj1" fmla="val 50000"/>
                <a:gd name="adj2" fmla="val 47246"/>
              </a:avLst>
            </a:prstGeom>
            <a:solidFill>
              <a:schemeClr val="bg1"/>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latin typeface="BIZ UDPゴシック" panose="020B0400000000000000" pitchFamily="50" charset="-128"/>
                <a:ea typeface="BIZ UDPゴシック" panose="020B0400000000000000" pitchFamily="50" charset="-128"/>
              </a:endParaRPr>
            </a:p>
          </p:txBody>
        </p:sp>
      </p:grpSp>
      <p:cxnSp>
        <p:nvCxnSpPr>
          <p:cNvPr id="17" name="直線コネクタ 16"/>
          <p:cNvCxnSpPr/>
          <p:nvPr/>
        </p:nvCxnSpPr>
        <p:spPr>
          <a:xfrm>
            <a:off x="2079104" y="3801419"/>
            <a:ext cx="0" cy="751132"/>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sp>
        <p:nvSpPr>
          <p:cNvPr id="18" name="テキスト ボックス 17"/>
          <p:cNvSpPr txBox="1"/>
          <p:nvPr/>
        </p:nvSpPr>
        <p:spPr>
          <a:xfrm>
            <a:off x="3348053" y="2227329"/>
            <a:ext cx="6150078" cy="931891"/>
          </a:xfrm>
          <a:prstGeom prst="rect">
            <a:avLst/>
          </a:prstGeom>
          <a:solidFill>
            <a:schemeClr val="accent2">
              <a:lumMod val="40000"/>
              <a:lumOff val="60000"/>
            </a:schemeClr>
          </a:solidFill>
          <a:ln w="19050">
            <a:noFill/>
            <a:prstDash val="sysDash"/>
          </a:ln>
        </p:spPr>
        <p:txBody>
          <a:bodyPr wrap="square" rtlCol="0">
            <a:spAutoFit/>
          </a:bodyPr>
          <a:lstStyle/>
          <a:p>
            <a:pPr fontAlgn="base">
              <a:spcBef>
                <a:spcPct val="0"/>
              </a:spcBef>
              <a:spcAft>
                <a:spcPct val="0"/>
              </a:spcAft>
            </a:pPr>
            <a:r>
              <a:rPr lang="ja-JP" altLang="en-US">
                <a:solidFill>
                  <a:srgbClr val="000000"/>
                </a:solidFill>
                <a:latin typeface="BIZ UDPゴシック" panose="020B0400000000000000" pitchFamily="50" charset="-128"/>
                <a:ea typeface="BIZ UDPゴシック" panose="020B0400000000000000" pitchFamily="50" charset="-128"/>
              </a:rPr>
              <a:t>優先権制度を使うと、新規性、進歩性等の判断については、</a:t>
            </a:r>
            <a:r>
              <a:rPr lang="en-US" altLang="ja-JP">
                <a:solidFill>
                  <a:srgbClr val="000000"/>
                </a:solidFill>
                <a:latin typeface="BIZ UDPゴシック" panose="020B0400000000000000" pitchFamily="50" charset="-128"/>
                <a:ea typeface="BIZ UDPゴシック" panose="020B0400000000000000" pitchFamily="50" charset="-128"/>
              </a:rPr>
              <a:t>2023</a:t>
            </a:r>
            <a:r>
              <a:rPr lang="ja-JP" altLang="en-US">
                <a:solidFill>
                  <a:srgbClr val="000000"/>
                </a:solidFill>
                <a:latin typeface="BIZ UDPゴシック" panose="020B0400000000000000" pitchFamily="50" charset="-128"/>
                <a:ea typeface="BIZ UDPゴシック" panose="020B0400000000000000" pitchFamily="50" charset="-128"/>
              </a:rPr>
              <a:t>年</a:t>
            </a:r>
            <a:r>
              <a:rPr lang="en-US" altLang="ja-JP">
                <a:solidFill>
                  <a:srgbClr val="000000"/>
                </a:solidFill>
                <a:latin typeface="BIZ UDPゴシック" panose="020B0400000000000000" pitchFamily="50" charset="-128"/>
                <a:ea typeface="BIZ UDPゴシック" panose="020B0400000000000000" pitchFamily="50" charset="-128"/>
              </a:rPr>
              <a:t>11</a:t>
            </a:r>
            <a:r>
              <a:rPr lang="ja-JP" altLang="en-US">
                <a:solidFill>
                  <a:srgbClr val="000000"/>
                </a:solidFill>
                <a:latin typeface="BIZ UDPゴシック" panose="020B0400000000000000" pitchFamily="50" charset="-128"/>
                <a:ea typeface="BIZ UDPゴシック" panose="020B0400000000000000" pitchFamily="50" charset="-128"/>
              </a:rPr>
              <a:t>月</a:t>
            </a:r>
            <a:r>
              <a:rPr lang="en-US" altLang="ja-JP">
                <a:solidFill>
                  <a:srgbClr val="000000"/>
                </a:solidFill>
                <a:latin typeface="BIZ UDPゴシック" panose="020B0400000000000000" pitchFamily="50" charset="-128"/>
                <a:ea typeface="BIZ UDPゴシック" panose="020B0400000000000000" pitchFamily="50" charset="-128"/>
              </a:rPr>
              <a:t>11</a:t>
            </a:r>
            <a:r>
              <a:rPr lang="ja-JP" altLang="en-US">
                <a:solidFill>
                  <a:srgbClr val="000000"/>
                </a:solidFill>
                <a:latin typeface="BIZ UDPゴシック" panose="020B0400000000000000" pitchFamily="50" charset="-128"/>
                <a:ea typeface="BIZ UDPゴシック" panose="020B0400000000000000" pitchFamily="50" charset="-128"/>
              </a:rPr>
              <a:t>日に出願したものとして取り扱う。</a:t>
            </a:r>
            <a:endParaRPr lang="en-US" altLang="ja-JP">
              <a:solidFill>
                <a:srgbClr val="000000"/>
              </a:solidFill>
              <a:latin typeface="BIZ UDPゴシック" panose="020B0400000000000000" pitchFamily="50" charset="-128"/>
              <a:ea typeface="BIZ UDPゴシック" panose="020B0400000000000000" pitchFamily="50" charset="-128"/>
            </a:endParaRPr>
          </a:p>
          <a:p>
            <a:pPr fontAlgn="base">
              <a:spcBef>
                <a:spcPct val="0"/>
              </a:spcBef>
              <a:spcAft>
                <a:spcPct val="0"/>
              </a:spcAft>
            </a:pPr>
            <a:r>
              <a:rPr lang="en-US" altLang="ja-JP">
                <a:solidFill>
                  <a:srgbClr val="000000"/>
                </a:solidFill>
                <a:latin typeface="BIZ UDPゴシック" panose="020B0400000000000000" pitchFamily="50" charset="-128"/>
                <a:ea typeface="BIZ UDPゴシック" panose="020B0400000000000000" pitchFamily="50" charset="-128"/>
              </a:rPr>
              <a:t>B</a:t>
            </a:r>
            <a:r>
              <a:rPr lang="ja-JP" altLang="en-US">
                <a:solidFill>
                  <a:srgbClr val="000000"/>
                </a:solidFill>
                <a:latin typeface="BIZ UDPゴシック" panose="020B0400000000000000" pitchFamily="50" charset="-128"/>
                <a:ea typeface="BIZ UDPゴシック" panose="020B0400000000000000" pitchFamily="50" charset="-128"/>
              </a:rPr>
              <a:t>社の出願を理由に、</a:t>
            </a:r>
            <a:r>
              <a:rPr lang="en-US" altLang="ja-JP">
                <a:solidFill>
                  <a:srgbClr val="000000"/>
                </a:solidFill>
                <a:latin typeface="BIZ UDPゴシック" panose="020B0400000000000000" pitchFamily="50" charset="-128"/>
                <a:ea typeface="BIZ UDPゴシック" panose="020B0400000000000000" pitchFamily="50" charset="-128"/>
              </a:rPr>
              <a:t>A</a:t>
            </a:r>
            <a:r>
              <a:rPr lang="ja-JP" altLang="en-US">
                <a:solidFill>
                  <a:srgbClr val="000000"/>
                </a:solidFill>
                <a:latin typeface="BIZ UDPゴシック" panose="020B0400000000000000" pitchFamily="50" charset="-128"/>
                <a:ea typeface="BIZ UDPゴシック" panose="020B0400000000000000" pitchFamily="50" charset="-128"/>
              </a:rPr>
              <a:t>社の出願が拒絶されることはない。</a:t>
            </a:r>
          </a:p>
        </p:txBody>
      </p:sp>
      <p:sp>
        <p:nvSpPr>
          <p:cNvPr id="19" name="右矢印 18"/>
          <p:cNvSpPr/>
          <p:nvPr/>
        </p:nvSpPr>
        <p:spPr>
          <a:xfrm>
            <a:off x="1440348" y="3661402"/>
            <a:ext cx="1845769" cy="195021"/>
          </a:xfrm>
          <a:prstGeom prst="rightArrow">
            <a:avLst>
              <a:gd name="adj1" fmla="val 50000"/>
              <a:gd name="adj2" fmla="val 122000"/>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FFFF"/>
              </a:solidFill>
              <a:latin typeface="BIZ UDPゴシック" panose="020B0400000000000000" pitchFamily="50" charset="-128"/>
              <a:ea typeface="BIZ UDPゴシック" panose="020B0400000000000000" pitchFamily="50" charset="-128"/>
            </a:endParaRPr>
          </a:p>
        </p:txBody>
      </p:sp>
      <p:sp>
        <p:nvSpPr>
          <p:cNvPr id="20" name="テキスト ボックス 19"/>
          <p:cNvSpPr txBox="1"/>
          <p:nvPr/>
        </p:nvSpPr>
        <p:spPr>
          <a:xfrm>
            <a:off x="730228" y="3526198"/>
            <a:ext cx="746240" cy="400110"/>
          </a:xfrm>
          <a:prstGeom prst="rect">
            <a:avLst/>
          </a:prstGeom>
          <a:noFill/>
        </p:spPr>
        <p:txBody>
          <a:bodyPr wrap="square" rtlCol="0">
            <a:spAutoFit/>
          </a:bodyPr>
          <a:lstStyle/>
          <a:p>
            <a:pPr fontAlgn="base">
              <a:spcBef>
                <a:spcPct val="0"/>
              </a:spcBef>
              <a:spcAft>
                <a:spcPct val="0"/>
              </a:spcAft>
            </a:pPr>
            <a:r>
              <a:rPr lang="ja-JP" altLang="en-US" sz="2000">
                <a:solidFill>
                  <a:srgbClr val="000000"/>
                </a:solidFill>
                <a:latin typeface="BIZ UDPゴシック" panose="020B0400000000000000" pitchFamily="50" charset="-128"/>
                <a:ea typeface="BIZ UDPゴシック" panose="020B0400000000000000" pitchFamily="50" charset="-128"/>
              </a:rPr>
              <a:t>日本</a:t>
            </a:r>
          </a:p>
        </p:txBody>
      </p:sp>
      <p:sp>
        <p:nvSpPr>
          <p:cNvPr id="21" name="テキスト ボックス 20"/>
          <p:cNvSpPr txBox="1"/>
          <p:nvPr/>
        </p:nvSpPr>
        <p:spPr>
          <a:xfrm>
            <a:off x="730228" y="4350349"/>
            <a:ext cx="746240" cy="400110"/>
          </a:xfrm>
          <a:prstGeom prst="rect">
            <a:avLst/>
          </a:prstGeom>
          <a:noFill/>
        </p:spPr>
        <p:txBody>
          <a:bodyPr wrap="square" rtlCol="0">
            <a:spAutoFit/>
          </a:bodyPr>
          <a:lstStyle/>
          <a:p>
            <a:pPr fontAlgn="base">
              <a:spcBef>
                <a:spcPct val="0"/>
              </a:spcBef>
              <a:spcAft>
                <a:spcPct val="0"/>
              </a:spcAft>
            </a:pPr>
            <a:r>
              <a:rPr lang="ja-JP" altLang="en-US" sz="2000">
                <a:solidFill>
                  <a:srgbClr val="000000"/>
                </a:solidFill>
                <a:latin typeface="BIZ UDPゴシック" panose="020B0400000000000000" pitchFamily="50" charset="-128"/>
                <a:ea typeface="BIZ UDPゴシック" panose="020B0400000000000000" pitchFamily="50" charset="-128"/>
              </a:rPr>
              <a:t>米国</a:t>
            </a:r>
          </a:p>
        </p:txBody>
      </p:sp>
      <p:grpSp>
        <p:nvGrpSpPr>
          <p:cNvPr id="22" name="グループ化 21"/>
          <p:cNvGrpSpPr/>
          <p:nvPr/>
        </p:nvGrpSpPr>
        <p:grpSpPr>
          <a:xfrm>
            <a:off x="2079105" y="4102760"/>
            <a:ext cx="4861053" cy="416128"/>
            <a:chOff x="2183312" y="4653912"/>
            <a:chExt cx="4861053" cy="416128"/>
          </a:xfrm>
        </p:grpSpPr>
        <p:cxnSp>
          <p:nvCxnSpPr>
            <p:cNvPr id="23" name="直線コネクタ 22"/>
            <p:cNvCxnSpPr/>
            <p:nvPr/>
          </p:nvCxnSpPr>
          <p:spPr>
            <a:xfrm>
              <a:off x="7044365" y="4750485"/>
              <a:ext cx="0" cy="319555"/>
            </a:xfrm>
            <a:prstGeom prst="line">
              <a:avLst/>
            </a:prstGeom>
            <a:ln w="28575">
              <a:solidFill>
                <a:srgbClr val="0070C0"/>
              </a:solidFill>
            </a:ln>
          </p:spPr>
          <p:style>
            <a:lnRef idx="1">
              <a:schemeClr val="accent1"/>
            </a:lnRef>
            <a:fillRef idx="0">
              <a:schemeClr val="accent1"/>
            </a:fillRef>
            <a:effectRef idx="0">
              <a:schemeClr val="accent1"/>
            </a:effectRef>
            <a:fontRef idx="minor">
              <a:schemeClr val="tx1"/>
            </a:fontRef>
          </p:style>
        </p:cxnSp>
        <p:grpSp>
          <p:nvGrpSpPr>
            <p:cNvPr id="24" name="グループ化 23"/>
            <p:cNvGrpSpPr/>
            <p:nvPr/>
          </p:nvGrpSpPr>
          <p:grpSpPr>
            <a:xfrm>
              <a:off x="2183312" y="4653912"/>
              <a:ext cx="4841633" cy="369332"/>
              <a:chOff x="2183312" y="4653912"/>
              <a:chExt cx="4841633" cy="369332"/>
            </a:xfrm>
          </p:grpSpPr>
          <p:cxnSp>
            <p:nvCxnSpPr>
              <p:cNvPr id="25" name="直線矢印コネクタ 24"/>
              <p:cNvCxnSpPr/>
              <p:nvPr/>
            </p:nvCxnSpPr>
            <p:spPr>
              <a:xfrm>
                <a:off x="4130984" y="4868479"/>
                <a:ext cx="2893961" cy="3678"/>
              </a:xfrm>
              <a:prstGeom prst="straightConnector1">
                <a:avLst/>
              </a:prstGeom>
              <a:ln w="38100">
                <a:solidFill>
                  <a:schemeClr val="accent3"/>
                </a:solidFill>
                <a:tailEnd type="arrow"/>
              </a:ln>
            </p:spPr>
            <p:style>
              <a:lnRef idx="1">
                <a:schemeClr val="accent1"/>
              </a:lnRef>
              <a:fillRef idx="0">
                <a:schemeClr val="accent1"/>
              </a:fillRef>
              <a:effectRef idx="0">
                <a:schemeClr val="accent1"/>
              </a:effectRef>
              <a:fontRef idx="minor">
                <a:schemeClr val="tx1"/>
              </a:fontRef>
            </p:style>
          </p:cxnSp>
          <p:sp>
            <p:nvSpPr>
              <p:cNvPr id="26" name="テキスト ボックス 25"/>
              <p:cNvSpPr txBox="1"/>
              <p:nvPr/>
            </p:nvSpPr>
            <p:spPr>
              <a:xfrm>
                <a:off x="3107947" y="4653912"/>
                <a:ext cx="1023037" cy="369332"/>
              </a:xfrm>
              <a:prstGeom prst="rect">
                <a:avLst/>
              </a:prstGeom>
              <a:solidFill>
                <a:schemeClr val="bg1"/>
              </a:solidFill>
              <a:ln w="28575">
                <a:solidFill>
                  <a:schemeClr val="accent3"/>
                </a:solidFill>
              </a:ln>
            </p:spPr>
            <p:txBody>
              <a:bodyPr wrap="none" rtlCol="0">
                <a:spAutoFit/>
              </a:bodyPr>
              <a:lstStyle/>
              <a:p>
                <a:pPr algn="ctr" fontAlgn="base">
                  <a:spcBef>
                    <a:spcPct val="0"/>
                  </a:spcBef>
                  <a:spcAft>
                    <a:spcPct val="0"/>
                  </a:spcAft>
                </a:pPr>
                <a:r>
                  <a:rPr lang="en-US" altLang="ja-JP">
                    <a:solidFill>
                      <a:srgbClr val="000000"/>
                    </a:solidFill>
                    <a:latin typeface="BIZ UDPゴシック" panose="020B0400000000000000" pitchFamily="50" charset="-128"/>
                    <a:ea typeface="BIZ UDPゴシック" panose="020B0400000000000000" pitchFamily="50" charset="-128"/>
                  </a:rPr>
                  <a:t>1</a:t>
                </a:r>
                <a:r>
                  <a:rPr lang="ja-JP" altLang="en-US">
                    <a:solidFill>
                      <a:srgbClr val="000000"/>
                    </a:solidFill>
                    <a:latin typeface="BIZ UDPゴシック" panose="020B0400000000000000" pitchFamily="50" charset="-128"/>
                    <a:ea typeface="BIZ UDPゴシック" panose="020B0400000000000000" pitchFamily="50" charset="-128"/>
                  </a:rPr>
                  <a:t>年以内</a:t>
                </a:r>
                <a:endParaRPr lang="en-US" altLang="ja-JP">
                  <a:solidFill>
                    <a:srgbClr val="000000"/>
                  </a:solidFill>
                  <a:latin typeface="BIZ UDPゴシック" panose="020B0400000000000000" pitchFamily="50" charset="-128"/>
                  <a:ea typeface="BIZ UDPゴシック" panose="020B0400000000000000" pitchFamily="50" charset="-128"/>
                </a:endParaRPr>
              </a:p>
            </p:txBody>
          </p:sp>
          <p:cxnSp>
            <p:nvCxnSpPr>
              <p:cNvPr id="27" name="直線矢印コネクタ 26"/>
              <p:cNvCxnSpPr/>
              <p:nvPr/>
            </p:nvCxnSpPr>
            <p:spPr>
              <a:xfrm>
                <a:off x="2183312" y="4856756"/>
                <a:ext cx="924635" cy="0"/>
              </a:xfrm>
              <a:prstGeom prst="straightConnector1">
                <a:avLst/>
              </a:prstGeom>
              <a:ln w="38100">
                <a:solidFill>
                  <a:schemeClr val="accent3"/>
                </a:solidFill>
                <a:headEnd type="none" w="med" len="med"/>
                <a:tailEnd type="none" w="med" len="med"/>
              </a:ln>
            </p:spPr>
            <p:style>
              <a:lnRef idx="1">
                <a:schemeClr val="accent1"/>
              </a:lnRef>
              <a:fillRef idx="0">
                <a:schemeClr val="accent1"/>
              </a:fillRef>
              <a:effectRef idx="0">
                <a:schemeClr val="accent1"/>
              </a:effectRef>
              <a:fontRef idx="minor">
                <a:schemeClr val="tx1"/>
              </a:fontRef>
            </p:style>
          </p:cxnSp>
        </p:grpSp>
      </p:grpSp>
      <p:grpSp>
        <p:nvGrpSpPr>
          <p:cNvPr id="28" name="グループ化 27"/>
          <p:cNvGrpSpPr/>
          <p:nvPr/>
        </p:nvGrpSpPr>
        <p:grpSpPr>
          <a:xfrm>
            <a:off x="3639265" y="3257427"/>
            <a:ext cx="3998070" cy="1231848"/>
            <a:chOff x="3215572" y="3528925"/>
            <a:chExt cx="3998070" cy="1231848"/>
          </a:xfrm>
        </p:grpSpPr>
        <p:grpSp>
          <p:nvGrpSpPr>
            <p:cNvPr id="30" name="グループ化 29"/>
            <p:cNvGrpSpPr/>
            <p:nvPr/>
          </p:nvGrpSpPr>
          <p:grpSpPr>
            <a:xfrm>
              <a:off x="5025221" y="3674587"/>
              <a:ext cx="2188421" cy="1086186"/>
              <a:chOff x="5603351" y="3574230"/>
              <a:chExt cx="2188421" cy="1086186"/>
            </a:xfrm>
          </p:grpSpPr>
          <p:sp>
            <p:nvSpPr>
              <p:cNvPr id="32" name="テキスト ボックス 31"/>
              <p:cNvSpPr txBox="1"/>
              <p:nvPr/>
            </p:nvSpPr>
            <p:spPr>
              <a:xfrm>
                <a:off x="5603351" y="3574230"/>
                <a:ext cx="2188421" cy="646331"/>
              </a:xfrm>
              <a:prstGeom prst="rect">
                <a:avLst/>
              </a:prstGeom>
              <a:solidFill>
                <a:schemeClr val="accent1">
                  <a:lumMod val="20000"/>
                  <a:lumOff val="80000"/>
                </a:schemeClr>
              </a:solidFill>
            </p:spPr>
            <p:txBody>
              <a:bodyPr wrap="none" rtlCol="0">
                <a:spAutoFit/>
              </a:bodyPr>
              <a:lstStyle/>
              <a:p>
                <a:pPr algn="ctr" fontAlgn="base">
                  <a:spcBef>
                    <a:spcPct val="0"/>
                  </a:spcBef>
                  <a:spcAft>
                    <a:spcPct val="0"/>
                  </a:spcAft>
                </a:pPr>
                <a:r>
                  <a:rPr lang="en-US" altLang="ja-JP" dirty="0">
                    <a:solidFill>
                      <a:srgbClr val="000000"/>
                    </a:solidFill>
                    <a:latin typeface="BIZ UDPゴシック" panose="020B0400000000000000" pitchFamily="50" charset="-128"/>
                    <a:ea typeface="BIZ UDPゴシック" panose="020B0400000000000000" pitchFamily="50" charset="-128"/>
                  </a:rPr>
                  <a:t>A</a:t>
                </a:r>
                <a:r>
                  <a:rPr lang="ja-JP" altLang="en-US" dirty="0">
                    <a:solidFill>
                      <a:srgbClr val="000000"/>
                    </a:solidFill>
                    <a:latin typeface="BIZ UDPゴシック" panose="020B0400000000000000" pitchFamily="50" charset="-128"/>
                    <a:ea typeface="BIZ UDPゴシック" panose="020B0400000000000000" pitchFamily="50" charset="-128"/>
                  </a:rPr>
                  <a:t>社が</a:t>
                </a:r>
                <a:r>
                  <a:rPr lang="ja-JP" altLang="en-US" dirty="0">
                    <a:solidFill>
                      <a:schemeClr val="accent3"/>
                    </a:solidFill>
                    <a:latin typeface="BIZ UDPゴシック" panose="020B0400000000000000" pitchFamily="50" charset="-128"/>
                    <a:ea typeface="BIZ UDPゴシック" panose="020B0400000000000000" pitchFamily="50" charset="-128"/>
                  </a:rPr>
                  <a:t>米国</a:t>
                </a:r>
                <a:r>
                  <a:rPr lang="ja-JP" altLang="en-US" dirty="0">
                    <a:solidFill>
                      <a:srgbClr val="000000"/>
                    </a:solidFill>
                    <a:latin typeface="BIZ UDPゴシック" panose="020B0400000000000000" pitchFamily="50" charset="-128"/>
                    <a:ea typeface="BIZ UDPゴシック" panose="020B0400000000000000" pitchFamily="50" charset="-128"/>
                  </a:rPr>
                  <a:t>で出願</a:t>
                </a:r>
                <a:endParaRPr lang="en-US" altLang="ja-JP" dirty="0">
                  <a:solidFill>
                    <a:srgbClr val="000000"/>
                  </a:solidFill>
                  <a:latin typeface="BIZ UDPゴシック" panose="020B0400000000000000" pitchFamily="50" charset="-128"/>
                  <a:ea typeface="BIZ UDPゴシック" panose="020B0400000000000000" pitchFamily="50" charset="-128"/>
                </a:endParaRPr>
              </a:p>
              <a:p>
                <a:pPr algn="ctr" fontAlgn="base">
                  <a:spcBef>
                    <a:spcPct val="0"/>
                  </a:spcBef>
                  <a:spcAft>
                    <a:spcPct val="0"/>
                  </a:spcAft>
                </a:pPr>
                <a:r>
                  <a:rPr lang="en-US" altLang="ja-JP" dirty="0">
                    <a:solidFill>
                      <a:srgbClr val="000000"/>
                    </a:solidFill>
                    <a:latin typeface="BIZ UDPゴシック" panose="020B0400000000000000" pitchFamily="50" charset="-128"/>
                    <a:ea typeface="BIZ UDPゴシック" panose="020B0400000000000000" pitchFamily="50" charset="-128"/>
                  </a:rPr>
                  <a:t>2024</a:t>
                </a:r>
                <a:r>
                  <a:rPr lang="ja-JP" altLang="en-US" dirty="0">
                    <a:solidFill>
                      <a:srgbClr val="000000"/>
                    </a:solidFill>
                    <a:latin typeface="BIZ UDPゴシック" panose="020B0400000000000000" pitchFamily="50" charset="-128"/>
                    <a:ea typeface="BIZ UDPゴシック" panose="020B0400000000000000" pitchFamily="50" charset="-128"/>
                  </a:rPr>
                  <a:t>年</a:t>
                </a:r>
                <a:r>
                  <a:rPr lang="en-US" altLang="ja-JP" dirty="0">
                    <a:solidFill>
                      <a:srgbClr val="000000"/>
                    </a:solidFill>
                    <a:latin typeface="BIZ UDPゴシック" panose="020B0400000000000000" pitchFamily="50" charset="-128"/>
                    <a:ea typeface="BIZ UDPゴシック" panose="020B0400000000000000" pitchFamily="50" charset="-128"/>
                  </a:rPr>
                  <a:t>11</a:t>
                </a:r>
                <a:r>
                  <a:rPr lang="ja-JP" altLang="en-US" dirty="0">
                    <a:solidFill>
                      <a:srgbClr val="000000"/>
                    </a:solidFill>
                    <a:latin typeface="BIZ UDPゴシック" panose="020B0400000000000000" pitchFamily="50" charset="-128"/>
                    <a:ea typeface="BIZ UDPゴシック" panose="020B0400000000000000" pitchFamily="50" charset="-128"/>
                  </a:rPr>
                  <a:t>月</a:t>
                </a:r>
                <a:r>
                  <a:rPr lang="en-US" altLang="ja-JP" dirty="0">
                    <a:solidFill>
                      <a:srgbClr val="000000"/>
                    </a:solidFill>
                    <a:latin typeface="BIZ UDPゴシック" panose="020B0400000000000000" pitchFamily="50" charset="-128"/>
                    <a:ea typeface="BIZ UDPゴシック" panose="020B0400000000000000" pitchFamily="50" charset="-128"/>
                  </a:rPr>
                  <a:t>10</a:t>
                </a:r>
                <a:r>
                  <a:rPr lang="ja-JP" altLang="en-US" dirty="0">
                    <a:solidFill>
                      <a:srgbClr val="000000"/>
                    </a:solidFill>
                    <a:latin typeface="BIZ UDPゴシック" panose="020B0400000000000000" pitchFamily="50" charset="-128"/>
                    <a:ea typeface="BIZ UDPゴシック" panose="020B0400000000000000" pitchFamily="50" charset="-128"/>
                  </a:rPr>
                  <a:t>日</a:t>
                </a:r>
              </a:p>
            </p:txBody>
          </p:sp>
          <p:sp>
            <p:nvSpPr>
              <p:cNvPr id="33" name="下矢印 32"/>
              <p:cNvSpPr/>
              <p:nvPr/>
            </p:nvSpPr>
            <p:spPr>
              <a:xfrm>
                <a:off x="6458365" y="4202461"/>
                <a:ext cx="362901" cy="457955"/>
              </a:xfrm>
              <a:prstGeom prst="downArrow">
                <a:avLst>
                  <a:gd name="adj1" fmla="val 50000"/>
                  <a:gd name="adj2" fmla="val 79073"/>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ja-JP" altLang="en-US">
                  <a:solidFill>
                    <a:srgbClr val="FF0000"/>
                  </a:solidFill>
                  <a:latin typeface="BIZ UDPゴシック" panose="020B0400000000000000" pitchFamily="50" charset="-128"/>
                  <a:ea typeface="BIZ UDPゴシック" panose="020B0400000000000000" pitchFamily="50" charset="-128"/>
                </a:endParaRPr>
              </a:p>
            </p:txBody>
          </p:sp>
        </p:grpSp>
        <p:sp>
          <p:nvSpPr>
            <p:cNvPr id="31" name="角丸四角形吹き出し 30"/>
            <p:cNvSpPr/>
            <p:nvPr/>
          </p:nvSpPr>
          <p:spPr>
            <a:xfrm>
              <a:off x="3215572" y="3528925"/>
              <a:ext cx="1798153" cy="549878"/>
            </a:xfrm>
            <a:prstGeom prst="wedgeRoundRectCallout">
              <a:avLst>
                <a:gd name="adj1" fmla="val 57503"/>
                <a:gd name="adj2" fmla="val 30429"/>
                <a:gd name="adj3" fmla="val 16667"/>
              </a:avLst>
            </a:prstGeom>
            <a:solidFill>
              <a:schemeClr val="accent2">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r>
                <a:rPr lang="ja-JP" altLang="en-US">
                  <a:solidFill>
                    <a:srgbClr val="000000"/>
                  </a:solidFill>
                  <a:latin typeface="BIZ UDPゴシック" panose="020B0400000000000000" pitchFamily="50" charset="-128"/>
                  <a:ea typeface="BIZ UDPゴシック" panose="020B0400000000000000" pitchFamily="50" charset="-128"/>
                </a:rPr>
                <a:t>優先権を主張</a:t>
              </a:r>
            </a:p>
          </p:txBody>
        </p:sp>
      </p:grpSp>
      <p:pic>
        <p:nvPicPr>
          <p:cNvPr id="35" name="図 3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530427" y="3372019"/>
            <a:ext cx="638323" cy="708468"/>
          </a:xfrm>
          <a:prstGeom prst="rect">
            <a:avLst/>
          </a:prstGeom>
        </p:spPr>
      </p:pic>
      <p:sp>
        <p:nvSpPr>
          <p:cNvPr id="36" name="正方形/長方形 35"/>
          <p:cNvSpPr/>
          <p:nvPr/>
        </p:nvSpPr>
        <p:spPr>
          <a:xfrm>
            <a:off x="452439" y="5545378"/>
            <a:ext cx="9045692" cy="756377"/>
          </a:xfrm>
          <a:prstGeom prst="rect">
            <a:avLst/>
          </a:prstGeom>
          <a:noFill/>
          <a:ln w="889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latin typeface="BIZ UDPゴシック" panose="020B0400000000000000" pitchFamily="50" charset="-128"/>
                <a:ea typeface="BIZ UDPゴシック" panose="020B0400000000000000" pitchFamily="50" charset="-128"/>
              </a:rPr>
              <a:t>先願主義では、翻訳などで</a:t>
            </a:r>
            <a:r>
              <a:rPr kumimoji="1" lang="ja-JP" altLang="en-US" sz="2000">
                <a:solidFill>
                  <a:schemeClr val="accent3"/>
                </a:solidFill>
                <a:latin typeface="BIZ UDPゴシック" panose="020B0400000000000000" pitchFamily="50" charset="-128"/>
                <a:ea typeface="BIZ UDPゴシック" panose="020B0400000000000000" pitchFamily="50" charset="-128"/>
              </a:rPr>
              <a:t>外国人による出願が不利となる。</a:t>
            </a:r>
            <a:endParaRPr kumimoji="1" lang="en-US" altLang="ja-JP" sz="2000">
              <a:solidFill>
                <a:schemeClr val="accent3"/>
              </a:solidFill>
              <a:latin typeface="BIZ UDPゴシック" panose="020B0400000000000000" pitchFamily="50" charset="-128"/>
              <a:ea typeface="BIZ UDPゴシック" panose="020B0400000000000000" pitchFamily="50" charset="-128"/>
            </a:endParaRPr>
          </a:p>
          <a:p>
            <a:pPr algn="ctr"/>
            <a:r>
              <a:rPr kumimoji="1" lang="ja-JP" altLang="en-US" sz="2000">
                <a:solidFill>
                  <a:schemeClr val="tx1"/>
                </a:solidFill>
                <a:latin typeface="BIZ UDPゴシック" panose="020B0400000000000000" pitchFamily="50" charset="-128"/>
                <a:ea typeface="BIZ UDPゴシック" panose="020B0400000000000000" pitchFamily="50" charset="-128"/>
              </a:rPr>
              <a:t>従って、</a:t>
            </a:r>
            <a:r>
              <a:rPr kumimoji="1" lang="ja-JP" altLang="en-US" sz="2000">
                <a:solidFill>
                  <a:schemeClr val="accent3"/>
                </a:solidFill>
                <a:latin typeface="BIZ UDPゴシック" panose="020B0400000000000000" pitchFamily="50" charset="-128"/>
                <a:ea typeface="BIZ UDPゴシック" panose="020B0400000000000000" pitchFamily="50" charset="-128"/>
              </a:rPr>
              <a:t>最初の出願日をその国での出願日</a:t>
            </a:r>
            <a:r>
              <a:rPr kumimoji="1" lang="ja-JP" altLang="en-US" sz="2000">
                <a:solidFill>
                  <a:schemeClr val="tx1"/>
                </a:solidFill>
                <a:latin typeface="BIZ UDPゴシック" panose="020B0400000000000000" pitchFamily="50" charset="-128"/>
                <a:ea typeface="BIZ UDPゴシック" panose="020B0400000000000000" pitchFamily="50" charset="-128"/>
              </a:rPr>
              <a:t>とみなす制度となっている。</a:t>
            </a:r>
          </a:p>
        </p:txBody>
      </p:sp>
      <p:sp>
        <p:nvSpPr>
          <p:cNvPr id="5" name="テキスト ボックス 4">
            <a:extLst>
              <a:ext uri="{FF2B5EF4-FFF2-40B4-BE49-F238E27FC236}">
                <a16:creationId xmlns:a16="http://schemas.microsoft.com/office/drawing/2014/main" id="{7CC209DE-C549-B07D-0664-FDC16D256EB7}"/>
              </a:ext>
            </a:extLst>
          </p:cNvPr>
          <p:cNvSpPr txBox="1"/>
          <p:nvPr/>
        </p:nvSpPr>
        <p:spPr>
          <a:xfrm>
            <a:off x="450598" y="1280441"/>
            <a:ext cx="6245259" cy="923330"/>
          </a:xfrm>
          <a:prstGeom prst="rect">
            <a:avLst/>
          </a:prstGeom>
          <a:noFill/>
        </p:spPr>
        <p:txBody>
          <a:bodyPr wrap="square">
            <a:spAutoFit/>
          </a:bodyPr>
          <a:lstStyle/>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工業所有権の国際的保護を目的に</a:t>
            </a:r>
            <a:r>
              <a:rPr kumimoji="1" lang="en-US" altLang="ja-JP">
                <a:solidFill>
                  <a:schemeClr val="tx1"/>
                </a:solidFill>
                <a:latin typeface="BIZ UDPゴシック" panose="020B0400000000000000" pitchFamily="50" charset="-128"/>
                <a:ea typeface="BIZ UDPゴシック" panose="020B0400000000000000" pitchFamily="50" charset="-128"/>
              </a:rPr>
              <a:t>1883</a:t>
            </a:r>
            <a:r>
              <a:rPr kumimoji="1" lang="ja-JP" altLang="en-US">
                <a:solidFill>
                  <a:schemeClr val="tx1"/>
                </a:solidFill>
                <a:latin typeface="BIZ UDPゴシック" panose="020B0400000000000000" pitchFamily="50" charset="-128"/>
                <a:ea typeface="BIZ UDPゴシック" panose="020B0400000000000000" pitchFamily="50" charset="-128"/>
              </a:rPr>
              <a:t>年に締結</a:t>
            </a:r>
          </a:p>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国際的な特許等の取得の基本を制定</a:t>
            </a:r>
          </a:p>
          <a:p>
            <a:pPr marL="285750" indent="-285750">
              <a:buFont typeface="Arial" panose="020B0604020202020204" pitchFamily="34" charset="0"/>
              <a:buChar char="•"/>
            </a:pPr>
            <a:r>
              <a:rPr kumimoji="1" lang="ja-JP" altLang="en-US">
                <a:solidFill>
                  <a:schemeClr val="tx1"/>
                </a:solidFill>
                <a:latin typeface="BIZ UDPゴシック" panose="020B0400000000000000" pitchFamily="50" charset="-128"/>
                <a:ea typeface="BIZ UDPゴシック" panose="020B0400000000000000" pitchFamily="50" charset="-128"/>
              </a:rPr>
              <a:t>加盟：</a:t>
            </a:r>
            <a:r>
              <a:rPr kumimoji="1" lang="en-US" altLang="ja-JP">
                <a:solidFill>
                  <a:schemeClr val="tx1"/>
                </a:solidFill>
                <a:latin typeface="BIZ UDPゴシック" panose="020B0400000000000000" pitchFamily="50" charset="-128"/>
                <a:ea typeface="BIZ UDPゴシック" panose="020B0400000000000000" pitchFamily="50" charset="-128"/>
              </a:rPr>
              <a:t>1</a:t>
            </a:r>
            <a:r>
              <a:rPr kumimoji="1" lang="ja-JP" altLang="en-US">
                <a:solidFill>
                  <a:schemeClr val="tx1"/>
                </a:solidFill>
                <a:latin typeface="BIZ UDPゴシック" panose="020B0400000000000000" pitchFamily="50" charset="-128"/>
                <a:ea typeface="BIZ UDPゴシック" panose="020B0400000000000000" pitchFamily="50" charset="-128"/>
              </a:rPr>
              <a:t>８０ヶ国</a:t>
            </a:r>
            <a:r>
              <a:rPr kumimoji="1" lang="en-US" altLang="ja-JP">
                <a:solidFill>
                  <a:schemeClr val="tx1"/>
                </a:solidFill>
                <a:latin typeface="BIZ UDPゴシック" panose="020B0400000000000000" pitchFamily="50" charset="-128"/>
                <a:ea typeface="BIZ UDPゴシック" panose="020B0400000000000000" pitchFamily="50" charset="-128"/>
              </a:rPr>
              <a:t>(202</a:t>
            </a:r>
            <a:r>
              <a:rPr kumimoji="1" lang="ja-JP" altLang="en-US">
                <a:solidFill>
                  <a:schemeClr val="tx1"/>
                </a:solidFill>
                <a:latin typeface="BIZ UDPゴシック" panose="020B0400000000000000" pitchFamily="50" charset="-128"/>
                <a:ea typeface="BIZ UDPゴシック" panose="020B0400000000000000" pitchFamily="50" charset="-128"/>
              </a:rPr>
              <a:t>４年</a:t>
            </a:r>
            <a:r>
              <a:rPr kumimoji="1" lang="en-US" altLang="ja-JP">
                <a:solidFill>
                  <a:schemeClr val="tx1"/>
                </a:solidFill>
                <a:latin typeface="BIZ UDPゴシック" panose="020B0400000000000000" pitchFamily="50" charset="-128"/>
                <a:ea typeface="BIZ UDPゴシック" panose="020B0400000000000000" pitchFamily="50" charset="-128"/>
              </a:rPr>
              <a:t>3</a:t>
            </a:r>
            <a:r>
              <a:rPr kumimoji="1" lang="ja-JP" altLang="en-US">
                <a:solidFill>
                  <a:schemeClr val="tx1"/>
                </a:solidFill>
                <a:latin typeface="BIZ UDPゴシック" panose="020B0400000000000000" pitchFamily="50" charset="-128"/>
                <a:ea typeface="BIZ UDPゴシック" panose="020B0400000000000000" pitchFamily="50" charset="-128"/>
              </a:rPr>
              <a:t>月時点</a:t>
            </a:r>
            <a:r>
              <a:rPr kumimoji="1" lang="en-US" altLang="ja-JP">
                <a:solidFill>
                  <a:schemeClr val="tx1"/>
                </a:solidFill>
                <a:latin typeface="BIZ UDPゴシック" panose="020B0400000000000000" pitchFamily="50" charset="-128"/>
                <a:ea typeface="BIZ UDPゴシック" panose="020B0400000000000000" pitchFamily="50" charset="-128"/>
              </a:rPr>
              <a:t>)</a:t>
            </a:r>
          </a:p>
        </p:txBody>
      </p:sp>
      <p:sp>
        <p:nvSpPr>
          <p:cNvPr id="6" name="正方形/長方形 5">
            <a:extLst>
              <a:ext uri="{FF2B5EF4-FFF2-40B4-BE49-F238E27FC236}">
                <a16:creationId xmlns:a16="http://schemas.microsoft.com/office/drawing/2014/main" id="{DA6C53F9-0288-C196-A745-BE54A7077286}"/>
              </a:ext>
            </a:extLst>
          </p:cNvPr>
          <p:cNvSpPr/>
          <p:nvPr/>
        </p:nvSpPr>
        <p:spPr>
          <a:xfrm>
            <a:off x="490599" y="812694"/>
            <a:ext cx="1176649" cy="3672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chemeClr val="bg1"/>
                </a:solidFill>
                <a:latin typeface="BIZ UDPゴシック" panose="020B0400000000000000" pitchFamily="50" charset="-128"/>
                <a:ea typeface="BIZ UDPゴシック" panose="020B0400000000000000" pitchFamily="50" charset="-128"/>
              </a:rPr>
              <a:t>パリ条約</a:t>
            </a:r>
          </a:p>
        </p:txBody>
      </p:sp>
      <p:sp>
        <p:nvSpPr>
          <p:cNvPr id="34" name="フッター プレースホルダー 3"/>
          <p:cNvSpPr txBox="1">
            <a:spLocks/>
          </p:cNvSpPr>
          <p:nvPr/>
        </p:nvSpPr>
        <p:spPr>
          <a:xfrm>
            <a:off x="5996763" y="6509394"/>
            <a:ext cx="3501368" cy="320040"/>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alpha val="70000"/>
                  </a:schemeClr>
                </a:solidFill>
                <a:latin typeface="+mn-lt"/>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latin typeface="BIZ UDPゴシック" panose="020B0400000000000000" pitchFamily="50" charset="-128"/>
              </a:rPr>
              <a:t>資料：名古屋大学「特許基礎セミナー第</a:t>
            </a:r>
            <a:r>
              <a:rPr kumimoji="1" lang="en-US" altLang="ja-JP" dirty="0">
                <a:latin typeface="BIZ UDPゴシック" panose="020B0400000000000000" pitchFamily="50" charset="-128"/>
              </a:rPr>
              <a:t>1</a:t>
            </a:r>
            <a:r>
              <a:rPr kumimoji="1" lang="ja-JP" altLang="en-US" dirty="0">
                <a:latin typeface="BIZ UDPゴシック" panose="020B0400000000000000" pitchFamily="50" charset="-128"/>
              </a:rPr>
              <a:t>部」</a:t>
            </a:r>
            <a:r>
              <a:rPr kumimoji="1" lang="en-US" altLang="ja-JP" dirty="0">
                <a:latin typeface="BIZ UDPゴシック" panose="020B0400000000000000" pitchFamily="50" charset="-128"/>
              </a:rPr>
              <a:t>, P.80</a:t>
            </a:r>
            <a:r>
              <a:rPr kumimoji="1" lang="ja-JP" altLang="en-US" dirty="0">
                <a:latin typeface="BIZ UDPゴシック" panose="020B0400000000000000" pitchFamily="50" charset="-128"/>
              </a:rPr>
              <a:t>を基に作成</a:t>
            </a:r>
          </a:p>
        </p:txBody>
      </p:sp>
    </p:spTree>
    <p:extLst>
      <p:ext uri="{BB962C8B-B14F-4D97-AF65-F5344CB8AC3E}">
        <p14:creationId xmlns:p14="http://schemas.microsoft.com/office/powerpoint/2010/main" val="319665498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p:txBody>
          <a:bodyPr/>
          <a:lstStyle/>
          <a:p>
            <a:pPr marL="0" indent="0">
              <a:buNone/>
            </a:pPr>
            <a:r>
              <a:rPr kumimoji="1" lang="en-US" altLang="ja-JP"/>
              <a:t>PCT</a:t>
            </a:r>
            <a:r>
              <a:rPr kumimoji="1" lang="ja-JP" altLang="en-US"/>
              <a:t>国際出願のメリットと流れ</a:t>
            </a:r>
          </a:p>
        </p:txBody>
      </p:sp>
      <p:sp>
        <p:nvSpPr>
          <p:cNvPr id="4" name="フッター プレースホルダー 3"/>
          <p:cNvSpPr>
            <a:spLocks noGrp="1"/>
          </p:cNvSpPr>
          <p:nvPr>
            <p:ph type="ftr" sz="quarter" idx="3"/>
          </p:nvPr>
        </p:nvSpPr>
        <p:spPr/>
        <p:txBody>
          <a:bodyPr/>
          <a:lstStyle/>
          <a:p>
            <a:r>
              <a:rPr kumimoji="1" lang="ja-JP" altLang="en-US">
                <a:latin typeface="BIZ UDPゴシック" panose="020B0400000000000000" pitchFamily="50" charset="-128"/>
              </a:rPr>
              <a:t>資料：特許庁「特許の国際出願って？」</a:t>
            </a:r>
            <a:r>
              <a:rPr kumimoji="1" lang="en-US" altLang="ja-JP">
                <a:latin typeface="BIZ UDPゴシック" panose="020B0400000000000000" pitchFamily="50" charset="-128"/>
              </a:rPr>
              <a:t>, P.3</a:t>
            </a:r>
            <a:r>
              <a:rPr kumimoji="1" lang="ja-JP" altLang="en-US">
                <a:latin typeface="BIZ UDPゴシック" panose="020B0400000000000000" pitchFamily="50" charset="-128"/>
              </a:rPr>
              <a:t>を基に作成</a:t>
            </a:r>
          </a:p>
        </p:txBody>
      </p:sp>
      <p:sp>
        <p:nvSpPr>
          <p:cNvPr id="5" name="スライド番号プレースホルダー 4"/>
          <p:cNvSpPr>
            <a:spLocks noGrp="1"/>
          </p:cNvSpPr>
          <p:nvPr>
            <p:ph type="sldNum" sz="quarter" idx="4"/>
          </p:nvPr>
        </p:nvSpPr>
        <p:spPr/>
        <p:txBody>
          <a:bodyPr/>
          <a:lstStyle/>
          <a:p>
            <a:fld id="{A1D487B2-B3D4-4B12-876F-840864ED41B0}" type="slidenum">
              <a:rPr kumimoji="1" lang="ja-JP" altLang="en-US" smtClean="0"/>
              <a:pPr/>
              <a:t>41</a:t>
            </a:fld>
            <a:endParaRPr kumimoji="1" lang="ja-JP" altLang="en-US"/>
          </a:p>
        </p:txBody>
      </p:sp>
      <p:sp>
        <p:nvSpPr>
          <p:cNvPr id="6" name="タイトル 1"/>
          <p:cNvSpPr>
            <a:spLocks noGrp="1"/>
          </p:cNvSpPr>
          <p:nvPr>
            <p:ph type="title"/>
          </p:nvPr>
        </p:nvSpPr>
        <p:spPr/>
        <p:txBody>
          <a:bodyPr>
            <a:noAutofit/>
          </a:bodyPr>
          <a:lstStyle/>
          <a:p>
            <a:r>
              <a:rPr lang="ja-JP" altLang="en-US"/>
              <a:t>海外出願について</a:t>
            </a:r>
            <a:endParaRPr kumimoji="1" lang="ja-JP" altLang="en-US"/>
          </a:p>
        </p:txBody>
      </p:sp>
      <p:grpSp>
        <p:nvGrpSpPr>
          <p:cNvPr id="34" name="グループ化 33"/>
          <p:cNvGrpSpPr/>
          <p:nvPr/>
        </p:nvGrpSpPr>
        <p:grpSpPr>
          <a:xfrm>
            <a:off x="1019177" y="794671"/>
            <a:ext cx="7867646" cy="2371139"/>
            <a:chOff x="588377" y="1071371"/>
            <a:chExt cx="8729245" cy="2994061"/>
          </a:xfrm>
        </p:grpSpPr>
        <p:grpSp>
          <p:nvGrpSpPr>
            <p:cNvPr id="18" name="グループ化 17"/>
            <p:cNvGrpSpPr/>
            <p:nvPr/>
          </p:nvGrpSpPr>
          <p:grpSpPr>
            <a:xfrm>
              <a:off x="588377" y="1071371"/>
              <a:ext cx="8729245" cy="2683245"/>
              <a:chOff x="495480" y="2237231"/>
              <a:chExt cx="8729245" cy="2683245"/>
            </a:xfrm>
          </p:grpSpPr>
          <p:sp>
            <p:nvSpPr>
              <p:cNvPr id="9" name="角丸四角形 7">
                <a:extLst>
                  <a:ext uri="{FF2B5EF4-FFF2-40B4-BE49-F238E27FC236}">
                    <a16:creationId xmlns:a16="http://schemas.microsoft.com/office/drawing/2014/main" id="{BC7621A1-01CF-375B-9890-6A812D0466E5}"/>
                  </a:ext>
                </a:extLst>
              </p:cNvPr>
              <p:cNvSpPr/>
              <p:nvPr/>
            </p:nvSpPr>
            <p:spPr>
              <a:xfrm>
                <a:off x="495480" y="3495755"/>
                <a:ext cx="1769665" cy="39041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BIZ UDPゴシック" panose="020B0400000000000000" pitchFamily="50" charset="-128"/>
                    <a:ea typeface="BIZ UDPゴシック" panose="020B0400000000000000" pitchFamily="50" charset="-128"/>
                  </a:rPr>
                  <a:t>出願人</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p:txBody>
          </p:sp>
          <p:cxnSp>
            <p:nvCxnSpPr>
              <p:cNvPr id="14" name="直線矢印コネクタ 13">
                <a:extLst>
                  <a:ext uri="{FF2B5EF4-FFF2-40B4-BE49-F238E27FC236}">
                    <a16:creationId xmlns:a16="http://schemas.microsoft.com/office/drawing/2014/main" id="{BA5D5AD4-5B4A-6E1E-B3F3-3886579BD473}"/>
                  </a:ext>
                </a:extLst>
              </p:cNvPr>
              <p:cNvCxnSpPr>
                <a:cxnSpLocks/>
              </p:cNvCxnSpPr>
              <p:nvPr/>
            </p:nvCxnSpPr>
            <p:spPr>
              <a:xfrm flipV="1">
                <a:off x="2265145" y="3702468"/>
                <a:ext cx="616916" cy="585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3" name="角丸四角形 17">
                <a:extLst>
                  <a:ext uri="{FF2B5EF4-FFF2-40B4-BE49-F238E27FC236}">
                    <a16:creationId xmlns:a16="http://schemas.microsoft.com/office/drawing/2014/main" id="{CC9E4091-CDB6-226E-4075-B0B8A011017D}"/>
                  </a:ext>
                </a:extLst>
              </p:cNvPr>
              <p:cNvSpPr/>
              <p:nvPr/>
            </p:nvSpPr>
            <p:spPr>
              <a:xfrm>
                <a:off x="3083577" y="2827254"/>
                <a:ext cx="1396486" cy="51964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BIZ UDPゴシック" panose="020B0400000000000000" pitchFamily="50" charset="-128"/>
                    <a:ea typeface="BIZ UDPゴシック" panose="020B0400000000000000" pitchFamily="50" charset="-128"/>
                  </a:rPr>
                  <a:t>①出願受理</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p:txBody>
          </p:sp>
          <p:sp>
            <p:nvSpPr>
              <p:cNvPr id="26" name="角丸四角形 26">
                <a:extLst>
                  <a:ext uri="{FF2B5EF4-FFF2-40B4-BE49-F238E27FC236}">
                    <a16:creationId xmlns:a16="http://schemas.microsoft.com/office/drawing/2014/main" id="{98FE21C6-A030-3F52-2354-2BA14AF38152}"/>
                  </a:ext>
                </a:extLst>
              </p:cNvPr>
              <p:cNvSpPr/>
              <p:nvPr/>
            </p:nvSpPr>
            <p:spPr>
              <a:xfrm>
                <a:off x="8070604" y="4530058"/>
                <a:ext cx="1154121" cy="39041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BIZ UDPゴシック" panose="020B0400000000000000" pitchFamily="50" charset="-128"/>
                    <a:ea typeface="BIZ UDPゴシック" panose="020B0400000000000000" pitchFamily="50" charset="-128"/>
                  </a:rPr>
                  <a:t>中国</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p:txBody>
          </p:sp>
          <p:sp>
            <p:nvSpPr>
              <p:cNvPr id="31" name="角丸四角形 27">
                <a:extLst>
                  <a:ext uri="{FF2B5EF4-FFF2-40B4-BE49-F238E27FC236}">
                    <a16:creationId xmlns:a16="http://schemas.microsoft.com/office/drawing/2014/main" id="{28C71974-A2AE-2176-4C03-387BE109B4B7}"/>
                  </a:ext>
                </a:extLst>
              </p:cNvPr>
              <p:cNvSpPr/>
              <p:nvPr/>
            </p:nvSpPr>
            <p:spPr>
              <a:xfrm>
                <a:off x="5538974" y="3484002"/>
                <a:ext cx="1154121" cy="39041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BIZ UDPゴシック" panose="020B0400000000000000" pitchFamily="50" charset="-128"/>
                    <a:ea typeface="BIZ UDPゴシック" panose="020B0400000000000000" pitchFamily="50" charset="-128"/>
                  </a:rPr>
                  <a:t>国際公開</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p:txBody>
          </p:sp>
          <p:sp>
            <p:nvSpPr>
              <p:cNvPr id="36" name="角丸四角形 28">
                <a:extLst>
                  <a:ext uri="{FF2B5EF4-FFF2-40B4-BE49-F238E27FC236}">
                    <a16:creationId xmlns:a16="http://schemas.microsoft.com/office/drawing/2014/main" id="{C4AA9549-F935-0025-9476-1397E76A287F}"/>
                  </a:ext>
                </a:extLst>
              </p:cNvPr>
              <p:cNvSpPr/>
              <p:nvPr/>
            </p:nvSpPr>
            <p:spPr>
              <a:xfrm>
                <a:off x="8070604" y="2433304"/>
                <a:ext cx="1154121" cy="39041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BIZ UDPゴシック" panose="020B0400000000000000" pitchFamily="50" charset="-128"/>
                    <a:ea typeface="BIZ UDPゴシック" panose="020B0400000000000000" pitchFamily="50" charset="-128"/>
                  </a:rPr>
                  <a:t>米国</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p:txBody>
          </p:sp>
          <p:cxnSp>
            <p:nvCxnSpPr>
              <p:cNvPr id="37" name="直線矢印コネクタ 36">
                <a:extLst>
                  <a:ext uri="{FF2B5EF4-FFF2-40B4-BE49-F238E27FC236}">
                    <a16:creationId xmlns:a16="http://schemas.microsoft.com/office/drawing/2014/main" id="{CE45497F-03F0-37A4-851E-9966AA91DEC4}"/>
                  </a:ext>
                </a:extLst>
              </p:cNvPr>
              <p:cNvCxnSpPr>
                <a:cxnSpLocks/>
              </p:cNvCxnSpPr>
              <p:nvPr/>
            </p:nvCxnSpPr>
            <p:spPr>
              <a:xfrm>
                <a:off x="6896100" y="3702468"/>
                <a:ext cx="1127560" cy="1022799"/>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38" name="直線矢印コネクタ 37">
                <a:extLst>
                  <a:ext uri="{FF2B5EF4-FFF2-40B4-BE49-F238E27FC236}">
                    <a16:creationId xmlns:a16="http://schemas.microsoft.com/office/drawing/2014/main" id="{256306B1-B325-4DB5-B4B4-2B8496E129A8}"/>
                  </a:ext>
                </a:extLst>
              </p:cNvPr>
              <p:cNvCxnSpPr>
                <a:cxnSpLocks/>
              </p:cNvCxnSpPr>
              <p:nvPr/>
            </p:nvCxnSpPr>
            <p:spPr>
              <a:xfrm flipV="1">
                <a:off x="6896100" y="2628514"/>
                <a:ext cx="1127560" cy="1041203"/>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cxnSp>
            <p:nvCxnSpPr>
              <p:cNvPr id="44" name="直線矢印コネクタ 43">
                <a:extLst>
                  <a:ext uri="{FF2B5EF4-FFF2-40B4-BE49-F238E27FC236}">
                    <a16:creationId xmlns:a16="http://schemas.microsoft.com/office/drawing/2014/main" id="{998B13AE-CD82-D7F8-2B8C-E5928DBA55EB}"/>
                  </a:ext>
                </a:extLst>
              </p:cNvPr>
              <p:cNvCxnSpPr>
                <a:cxnSpLocks/>
              </p:cNvCxnSpPr>
              <p:nvPr/>
            </p:nvCxnSpPr>
            <p:spPr>
              <a:xfrm flipV="1">
                <a:off x="6896100" y="3656127"/>
                <a:ext cx="1127560" cy="13590"/>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25" name="角丸四角形 17">
                <a:extLst>
                  <a:ext uri="{FF2B5EF4-FFF2-40B4-BE49-F238E27FC236}">
                    <a16:creationId xmlns:a16="http://schemas.microsoft.com/office/drawing/2014/main" id="{CC9E4091-CDB6-226E-4075-B0B8A011017D}"/>
                  </a:ext>
                </a:extLst>
              </p:cNvPr>
              <p:cNvSpPr/>
              <p:nvPr/>
            </p:nvSpPr>
            <p:spPr>
              <a:xfrm>
                <a:off x="3083577" y="3442645"/>
                <a:ext cx="1396486" cy="51964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BIZ UDPゴシック" panose="020B0400000000000000" pitchFamily="50" charset="-128"/>
                    <a:ea typeface="BIZ UDPゴシック" panose="020B0400000000000000" pitchFamily="50" charset="-128"/>
                  </a:rPr>
                  <a:t>②方式審査</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p:txBody>
          </p:sp>
          <p:sp>
            <p:nvSpPr>
              <p:cNvPr id="27" name="角丸四角形 17">
                <a:extLst>
                  <a:ext uri="{FF2B5EF4-FFF2-40B4-BE49-F238E27FC236}">
                    <a16:creationId xmlns:a16="http://schemas.microsoft.com/office/drawing/2014/main" id="{CC9E4091-CDB6-226E-4075-B0B8A011017D}"/>
                  </a:ext>
                </a:extLst>
              </p:cNvPr>
              <p:cNvSpPr/>
              <p:nvPr/>
            </p:nvSpPr>
            <p:spPr>
              <a:xfrm>
                <a:off x="3083577" y="4052225"/>
                <a:ext cx="1396486" cy="519647"/>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BIZ UDPゴシック" panose="020B0400000000000000" pitchFamily="50" charset="-128"/>
                    <a:ea typeface="BIZ UDPゴシック" panose="020B0400000000000000" pitchFamily="50" charset="-128"/>
                  </a:rPr>
                  <a:t>③国際調査</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p:txBody>
          </p:sp>
          <p:sp>
            <p:nvSpPr>
              <p:cNvPr id="66" name="角丸四角形 52">
                <a:extLst>
                  <a:ext uri="{FF2B5EF4-FFF2-40B4-BE49-F238E27FC236}">
                    <a16:creationId xmlns:a16="http://schemas.microsoft.com/office/drawing/2014/main" id="{3E66933A-5125-D117-A31C-AC78458EB762}"/>
                  </a:ext>
                </a:extLst>
              </p:cNvPr>
              <p:cNvSpPr/>
              <p:nvPr/>
            </p:nvSpPr>
            <p:spPr>
              <a:xfrm>
                <a:off x="2929005" y="2543126"/>
                <a:ext cx="1722721" cy="2287954"/>
              </a:xfrm>
              <a:prstGeom prst="round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3"/>
                  </a:solidFill>
                  <a:latin typeface="BIZ UDPゴシック" panose="020B0400000000000000" pitchFamily="50" charset="-128"/>
                  <a:ea typeface="BIZ UDPゴシック" panose="020B0400000000000000" pitchFamily="50" charset="-128"/>
                </a:endParaRPr>
              </a:p>
            </p:txBody>
          </p:sp>
          <p:sp>
            <p:nvSpPr>
              <p:cNvPr id="35" name="角丸四角形 27">
                <a:extLst>
                  <a:ext uri="{FF2B5EF4-FFF2-40B4-BE49-F238E27FC236}">
                    <a16:creationId xmlns:a16="http://schemas.microsoft.com/office/drawing/2014/main" id="{28C71974-A2AE-2176-4C03-387BE109B4B7}"/>
                  </a:ext>
                </a:extLst>
              </p:cNvPr>
              <p:cNvSpPr/>
              <p:nvPr/>
            </p:nvSpPr>
            <p:spPr>
              <a:xfrm>
                <a:off x="8070604" y="3460917"/>
                <a:ext cx="1154121" cy="390418"/>
              </a:xfrm>
              <a:prstGeom prst="roundRect">
                <a:avLst/>
              </a:prstGeom>
              <a:noFill/>
              <a:ln w="28575">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BIZ UDPゴシック" panose="020B0400000000000000" pitchFamily="50" charset="-128"/>
                    <a:ea typeface="BIZ UDPゴシック" panose="020B0400000000000000" pitchFamily="50" charset="-128"/>
                  </a:rPr>
                  <a:t>ドイツ</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p:txBody>
          </p:sp>
          <p:cxnSp>
            <p:nvCxnSpPr>
              <p:cNvPr id="39" name="直線矢印コネクタ 38">
                <a:extLst>
                  <a:ext uri="{FF2B5EF4-FFF2-40B4-BE49-F238E27FC236}">
                    <a16:creationId xmlns:a16="http://schemas.microsoft.com/office/drawing/2014/main" id="{BA5D5AD4-5B4A-6E1E-B3F3-3886579BD473}"/>
                  </a:ext>
                </a:extLst>
              </p:cNvPr>
              <p:cNvCxnSpPr>
                <a:cxnSpLocks/>
              </p:cNvCxnSpPr>
              <p:nvPr/>
            </p:nvCxnSpPr>
            <p:spPr>
              <a:xfrm flipV="1">
                <a:off x="4698670" y="3702468"/>
                <a:ext cx="616916" cy="5857"/>
              </a:xfrm>
              <a:prstGeom prst="straightConnector1">
                <a:avLst/>
              </a:prstGeom>
              <a:ln w="28575">
                <a:solidFill>
                  <a:schemeClr val="accent2"/>
                </a:solidFill>
                <a:tailEnd type="triangle"/>
              </a:ln>
            </p:spPr>
            <p:style>
              <a:lnRef idx="1">
                <a:schemeClr val="accent1"/>
              </a:lnRef>
              <a:fillRef idx="0">
                <a:schemeClr val="accent1"/>
              </a:fillRef>
              <a:effectRef idx="0">
                <a:schemeClr val="accent1"/>
              </a:effectRef>
              <a:fontRef idx="minor">
                <a:schemeClr val="tx1"/>
              </a:fontRef>
            </p:style>
          </p:cxnSp>
          <p:sp>
            <p:nvSpPr>
              <p:cNvPr id="17" name="テキスト ボックス 16"/>
              <p:cNvSpPr txBox="1"/>
              <p:nvPr/>
            </p:nvSpPr>
            <p:spPr>
              <a:xfrm>
                <a:off x="2929005" y="2237231"/>
                <a:ext cx="1743279" cy="320622"/>
              </a:xfrm>
              <a:prstGeom prst="rect">
                <a:avLst/>
              </a:prstGeom>
              <a:noFill/>
            </p:spPr>
            <p:txBody>
              <a:bodyPr wrap="square" rtlCol="0">
                <a:spAutoFit/>
              </a:bodyPr>
              <a:lstStyle/>
              <a:p>
                <a:pPr algn="ctr"/>
                <a:r>
                  <a:rPr kumimoji="1" lang="ja-JP" altLang="en-US" sz="1050">
                    <a:solidFill>
                      <a:schemeClr val="accent3"/>
                    </a:solidFill>
                  </a:rPr>
                  <a:t>日本国特許庁（</a:t>
                </a:r>
                <a:r>
                  <a:rPr kumimoji="1" lang="en-US" altLang="ja-JP" sz="1050">
                    <a:solidFill>
                      <a:schemeClr val="accent3"/>
                    </a:solidFill>
                  </a:rPr>
                  <a:t>JPO)</a:t>
                </a:r>
                <a:endParaRPr kumimoji="1" lang="ja-JP" altLang="en-US" sz="1050">
                  <a:solidFill>
                    <a:schemeClr val="accent3"/>
                  </a:solidFill>
                </a:endParaRPr>
              </a:p>
            </p:txBody>
          </p:sp>
          <p:sp>
            <p:nvSpPr>
              <p:cNvPr id="41" name="角丸四角形 52">
                <a:extLst>
                  <a:ext uri="{FF2B5EF4-FFF2-40B4-BE49-F238E27FC236}">
                    <a16:creationId xmlns:a16="http://schemas.microsoft.com/office/drawing/2014/main" id="{3E66933A-5125-D117-A31C-AC78458EB762}"/>
                  </a:ext>
                </a:extLst>
              </p:cNvPr>
              <p:cNvSpPr/>
              <p:nvPr/>
            </p:nvSpPr>
            <p:spPr>
              <a:xfrm>
                <a:off x="5315586" y="3009900"/>
                <a:ext cx="1533570" cy="1379220"/>
              </a:xfrm>
              <a:prstGeom prst="roundRect">
                <a:avLst/>
              </a:prstGeom>
              <a:noFill/>
              <a:ln w="28575">
                <a:solidFill>
                  <a:schemeClr val="accent1"/>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accent3"/>
                  </a:solidFill>
                  <a:latin typeface="BIZ UDPゴシック" panose="020B0400000000000000" pitchFamily="50" charset="-128"/>
                  <a:ea typeface="BIZ UDPゴシック" panose="020B0400000000000000" pitchFamily="50" charset="-128"/>
                </a:endParaRPr>
              </a:p>
            </p:txBody>
          </p:sp>
          <p:sp>
            <p:nvSpPr>
              <p:cNvPr id="42" name="テキスト ボックス 41"/>
              <p:cNvSpPr txBox="1"/>
              <p:nvPr/>
            </p:nvSpPr>
            <p:spPr>
              <a:xfrm>
                <a:off x="5210731" y="2693196"/>
                <a:ext cx="1743279" cy="320622"/>
              </a:xfrm>
              <a:prstGeom prst="rect">
                <a:avLst/>
              </a:prstGeom>
              <a:noFill/>
            </p:spPr>
            <p:txBody>
              <a:bodyPr wrap="square" rtlCol="0">
                <a:spAutoFit/>
              </a:bodyPr>
              <a:lstStyle/>
              <a:p>
                <a:pPr algn="ctr"/>
                <a:r>
                  <a:rPr kumimoji="1" lang="en-US" altLang="ja-JP" sz="1050">
                    <a:solidFill>
                      <a:schemeClr val="accent3"/>
                    </a:solidFill>
                  </a:rPr>
                  <a:t>WIPO</a:t>
                </a:r>
                <a:r>
                  <a:rPr kumimoji="1" lang="ja-JP" altLang="en-US" sz="1050">
                    <a:solidFill>
                      <a:schemeClr val="accent3"/>
                    </a:solidFill>
                  </a:rPr>
                  <a:t>国際事務局</a:t>
                </a:r>
              </a:p>
            </p:txBody>
          </p:sp>
        </p:grpSp>
        <p:sp>
          <p:nvSpPr>
            <p:cNvPr id="19" name="テキスト ボックス 18"/>
            <p:cNvSpPr txBox="1"/>
            <p:nvPr/>
          </p:nvSpPr>
          <p:spPr>
            <a:xfrm>
              <a:off x="6942053" y="1258179"/>
              <a:ext cx="1174504" cy="430887"/>
            </a:xfrm>
            <a:prstGeom prst="rect">
              <a:avLst/>
            </a:prstGeom>
            <a:noFill/>
          </p:spPr>
          <p:txBody>
            <a:bodyPr wrap="square" rtlCol="0">
              <a:spAutoFit/>
            </a:bodyPr>
            <a:lstStyle/>
            <a:p>
              <a:r>
                <a:rPr kumimoji="1" lang="ja-JP" altLang="en-US" sz="1050"/>
                <a:t>各国への移行・翻訳など</a:t>
              </a:r>
            </a:p>
          </p:txBody>
        </p:sp>
        <p:pic>
          <p:nvPicPr>
            <p:cNvPr id="20" name="図 19"/>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24533" y="1896634"/>
              <a:ext cx="680278" cy="680278"/>
            </a:xfrm>
            <a:prstGeom prst="rect">
              <a:avLst/>
            </a:prstGeom>
          </p:spPr>
        </p:pic>
        <p:sp>
          <p:nvSpPr>
            <p:cNvPr id="32" name="角丸四角形吹き出し 31"/>
            <p:cNvSpPr/>
            <p:nvPr/>
          </p:nvSpPr>
          <p:spPr>
            <a:xfrm>
              <a:off x="1601218" y="1579169"/>
              <a:ext cx="891540" cy="317465"/>
            </a:xfrm>
            <a:prstGeom prst="wedgeRoundRectCallout">
              <a:avLst>
                <a:gd name="adj1" fmla="val 38996"/>
                <a:gd name="adj2" fmla="val 98504"/>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メリット①</a:t>
              </a:r>
            </a:p>
          </p:txBody>
        </p:sp>
        <p:sp>
          <p:nvSpPr>
            <p:cNvPr id="48" name="角丸四角形吹き出し 47"/>
            <p:cNvSpPr/>
            <p:nvPr/>
          </p:nvSpPr>
          <p:spPr>
            <a:xfrm>
              <a:off x="2073006" y="2994841"/>
              <a:ext cx="891540" cy="317465"/>
            </a:xfrm>
            <a:prstGeom prst="wedgeRoundRectCallout">
              <a:avLst>
                <a:gd name="adj1" fmla="val 72329"/>
                <a:gd name="adj2" fmla="val 2409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メリット②</a:t>
              </a:r>
            </a:p>
          </p:txBody>
        </p:sp>
        <p:sp>
          <p:nvSpPr>
            <p:cNvPr id="33" name="右大かっこ 32"/>
            <p:cNvSpPr/>
            <p:nvPr/>
          </p:nvSpPr>
          <p:spPr>
            <a:xfrm rot="5400000">
              <a:off x="3720954" y="630081"/>
              <a:ext cx="345173" cy="6525530"/>
            </a:xfrm>
            <a:prstGeom prst="rightBracket">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vert="vert270" rtlCol="0" anchor="ctr"/>
            <a:lstStyle/>
            <a:p>
              <a:pPr algn="ctr"/>
              <a:r>
                <a:rPr kumimoji="1" lang="en-US" altLang="ja-JP" sz="1200"/>
                <a:t>30</a:t>
              </a:r>
              <a:r>
                <a:rPr kumimoji="1" lang="ja-JP" altLang="en-US" sz="1200"/>
                <a:t>月の猶予期間</a:t>
              </a:r>
            </a:p>
          </p:txBody>
        </p:sp>
        <p:sp>
          <p:nvSpPr>
            <p:cNvPr id="51" name="角丸四角形吹き出し 50"/>
            <p:cNvSpPr/>
            <p:nvPr/>
          </p:nvSpPr>
          <p:spPr>
            <a:xfrm>
              <a:off x="4975270" y="3653424"/>
              <a:ext cx="891540" cy="317465"/>
            </a:xfrm>
            <a:prstGeom prst="wedgeRoundRectCallout">
              <a:avLst>
                <a:gd name="adj1" fmla="val -75534"/>
                <a:gd name="adj2" fmla="val 21695"/>
                <a:gd name="adj3" fmla="val 16667"/>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050">
                  <a:solidFill>
                    <a:schemeClr val="tx1"/>
                  </a:solidFill>
                </a:rPr>
                <a:t>メリット③</a:t>
              </a:r>
            </a:p>
          </p:txBody>
        </p:sp>
      </p:grpSp>
      <p:graphicFrame>
        <p:nvGraphicFramePr>
          <p:cNvPr id="7" name="表 6"/>
          <p:cNvGraphicFramePr>
            <a:graphicFrameLocks noGrp="1"/>
          </p:cNvGraphicFramePr>
          <p:nvPr>
            <p:extLst>
              <p:ext uri="{D42A27DB-BD31-4B8C-83A1-F6EECF244321}">
                <p14:modId xmlns:p14="http://schemas.microsoft.com/office/powerpoint/2010/main" val="2098445266"/>
              </p:ext>
            </p:extLst>
          </p:nvPr>
        </p:nvGraphicFramePr>
        <p:xfrm>
          <a:off x="452437" y="3283548"/>
          <a:ext cx="9045693" cy="3201137"/>
        </p:xfrm>
        <a:graphic>
          <a:graphicData uri="http://schemas.openxmlformats.org/drawingml/2006/table">
            <a:tbl>
              <a:tblPr>
                <a:tableStyleId>{5C22544A-7EE6-4342-B048-85BDC9FD1C3A}</a:tableStyleId>
              </a:tblPr>
              <a:tblGrid>
                <a:gridCol w="732581">
                  <a:extLst>
                    <a:ext uri="{9D8B030D-6E8A-4147-A177-3AD203B41FA5}">
                      <a16:colId xmlns:a16="http://schemas.microsoft.com/office/drawing/2014/main" val="3793316224"/>
                    </a:ext>
                  </a:extLst>
                </a:gridCol>
                <a:gridCol w="8313112">
                  <a:extLst>
                    <a:ext uri="{9D8B030D-6E8A-4147-A177-3AD203B41FA5}">
                      <a16:colId xmlns:a16="http://schemas.microsoft.com/office/drawing/2014/main" val="3072386502"/>
                    </a:ext>
                  </a:extLst>
                </a:gridCol>
              </a:tblGrid>
              <a:tr h="1037342">
                <a:tc>
                  <a:txBody>
                    <a:bodyPr/>
                    <a:lstStyle/>
                    <a:p>
                      <a:pPr algn="ctr" fontAlgn="ctr"/>
                      <a:r>
                        <a:rPr lang="ja-JP" altLang="en-US" sz="1100" b="0" i="0" u="none" strike="noStrike">
                          <a:solidFill>
                            <a:schemeClr val="dk1"/>
                          </a:solidFill>
                          <a:effectLst/>
                          <a:latin typeface="+mn-lt"/>
                          <a:ea typeface="+mn-ea"/>
                        </a:rPr>
                        <a:t>メリット①</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2432" marR="2432" marT="2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71450" indent="-171450" algn="l" fontAlgn="ctr">
                        <a:buFont typeface="Arial" panose="020B0604020202020204" pitchFamily="34" charset="0"/>
                        <a:buChar char="•"/>
                      </a:pPr>
                      <a:r>
                        <a:rPr lang="ja-JP" altLang="en-US" sz="1100" u="none" strike="noStrike" dirty="0">
                          <a:effectLst/>
                        </a:rPr>
                        <a:t>国際的に統一された出願書類を、自国の特許庁が定める言語（日本の場合は、日本語又は英語）で 作成し、自国特許庁へ１通だけ提出すればよい。 それにより全ての</a:t>
                      </a:r>
                      <a:r>
                        <a:rPr lang="en-US" altLang="ja-JP" sz="1100" u="none" strike="noStrike" dirty="0">
                          <a:effectLst/>
                        </a:rPr>
                        <a:t>PCT</a:t>
                      </a:r>
                      <a:r>
                        <a:rPr lang="ja-JP" altLang="en-US" sz="1100" u="none" strike="noStrike" dirty="0">
                          <a:effectLst/>
                        </a:rPr>
                        <a:t>加盟国に出願したことと同じ効果が得られる。</a:t>
                      </a:r>
                      <a:endParaRPr lang="ja-JP" altLang="en-US" sz="1100" b="0" i="0" u="none" strike="noStrike" dirty="0">
                        <a:solidFill>
                          <a:srgbClr val="000000"/>
                        </a:solidFill>
                        <a:effectLst/>
                        <a:latin typeface="Arial" panose="020B0604020202020204" pitchFamily="34" charset="0"/>
                      </a:endParaRPr>
                    </a:p>
                    <a:p>
                      <a:pPr marL="171450" indent="-171450" algn="l" fontAlgn="ctr">
                        <a:buFont typeface="Arial" panose="020B0604020202020204" pitchFamily="34" charset="0"/>
                        <a:buChar char="•"/>
                      </a:pPr>
                      <a:r>
                        <a:rPr lang="ja-JP" altLang="en-US" sz="1100" u="none" strike="noStrike" dirty="0">
                          <a:effectLst/>
                        </a:rPr>
                        <a:t>パリ条約に基づく優先権主張も可能となる</a:t>
                      </a:r>
                      <a:endParaRPr lang="ja-JP" altLang="en-US" sz="1100" b="0" i="0" u="none" strike="noStrike" dirty="0">
                        <a:solidFill>
                          <a:srgbClr val="000000"/>
                        </a:solidFill>
                        <a:effectLst/>
                        <a:latin typeface="Arial" panose="020B0604020202020204" pitchFamily="34" charset="0"/>
                      </a:endParaRPr>
                    </a:p>
                    <a:p>
                      <a:pPr marL="171450" indent="-171450" algn="l" fontAlgn="ctr">
                        <a:buFont typeface="Arial" panose="020B0604020202020204" pitchFamily="34" charset="0"/>
                        <a:buChar char="•"/>
                      </a:pPr>
                      <a:r>
                        <a:rPr lang="en-US" altLang="ja-JP" sz="1100" u="none" strike="noStrike" dirty="0">
                          <a:effectLst/>
                        </a:rPr>
                        <a:t>PCT</a:t>
                      </a:r>
                      <a:r>
                        <a:rPr lang="ja-JP" altLang="en-US" sz="1100" u="none" strike="noStrike" dirty="0">
                          <a:effectLst/>
                        </a:rPr>
                        <a:t>国際出願に関するほとんどの手続は、自国の言語で自国の特許庁に対して提出でき、その効果は全ての</a:t>
                      </a:r>
                      <a:r>
                        <a:rPr lang="en-US" altLang="ja-JP" sz="1100" u="none" strike="noStrike" dirty="0">
                          <a:effectLst/>
                        </a:rPr>
                        <a:t>PCT</a:t>
                      </a:r>
                      <a:r>
                        <a:rPr lang="ja-JP" altLang="en-US" sz="1100" u="none" strike="noStrike" dirty="0">
                          <a:effectLst/>
                        </a:rPr>
                        <a:t>加盟国に及ぶため、手続が容易で効率的である。</a:t>
                      </a:r>
                      <a:endParaRPr lang="ja-JP" altLang="en-US" sz="1100" b="0" i="0" u="none" strike="noStrike" dirty="0">
                        <a:solidFill>
                          <a:srgbClr val="000000"/>
                        </a:solidFill>
                        <a:effectLst/>
                        <a:latin typeface="Arial" panose="020B0604020202020204" pitchFamily="34" charset="0"/>
                      </a:endParaRPr>
                    </a:p>
                  </a:txBody>
                  <a:tcPr marL="90000" marR="90000" marT="2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017018950"/>
                  </a:ext>
                </a:extLst>
              </a:tr>
              <a:tr h="987092">
                <a:tc>
                  <a:txBody>
                    <a:bodyPr/>
                    <a:lstStyle/>
                    <a:p>
                      <a:pPr algn="ctr" fontAlgn="ctr"/>
                      <a:r>
                        <a:rPr lang="ja-JP" altLang="en-US" sz="1100" u="none" strike="noStrike">
                          <a:effectLst/>
                        </a:rPr>
                        <a:t>メリット②</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2432" marR="2432" marT="2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71450" indent="-171450" algn="l" fontAlgn="ctr">
                        <a:buFont typeface="Arial" panose="020B0604020202020204" pitchFamily="34" charset="0"/>
                        <a:buChar char="•"/>
                      </a:pPr>
                      <a:r>
                        <a:rPr lang="ja-JP" altLang="en-US" sz="1100" u="none" strike="noStrike">
                          <a:effectLst/>
                        </a:rPr>
                        <a:t>全ての</a:t>
                      </a:r>
                      <a:r>
                        <a:rPr lang="en-US" altLang="ja-JP" sz="1100" u="none" strike="noStrike">
                          <a:effectLst/>
                        </a:rPr>
                        <a:t>PCT</a:t>
                      </a:r>
                      <a:r>
                        <a:rPr lang="ja-JP" altLang="en-US" sz="1100" u="none" strike="noStrike">
                          <a:effectLst/>
                        </a:rPr>
                        <a:t>国際出願は、その発明に関する先行技術があるか否かを調査する「国際調査」の対象となり、特許審査官により「国際調査報告」が作成される。</a:t>
                      </a:r>
                      <a:endParaRPr lang="ja-JP" altLang="en-US" sz="1100" b="0" i="0" u="none" strike="noStrike">
                        <a:solidFill>
                          <a:srgbClr val="000000"/>
                        </a:solidFill>
                        <a:effectLst/>
                        <a:latin typeface="Arial" panose="020B0604020202020204" pitchFamily="34" charset="0"/>
                      </a:endParaRPr>
                    </a:p>
                    <a:p>
                      <a:pPr marL="171450" indent="-171450" algn="l" fontAlgn="ctr">
                        <a:buFont typeface="Arial" panose="020B0604020202020204" pitchFamily="34" charset="0"/>
                        <a:buChar char="•"/>
                      </a:pPr>
                      <a:r>
                        <a:rPr lang="ja-JP" altLang="en-US" sz="1100" u="none" strike="noStrike">
                          <a:effectLst/>
                        </a:rPr>
                        <a:t>特許性（新規性、進歩性、産業上の利用可能性）を満たしているかの見解を示した「国際調査機関の見解書」も作成される。</a:t>
                      </a:r>
                      <a:endParaRPr lang="ja-JP" altLang="en-US" sz="1100" b="0" i="0" u="none" strike="noStrike">
                        <a:solidFill>
                          <a:srgbClr val="000000"/>
                        </a:solidFill>
                        <a:effectLst/>
                        <a:latin typeface="Arial" panose="020B0604020202020204" pitchFamily="34" charset="0"/>
                      </a:endParaRPr>
                    </a:p>
                    <a:p>
                      <a:pPr marL="171450" indent="-171450" algn="l" fontAlgn="ctr">
                        <a:buFont typeface="Arial" panose="020B0604020202020204" pitchFamily="34" charset="0"/>
                        <a:buChar char="•"/>
                      </a:pPr>
                      <a:r>
                        <a:rPr lang="ja-JP" altLang="en-US" sz="1100" u="none" strike="noStrike">
                          <a:effectLst/>
                        </a:rPr>
                        <a:t>入手した国際調査報告及び見解書は、自分の発明を評価し、次のアクション（例えば、出願書類の補正や国内移行するか否か）を検討する有効な材料として、活用することができる。</a:t>
                      </a:r>
                      <a:endParaRPr lang="ja-JP" altLang="en-US" sz="1100" b="0" i="0" u="none" strike="noStrike">
                        <a:solidFill>
                          <a:srgbClr val="000000"/>
                        </a:solidFill>
                        <a:effectLst/>
                        <a:latin typeface="Arial" panose="020B0604020202020204" pitchFamily="34" charset="0"/>
                      </a:endParaRPr>
                    </a:p>
                  </a:txBody>
                  <a:tcPr marL="90000" marR="90000" marT="2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065219064"/>
                  </a:ext>
                </a:extLst>
              </a:tr>
              <a:tr h="1176703">
                <a:tc>
                  <a:txBody>
                    <a:bodyPr/>
                    <a:lstStyle/>
                    <a:p>
                      <a:pPr algn="ctr" fontAlgn="ctr"/>
                      <a:r>
                        <a:rPr lang="ja-JP" altLang="en-US" sz="1100" u="none" strike="noStrike">
                          <a:effectLst/>
                        </a:rPr>
                        <a:t>メリット③</a:t>
                      </a:r>
                      <a:endParaRPr lang="ja-JP" altLang="en-US" sz="1100" b="0" i="0" u="none" strike="noStrike">
                        <a:solidFill>
                          <a:srgbClr val="000000"/>
                        </a:solidFill>
                        <a:effectLst/>
                        <a:latin typeface="ＭＳ Ｐゴシック" panose="020B0600070205080204" pitchFamily="50" charset="-128"/>
                        <a:ea typeface="ＭＳ Ｐゴシック" panose="020B0600070205080204" pitchFamily="50" charset="-128"/>
                      </a:endParaRPr>
                    </a:p>
                  </a:txBody>
                  <a:tcPr marL="2432" marR="2432" marT="2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tx2">
                        <a:lumMod val="20000"/>
                        <a:lumOff val="80000"/>
                      </a:schemeClr>
                    </a:solidFill>
                  </a:tcPr>
                </a:tc>
                <a:tc>
                  <a:txBody>
                    <a:bodyPr/>
                    <a:lstStyle/>
                    <a:p>
                      <a:pPr marL="171450" indent="-171450" algn="l" fontAlgn="ctr">
                        <a:buFont typeface="Arial" panose="020B0604020202020204" pitchFamily="34" charset="0"/>
                        <a:buChar char="•"/>
                      </a:pPr>
                      <a:r>
                        <a:rPr lang="ja-JP" altLang="en-US" sz="1100" u="none" strike="noStrike" dirty="0">
                          <a:effectLst/>
                        </a:rPr>
                        <a:t>優先日から原則</a:t>
                      </a:r>
                      <a:r>
                        <a:rPr lang="en-US" altLang="ja-JP" sz="1100" u="none" strike="noStrike" dirty="0">
                          <a:effectLst/>
                        </a:rPr>
                        <a:t>30</a:t>
                      </a:r>
                      <a:r>
                        <a:rPr lang="ja-JP" altLang="en-US" sz="1100" u="none" strike="noStrike" dirty="0">
                          <a:effectLst/>
                        </a:rPr>
                        <a:t>月以内に国内移行手続（翻訳文の提出、手数料支払い等）を行えばよい。</a:t>
                      </a:r>
                      <a:endParaRPr lang="ja-JP" altLang="en-US" sz="1100" b="0" i="0" u="none" strike="noStrike" dirty="0">
                        <a:solidFill>
                          <a:srgbClr val="000000"/>
                        </a:solidFill>
                        <a:effectLst/>
                        <a:latin typeface="Arial" panose="020B0604020202020204" pitchFamily="34" charset="0"/>
                      </a:endParaRPr>
                    </a:p>
                    <a:p>
                      <a:pPr marL="171450" indent="-171450" algn="l" fontAlgn="ctr">
                        <a:buFont typeface="Arial" panose="020B0604020202020204" pitchFamily="34" charset="0"/>
                        <a:buChar char="•"/>
                      </a:pPr>
                      <a:r>
                        <a:rPr lang="ja-JP" altLang="en-US" sz="1100" u="none" strike="noStrike" dirty="0">
                          <a:effectLst/>
                        </a:rPr>
                        <a:t>その</a:t>
                      </a:r>
                      <a:r>
                        <a:rPr lang="en-US" altLang="ja-JP" sz="1100" u="none" strike="noStrike" dirty="0">
                          <a:effectLst/>
                        </a:rPr>
                        <a:t>30</a:t>
                      </a:r>
                      <a:r>
                        <a:rPr lang="ja-JP" altLang="en-US" sz="1100" u="none" strike="noStrike" dirty="0">
                          <a:effectLst/>
                        </a:rPr>
                        <a:t>月の猶予期間を、特許性の判断や市場動向の変化や技術の見極めなど、実際に権利を取得する国の選定等のために有効に活用することができる。</a:t>
                      </a:r>
                      <a:endParaRPr lang="ja-JP" altLang="en-US" sz="1100" b="0" i="0" u="none" strike="noStrike" dirty="0">
                        <a:solidFill>
                          <a:srgbClr val="000000"/>
                        </a:solidFill>
                        <a:effectLst/>
                        <a:latin typeface="Arial" panose="020B0604020202020204" pitchFamily="34" charset="0"/>
                      </a:endParaRPr>
                    </a:p>
                    <a:p>
                      <a:pPr marL="171450" indent="-171450" algn="l" fontAlgn="ctr">
                        <a:buFont typeface="Arial" panose="020B0604020202020204" pitchFamily="34" charset="0"/>
                        <a:buChar char="•"/>
                      </a:pPr>
                      <a:r>
                        <a:rPr lang="en-US" altLang="ja-JP" sz="1100" u="none" strike="noStrike" dirty="0">
                          <a:effectLst/>
                        </a:rPr>
                        <a:t>30</a:t>
                      </a:r>
                      <a:r>
                        <a:rPr lang="ja-JP" altLang="en-US" sz="1100" u="none" strike="noStrike" dirty="0">
                          <a:effectLst/>
                        </a:rPr>
                        <a:t>月の猶予期間中に得た国際調査の結果や技術の見極めから、特許を取得できる可能性が低いと思われる国や、市場として見込めず特許を取得する必要性が低いと思われる国に対しては、国内移行をしないことで翻訳費等の支出を回避することができる（例えば、中国の市場性をみて国内移行しない、という判断を下すことも可能）。</a:t>
                      </a:r>
                      <a:endParaRPr lang="ja-JP" altLang="en-US" sz="1100" b="0" i="0" u="none" strike="noStrike" dirty="0">
                        <a:solidFill>
                          <a:srgbClr val="000000"/>
                        </a:solidFill>
                        <a:effectLst/>
                        <a:latin typeface="Arial" panose="020B0604020202020204" pitchFamily="34" charset="0"/>
                      </a:endParaRPr>
                    </a:p>
                  </a:txBody>
                  <a:tcPr marL="90000" marR="90000" marT="2432"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829684889"/>
                  </a:ext>
                </a:extLst>
              </a:tr>
            </a:tbl>
          </a:graphicData>
        </a:graphic>
      </p:graphicFrame>
    </p:spTree>
    <p:extLst>
      <p:ext uri="{BB962C8B-B14F-4D97-AF65-F5344CB8AC3E}">
        <p14:creationId xmlns:p14="http://schemas.microsoft.com/office/powerpoint/2010/main" val="155591959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角丸四角形 18"/>
          <p:cNvSpPr/>
          <p:nvPr/>
        </p:nvSpPr>
        <p:spPr>
          <a:xfrm>
            <a:off x="452387" y="5161160"/>
            <a:ext cx="9035716" cy="1326656"/>
          </a:xfrm>
          <a:prstGeom prst="round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lstStyle/>
          <a:p>
            <a:r>
              <a:rPr kumimoji="1" lang="ja-JP" altLang="en-US"/>
              <a:t>海外出願について</a:t>
            </a:r>
          </a:p>
        </p:txBody>
      </p:sp>
      <p:sp>
        <p:nvSpPr>
          <p:cNvPr id="3" name="コンテンツ プレースホルダー 2"/>
          <p:cNvSpPr>
            <a:spLocks noGrp="1"/>
          </p:cNvSpPr>
          <p:nvPr>
            <p:ph sz="quarter" idx="13"/>
          </p:nvPr>
        </p:nvSpPr>
        <p:spPr/>
        <p:txBody>
          <a:bodyPr/>
          <a:lstStyle/>
          <a:p>
            <a:pPr marL="0" indent="0">
              <a:buNone/>
            </a:pPr>
            <a:r>
              <a:rPr kumimoji="1" lang="en-US" altLang="ja-JP"/>
              <a:t>PCT</a:t>
            </a:r>
            <a:r>
              <a:rPr kumimoji="1" lang="ja-JP" altLang="en-US"/>
              <a:t>国際出願に必要な手数料</a:t>
            </a:r>
          </a:p>
        </p:txBody>
      </p:sp>
      <p:graphicFrame>
        <p:nvGraphicFramePr>
          <p:cNvPr id="9" name="表 8"/>
          <p:cNvGraphicFramePr>
            <a:graphicFrameLocks noGrp="1"/>
          </p:cNvGraphicFramePr>
          <p:nvPr>
            <p:extLst>
              <p:ext uri="{D42A27DB-BD31-4B8C-83A1-F6EECF244321}">
                <p14:modId xmlns:p14="http://schemas.microsoft.com/office/powerpoint/2010/main" val="3594292697"/>
              </p:ext>
            </p:extLst>
          </p:nvPr>
        </p:nvGraphicFramePr>
        <p:xfrm>
          <a:off x="434708" y="1103144"/>
          <a:ext cx="9045490" cy="1371600"/>
        </p:xfrm>
        <a:graphic>
          <a:graphicData uri="http://schemas.openxmlformats.org/drawingml/2006/table">
            <a:tbl>
              <a:tblPr/>
              <a:tblGrid>
                <a:gridCol w="2476141">
                  <a:extLst>
                    <a:ext uri="{9D8B030D-6E8A-4147-A177-3AD203B41FA5}">
                      <a16:colId xmlns:a16="http://schemas.microsoft.com/office/drawing/2014/main" val="4062555153"/>
                    </a:ext>
                  </a:extLst>
                </a:gridCol>
                <a:gridCol w="3334989">
                  <a:extLst>
                    <a:ext uri="{9D8B030D-6E8A-4147-A177-3AD203B41FA5}">
                      <a16:colId xmlns:a16="http://schemas.microsoft.com/office/drawing/2014/main" val="104913625"/>
                    </a:ext>
                  </a:extLst>
                </a:gridCol>
                <a:gridCol w="3234360">
                  <a:extLst>
                    <a:ext uri="{9D8B030D-6E8A-4147-A177-3AD203B41FA5}">
                      <a16:colId xmlns:a16="http://schemas.microsoft.com/office/drawing/2014/main" val="2425220826"/>
                    </a:ext>
                  </a:extLst>
                </a:gridCol>
              </a:tblGrid>
              <a:tr h="253370">
                <a:tc rowSpan="3">
                  <a:txBody>
                    <a:bodyPr/>
                    <a:lstStyle/>
                    <a:p>
                      <a:pPr algn="l" fontAlgn="ct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①国際出願手数料</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a.</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国際出願の用紙の枚数が</a:t>
                      </a: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30</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枚まで</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214,200</a:t>
                      </a:r>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円</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705515239"/>
                  </a:ext>
                </a:extLst>
              </a:tr>
              <a:tr h="253370">
                <a:tc vMerge="1">
                  <a:txBody>
                    <a:bodyPr/>
                    <a:lstStyle/>
                    <a:p>
                      <a:endParaRPr kumimoji="1" lang="ja-JP" altLang="en-US"/>
                    </a:p>
                  </a:txBody>
                  <a:tcPr/>
                </a:tc>
                <a:tc>
                  <a:txBody>
                    <a:bodyPr/>
                    <a:lstStyle/>
                    <a:p>
                      <a:pPr algn="l" fontAlgn="ctr"/>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b.30</a:t>
                      </a:r>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枚を超える用紙</a:t>
                      </a:r>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a:t>
                      </a:r>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枚につき</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2,400</a:t>
                      </a:r>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円</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25473361"/>
                  </a:ext>
                </a:extLst>
              </a:tr>
              <a:tr h="253370">
                <a:tc vMerge="1">
                  <a:txBody>
                    <a:bodyPr/>
                    <a:lstStyle/>
                    <a:p>
                      <a:endParaRPr kumimoji="1" lang="ja-JP" altLang="en-US"/>
                    </a:p>
                  </a:txBody>
                  <a:tcPr/>
                </a:tc>
                <a:tc>
                  <a:txBody>
                    <a:bodyPr/>
                    <a:lstStyle/>
                    <a:p>
                      <a:pPr algn="l" fontAlgn="ctr"/>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c.</a:t>
                      </a:r>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オンライン出願した場合の減額</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a:t>
                      </a:r>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48,300</a:t>
                      </a:r>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円</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5990656"/>
                  </a:ext>
                </a:extLst>
              </a:tr>
              <a:tr h="253370">
                <a:tc gridSpan="2">
                  <a:txBody>
                    <a:bodyPr/>
                    <a:lstStyle/>
                    <a:p>
                      <a:pPr algn="l" fontAlgn="ctr"/>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②送付手数料</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a:solidFill>
                            <a:srgbClr val="000000"/>
                          </a:solidFill>
                          <a:effectLst/>
                          <a:latin typeface="BIZ UDPゴシック" panose="020B0400000000000000" pitchFamily="50" charset="-128"/>
                          <a:ea typeface="BIZ UDPゴシック" panose="020B0400000000000000" pitchFamily="50" charset="-128"/>
                        </a:rPr>
                        <a:t>17,000</a:t>
                      </a:r>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円</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500147200"/>
                  </a:ext>
                </a:extLst>
              </a:tr>
              <a:tr h="253370">
                <a:tc gridSpan="2">
                  <a:txBody>
                    <a:bodyPr/>
                    <a:lstStyle/>
                    <a:p>
                      <a:pPr algn="l" fontAlgn="ctr"/>
                      <a:r>
                        <a:rPr lang="ja-JP" altLang="en-US" sz="1200" b="0" i="0" u="none" strike="noStrike">
                          <a:solidFill>
                            <a:srgbClr val="000000"/>
                          </a:solidFill>
                          <a:effectLst/>
                          <a:latin typeface="BIZ UDPゴシック" panose="020B0400000000000000" pitchFamily="50" charset="-128"/>
                          <a:ea typeface="BIZ UDPゴシック" panose="020B0400000000000000" pitchFamily="50" charset="-128"/>
                        </a:rPr>
                        <a:t>③調査手数料</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kumimoji="1" lang="ja-JP" altLang="en-US"/>
                    </a:p>
                  </a:txBody>
                  <a:tcPr/>
                </a:tc>
                <a:tc>
                  <a:txBody>
                    <a:bodyPr/>
                    <a:lstStyle/>
                    <a:p>
                      <a:pPr algn="r" fontAlgn="ctr"/>
                      <a:r>
                        <a:rPr lang="en-US" altLang="ja-JP" sz="1200" b="0" i="0" u="none" strike="noStrike" dirty="0">
                          <a:solidFill>
                            <a:srgbClr val="000000"/>
                          </a:solidFill>
                          <a:effectLst/>
                          <a:latin typeface="BIZ UDPゴシック" panose="020B0400000000000000" pitchFamily="50" charset="-128"/>
                          <a:ea typeface="BIZ UDPゴシック" panose="020B0400000000000000" pitchFamily="50" charset="-128"/>
                        </a:rPr>
                        <a:t>143,000</a:t>
                      </a:r>
                      <a:r>
                        <a:rPr lang="ja-JP" altLang="en-US" sz="1200" b="0" i="0" u="none" strike="noStrike" dirty="0">
                          <a:solidFill>
                            <a:srgbClr val="000000"/>
                          </a:solidFill>
                          <a:effectLst/>
                          <a:latin typeface="BIZ UDPゴシック" panose="020B0400000000000000" pitchFamily="50" charset="-128"/>
                          <a:ea typeface="BIZ UDPゴシック" panose="020B0400000000000000" pitchFamily="50" charset="-128"/>
                        </a:rPr>
                        <a:t>円</a:t>
                      </a:r>
                    </a:p>
                  </a:txBody>
                  <a:tcPr marL="45720" marR="4572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57194613"/>
                  </a:ext>
                </a:extLst>
              </a:tr>
            </a:tbl>
          </a:graphicData>
        </a:graphic>
      </p:graphicFrame>
      <p:sp>
        <p:nvSpPr>
          <p:cNvPr id="11" name="テキスト ボックス 10"/>
          <p:cNvSpPr txBox="1"/>
          <p:nvPr/>
        </p:nvSpPr>
        <p:spPr>
          <a:xfrm>
            <a:off x="433398" y="5205985"/>
            <a:ext cx="9055768" cy="338554"/>
          </a:xfrm>
          <a:prstGeom prst="rect">
            <a:avLst/>
          </a:prstGeom>
          <a:noFill/>
        </p:spPr>
        <p:txBody>
          <a:bodyPr wrap="square" rtlCol="0">
            <a:spAutoFit/>
          </a:bodyPr>
          <a:lstStyle/>
          <a:p>
            <a:pPr algn="ctr"/>
            <a:r>
              <a:rPr kumimoji="1" lang="ja-JP" altLang="en-US" sz="1600"/>
              <a:t>中小企業、スタートアップ企業、大学等を対象とした</a:t>
            </a:r>
            <a:r>
              <a:rPr kumimoji="1" lang="en-US" altLang="ja-JP" sz="1600"/>
              <a:t>PCT</a:t>
            </a:r>
            <a:r>
              <a:rPr kumimoji="1" lang="ja-JP" altLang="en-US" sz="1600"/>
              <a:t>国際出願における料金支援制度</a:t>
            </a:r>
          </a:p>
        </p:txBody>
      </p:sp>
      <p:sp>
        <p:nvSpPr>
          <p:cNvPr id="14" name="正方形/長方形 13"/>
          <p:cNvSpPr/>
          <p:nvPr/>
        </p:nvSpPr>
        <p:spPr>
          <a:xfrm>
            <a:off x="470569" y="2489436"/>
            <a:ext cx="9037637" cy="738664"/>
          </a:xfrm>
          <a:prstGeom prst="rect">
            <a:avLst/>
          </a:prstGeom>
        </p:spPr>
        <p:txBody>
          <a:bodyPr wrap="square">
            <a:spAutoFit/>
          </a:bodyPr>
          <a:lstStyle/>
          <a:p>
            <a:pPr marL="285750" indent="-285750">
              <a:buFont typeface="BIZ UDPゴシック" panose="020B0400000000000000" pitchFamily="50" charset="-128"/>
              <a:buChar char="※"/>
            </a:pPr>
            <a:r>
              <a:rPr lang="ja-JP" altLang="en-US" sz="1400"/>
              <a:t>英語で</a:t>
            </a:r>
            <a:r>
              <a:rPr lang="en-US" altLang="ja-JP" sz="1400"/>
              <a:t>PCT</a:t>
            </a:r>
            <a:r>
              <a:rPr lang="ja-JP" altLang="en-US" sz="1400"/>
              <a:t>国際出願する場合には、調査手数料の金額は上記と異なる。</a:t>
            </a:r>
            <a:br>
              <a:rPr lang="en-US" altLang="ja-JP" sz="1400"/>
            </a:br>
            <a:r>
              <a:rPr lang="ja-JP" altLang="en-US" sz="1400"/>
              <a:t>任意の手続である「国際予備審査」を請求する場合には別途費用が必要となる。</a:t>
            </a:r>
            <a:br>
              <a:rPr lang="en-US" altLang="ja-JP" sz="1400"/>
            </a:br>
            <a:r>
              <a:rPr lang="ja-JP" altLang="en-US" sz="1400"/>
              <a:t>なお、国内段階への移行時・移行後の手続過程等において、各国の規定に基づく費用が別途必要となる。</a:t>
            </a:r>
          </a:p>
        </p:txBody>
      </p:sp>
      <p:sp>
        <p:nvSpPr>
          <p:cNvPr id="4" name="テキスト ボックス 3"/>
          <p:cNvSpPr txBox="1"/>
          <p:nvPr/>
        </p:nvSpPr>
        <p:spPr>
          <a:xfrm>
            <a:off x="1646848" y="739435"/>
            <a:ext cx="6612303" cy="338554"/>
          </a:xfrm>
          <a:prstGeom prst="rect">
            <a:avLst/>
          </a:prstGeom>
          <a:noFill/>
        </p:spPr>
        <p:txBody>
          <a:bodyPr wrap="square" rtlCol="0">
            <a:spAutoFit/>
          </a:bodyPr>
          <a:lstStyle/>
          <a:p>
            <a:pPr algn="ctr"/>
            <a:r>
              <a:rPr kumimoji="1" lang="ja-JP" altLang="en-US" sz="1600" b="1" u="sng"/>
              <a:t>日本語で日本国特許庁に</a:t>
            </a:r>
            <a:r>
              <a:rPr kumimoji="1" lang="en-US" altLang="ja-JP" sz="1600" b="1" u="sng"/>
              <a:t>PCT</a:t>
            </a:r>
            <a:r>
              <a:rPr kumimoji="1" lang="ja-JP" altLang="en-US" sz="1600" b="1" u="sng"/>
              <a:t>国際出願をする場合に必要となる手数料</a:t>
            </a:r>
          </a:p>
        </p:txBody>
      </p:sp>
      <p:sp>
        <p:nvSpPr>
          <p:cNvPr id="6" name="テキスト ボックス 5"/>
          <p:cNvSpPr txBox="1"/>
          <p:nvPr/>
        </p:nvSpPr>
        <p:spPr>
          <a:xfrm>
            <a:off x="434856" y="3274646"/>
            <a:ext cx="8456023" cy="307777"/>
          </a:xfrm>
          <a:prstGeom prst="rect">
            <a:avLst/>
          </a:prstGeom>
          <a:noFill/>
        </p:spPr>
        <p:txBody>
          <a:bodyPr wrap="square" rtlCol="0">
            <a:spAutoFit/>
          </a:bodyPr>
          <a:lstStyle/>
          <a:p>
            <a:pPr marL="285750" indent="-285750" algn="ctr">
              <a:buFont typeface="Wingdings" panose="05000000000000000000" pitchFamily="2" charset="2"/>
              <a:buChar char="l"/>
            </a:pPr>
            <a:r>
              <a:rPr kumimoji="1" lang="ja-JP" altLang="en-US" sz="1400"/>
              <a:t>国際出願の用紙が</a:t>
            </a:r>
            <a:r>
              <a:rPr kumimoji="1" lang="en-US" altLang="ja-JP" sz="1400"/>
              <a:t>40</a:t>
            </a:r>
            <a:r>
              <a:rPr kumimoji="1" lang="ja-JP" altLang="en-US" sz="1400"/>
              <a:t>枚の日本語による</a:t>
            </a:r>
            <a:r>
              <a:rPr kumimoji="1" lang="en-US" altLang="ja-JP" sz="1400"/>
              <a:t>PCT</a:t>
            </a:r>
            <a:r>
              <a:rPr kumimoji="1" lang="ja-JP" altLang="en-US" sz="1400"/>
              <a:t>国際出願を日本国特許庁にオンライン出願する場合</a:t>
            </a:r>
          </a:p>
        </p:txBody>
      </p:sp>
      <p:graphicFrame>
        <p:nvGraphicFramePr>
          <p:cNvPr id="8" name="表 7"/>
          <p:cNvGraphicFramePr>
            <a:graphicFrameLocks noGrp="1"/>
          </p:cNvGraphicFramePr>
          <p:nvPr>
            <p:extLst>
              <p:ext uri="{D42A27DB-BD31-4B8C-83A1-F6EECF244321}">
                <p14:modId xmlns:p14="http://schemas.microsoft.com/office/powerpoint/2010/main" val="846086926"/>
              </p:ext>
            </p:extLst>
          </p:nvPr>
        </p:nvGraphicFramePr>
        <p:xfrm>
          <a:off x="3126528" y="3687155"/>
          <a:ext cx="3652943" cy="1325880"/>
        </p:xfrm>
        <a:graphic>
          <a:graphicData uri="http://schemas.openxmlformats.org/drawingml/2006/table">
            <a:tbl>
              <a:tblPr/>
              <a:tblGrid>
                <a:gridCol w="1018979">
                  <a:extLst>
                    <a:ext uri="{9D8B030D-6E8A-4147-A177-3AD203B41FA5}">
                      <a16:colId xmlns:a16="http://schemas.microsoft.com/office/drawing/2014/main" val="2587468593"/>
                    </a:ext>
                  </a:extLst>
                </a:gridCol>
                <a:gridCol w="1095883">
                  <a:extLst>
                    <a:ext uri="{9D8B030D-6E8A-4147-A177-3AD203B41FA5}">
                      <a16:colId xmlns:a16="http://schemas.microsoft.com/office/drawing/2014/main" val="3654992375"/>
                    </a:ext>
                  </a:extLst>
                </a:gridCol>
                <a:gridCol w="1538081">
                  <a:extLst>
                    <a:ext uri="{9D8B030D-6E8A-4147-A177-3AD203B41FA5}">
                      <a16:colId xmlns:a16="http://schemas.microsoft.com/office/drawing/2014/main" val="1023084953"/>
                    </a:ext>
                  </a:extLst>
                </a:gridCol>
              </a:tblGrid>
              <a:tr h="175260">
                <a:tc>
                  <a:txBody>
                    <a:bodyPr/>
                    <a:lstStyle/>
                    <a:p>
                      <a:pPr algn="l" fontAlgn="ctr"/>
                      <a:r>
                        <a:rPr lang="en-US" sz="1400" b="0" i="0" u="none" strike="noStrike">
                          <a:solidFill>
                            <a:srgbClr val="000000"/>
                          </a:solidFill>
                          <a:effectLst/>
                          <a:latin typeface="+mn-ea"/>
                          <a:ea typeface="+mn-ea"/>
                        </a:rPr>
                        <a:t>①a.</a:t>
                      </a:r>
                    </a:p>
                  </a:txBody>
                  <a:tcPr marL="7620" marR="7620" marT="7620" marB="0" anchor="ctr">
                    <a:lnL>
                      <a:noFill/>
                    </a:lnL>
                    <a:lnR>
                      <a:noFill/>
                    </a:lnR>
                    <a:lnT>
                      <a:noFill/>
                    </a:lnT>
                    <a:lnB>
                      <a:noFill/>
                    </a:lnB>
                  </a:tcPr>
                </a:tc>
                <a:tc>
                  <a:txBody>
                    <a:bodyPr/>
                    <a:lstStyle/>
                    <a:p>
                      <a:pPr algn="r" fontAlgn="ctr"/>
                      <a:r>
                        <a:rPr lang="en-US" altLang="ja-JP" sz="1400" b="0" i="0" u="none" strike="noStrike">
                          <a:solidFill>
                            <a:srgbClr val="000000"/>
                          </a:solidFill>
                          <a:effectLst/>
                          <a:latin typeface="+mn-ea"/>
                          <a:ea typeface="+mn-ea"/>
                        </a:rPr>
                        <a:t>¥214,200</a:t>
                      </a:r>
                    </a:p>
                  </a:txBody>
                  <a:tcPr marL="7620" marR="7620" marT="7620" marB="0" anchor="ctr">
                    <a:lnL>
                      <a:noFill/>
                    </a:lnL>
                    <a:lnR>
                      <a:noFill/>
                    </a:lnR>
                    <a:lnT>
                      <a:noFill/>
                    </a:lnT>
                    <a:lnB>
                      <a:noFill/>
                    </a:lnB>
                  </a:tcPr>
                </a:tc>
                <a:tc>
                  <a:txBody>
                    <a:bodyPr/>
                    <a:lstStyle/>
                    <a:p>
                      <a:pPr algn="l" fontAlgn="ctr"/>
                      <a:endParaRPr lang="ja-JP" altLang="en-US" sz="1400" b="0" i="0" u="none" strike="noStrike">
                        <a:solidFill>
                          <a:srgbClr val="000000"/>
                        </a:solidFill>
                        <a:effectLst/>
                        <a:latin typeface="+mn-ea"/>
                        <a:ea typeface="+mn-ea"/>
                      </a:endParaRPr>
                    </a:p>
                  </a:txBody>
                  <a:tcPr marL="7620" marR="7620" marT="7620" marB="0" anchor="ctr">
                    <a:lnL>
                      <a:noFill/>
                    </a:lnL>
                    <a:lnR>
                      <a:noFill/>
                    </a:lnR>
                    <a:lnT>
                      <a:noFill/>
                    </a:lnT>
                    <a:lnB>
                      <a:noFill/>
                    </a:lnB>
                  </a:tcPr>
                </a:tc>
                <a:extLst>
                  <a:ext uri="{0D108BD9-81ED-4DB2-BD59-A6C34878D82A}">
                    <a16:rowId xmlns:a16="http://schemas.microsoft.com/office/drawing/2014/main" val="116333423"/>
                  </a:ext>
                </a:extLst>
              </a:tr>
              <a:tr h="175260">
                <a:tc>
                  <a:txBody>
                    <a:bodyPr/>
                    <a:lstStyle/>
                    <a:p>
                      <a:pPr algn="l" fontAlgn="ctr"/>
                      <a:r>
                        <a:rPr lang="en-US" sz="1400" b="0" i="0" u="none" strike="noStrike">
                          <a:solidFill>
                            <a:srgbClr val="000000"/>
                          </a:solidFill>
                          <a:effectLst/>
                          <a:latin typeface="+mn-ea"/>
                          <a:ea typeface="+mn-ea"/>
                        </a:rPr>
                        <a:t>①b.</a:t>
                      </a:r>
                    </a:p>
                  </a:txBody>
                  <a:tcPr marL="7620" marR="7620" marT="7620" marB="0" anchor="ctr">
                    <a:lnL>
                      <a:noFill/>
                    </a:lnL>
                    <a:lnR>
                      <a:noFill/>
                    </a:lnR>
                    <a:lnT>
                      <a:noFill/>
                    </a:lnT>
                    <a:lnB>
                      <a:noFill/>
                    </a:lnB>
                  </a:tcPr>
                </a:tc>
                <a:tc>
                  <a:txBody>
                    <a:bodyPr/>
                    <a:lstStyle/>
                    <a:p>
                      <a:pPr algn="r" fontAlgn="ctr"/>
                      <a:r>
                        <a:rPr lang="en-US" altLang="ja-JP" sz="1400" b="0" i="0" u="none" strike="noStrike">
                          <a:solidFill>
                            <a:srgbClr val="000000"/>
                          </a:solidFill>
                          <a:effectLst/>
                          <a:latin typeface="+mn-ea"/>
                          <a:ea typeface="+mn-ea"/>
                        </a:rPr>
                        <a:t>¥24,000</a:t>
                      </a:r>
                    </a:p>
                  </a:txBody>
                  <a:tcPr marL="7620" marR="7620" marT="7620" marB="0" anchor="ctr">
                    <a:lnL>
                      <a:noFill/>
                    </a:lnL>
                    <a:lnR>
                      <a:noFill/>
                    </a:lnR>
                    <a:lnT>
                      <a:noFill/>
                    </a:lnT>
                    <a:lnB>
                      <a:noFill/>
                    </a:lnB>
                  </a:tcPr>
                </a:tc>
                <a:tc>
                  <a:txBody>
                    <a:bodyPr/>
                    <a:lstStyle/>
                    <a:p>
                      <a:pPr algn="l" fontAlgn="ctr"/>
                      <a:r>
                        <a:rPr lang="en-US" altLang="ja-JP" sz="1400" b="0" i="0" u="none" strike="noStrike">
                          <a:solidFill>
                            <a:srgbClr val="000000"/>
                          </a:solidFill>
                          <a:effectLst/>
                          <a:latin typeface="+mn-ea"/>
                          <a:ea typeface="+mn-ea"/>
                        </a:rPr>
                        <a:t>(2,400×10</a:t>
                      </a:r>
                      <a:r>
                        <a:rPr lang="ja-JP" altLang="en-US" sz="1400" b="0" i="0" u="none" strike="noStrike">
                          <a:solidFill>
                            <a:srgbClr val="000000"/>
                          </a:solidFill>
                          <a:effectLst/>
                          <a:latin typeface="+mn-ea"/>
                          <a:ea typeface="+mn-ea"/>
                        </a:rPr>
                        <a:t>枚）</a:t>
                      </a:r>
                    </a:p>
                  </a:txBody>
                  <a:tcPr marL="7620" marR="7620" marT="7620" marB="0" anchor="ctr">
                    <a:lnL>
                      <a:noFill/>
                    </a:lnL>
                    <a:lnR>
                      <a:noFill/>
                    </a:lnR>
                    <a:lnT>
                      <a:noFill/>
                    </a:lnT>
                    <a:lnB>
                      <a:noFill/>
                    </a:lnB>
                  </a:tcPr>
                </a:tc>
                <a:extLst>
                  <a:ext uri="{0D108BD9-81ED-4DB2-BD59-A6C34878D82A}">
                    <a16:rowId xmlns:a16="http://schemas.microsoft.com/office/drawing/2014/main" val="2971765847"/>
                  </a:ext>
                </a:extLst>
              </a:tr>
              <a:tr h="175260">
                <a:tc>
                  <a:txBody>
                    <a:bodyPr/>
                    <a:lstStyle/>
                    <a:p>
                      <a:pPr algn="l" fontAlgn="ctr"/>
                      <a:r>
                        <a:rPr lang="en-US" sz="1400" b="0" i="0" u="none" strike="noStrike">
                          <a:solidFill>
                            <a:srgbClr val="000000"/>
                          </a:solidFill>
                          <a:effectLst/>
                          <a:latin typeface="+mn-ea"/>
                          <a:ea typeface="+mn-ea"/>
                        </a:rPr>
                        <a:t>①c.</a:t>
                      </a:r>
                    </a:p>
                  </a:txBody>
                  <a:tcPr marL="7620" marR="7620" marT="7620" marB="0" anchor="ctr">
                    <a:lnL>
                      <a:noFill/>
                    </a:lnL>
                    <a:lnR>
                      <a:noFill/>
                    </a:lnR>
                    <a:lnT>
                      <a:noFill/>
                    </a:lnT>
                    <a:lnB>
                      <a:noFill/>
                    </a:lnB>
                  </a:tcPr>
                </a:tc>
                <a:tc>
                  <a:txBody>
                    <a:bodyPr/>
                    <a:lstStyle/>
                    <a:p>
                      <a:pPr algn="r" fontAlgn="ctr"/>
                      <a:r>
                        <a:rPr lang="en-US" altLang="ja-JP" sz="1400" b="0" i="0" u="none" strike="noStrike">
                          <a:solidFill>
                            <a:srgbClr val="000000"/>
                          </a:solidFill>
                          <a:effectLst/>
                          <a:latin typeface="+mn-ea"/>
                          <a:ea typeface="+mn-ea"/>
                        </a:rPr>
                        <a:t>¥-48,300</a:t>
                      </a:r>
                    </a:p>
                  </a:txBody>
                  <a:tcPr marL="7620" marR="7620" marT="7620" marB="0" anchor="ctr">
                    <a:lnL>
                      <a:noFill/>
                    </a:lnL>
                    <a:lnR>
                      <a:noFill/>
                    </a:lnR>
                    <a:lnT>
                      <a:noFill/>
                    </a:lnT>
                    <a:lnB>
                      <a:noFill/>
                    </a:lnB>
                  </a:tcPr>
                </a:tc>
                <a:tc>
                  <a:txBody>
                    <a:bodyPr/>
                    <a:lstStyle/>
                    <a:p>
                      <a:pPr algn="l" fontAlgn="ctr"/>
                      <a:endParaRPr lang="ja-JP" altLang="en-US" sz="1400" b="0" i="0" u="none" strike="noStrike">
                        <a:solidFill>
                          <a:srgbClr val="000000"/>
                        </a:solidFill>
                        <a:effectLst/>
                        <a:latin typeface="+mn-ea"/>
                        <a:ea typeface="+mn-ea"/>
                      </a:endParaRPr>
                    </a:p>
                  </a:txBody>
                  <a:tcPr marL="7620" marR="7620" marT="7620" marB="0" anchor="ctr">
                    <a:lnL>
                      <a:noFill/>
                    </a:lnL>
                    <a:lnR>
                      <a:noFill/>
                    </a:lnR>
                    <a:lnT>
                      <a:noFill/>
                    </a:lnT>
                    <a:lnB>
                      <a:noFill/>
                    </a:lnB>
                  </a:tcPr>
                </a:tc>
                <a:extLst>
                  <a:ext uri="{0D108BD9-81ED-4DB2-BD59-A6C34878D82A}">
                    <a16:rowId xmlns:a16="http://schemas.microsoft.com/office/drawing/2014/main" val="446156525"/>
                  </a:ext>
                </a:extLst>
              </a:tr>
              <a:tr h="175260">
                <a:tc>
                  <a:txBody>
                    <a:bodyPr/>
                    <a:lstStyle/>
                    <a:p>
                      <a:pPr algn="l" fontAlgn="ctr"/>
                      <a:r>
                        <a:rPr lang="ja-JP" altLang="en-US" sz="1400" b="0" i="0" u="none" strike="noStrike">
                          <a:solidFill>
                            <a:srgbClr val="000000"/>
                          </a:solidFill>
                          <a:effectLst/>
                          <a:latin typeface="+mn-ea"/>
                          <a:ea typeface="+mn-ea"/>
                        </a:rPr>
                        <a:t>②</a:t>
                      </a:r>
                    </a:p>
                  </a:txBody>
                  <a:tcPr marL="7620" marR="7620" marT="7620" marB="0" anchor="ctr">
                    <a:lnL>
                      <a:noFill/>
                    </a:lnL>
                    <a:lnR>
                      <a:noFill/>
                    </a:lnR>
                    <a:lnT>
                      <a:noFill/>
                    </a:lnT>
                    <a:lnB>
                      <a:noFill/>
                    </a:lnB>
                  </a:tcPr>
                </a:tc>
                <a:tc>
                  <a:txBody>
                    <a:bodyPr/>
                    <a:lstStyle/>
                    <a:p>
                      <a:pPr algn="r" fontAlgn="ctr"/>
                      <a:r>
                        <a:rPr lang="en-US" altLang="ja-JP" sz="1400" b="0" i="0" u="none" strike="noStrike">
                          <a:solidFill>
                            <a:srgbClr val="000000"/>
                          </a:solidFill>
                          <a:effectLst/>
                          <a:latin typeface="+mn-ea"/>
                          <a:ea typeface="+mn-ea"/>
                        </a:rPr>
                        <a:t>¥17,000</a:t>
                      </a:r>
                    </a:p>
                  </a:txBody>
                  <a:tcPr marL="7620" marR="7620" marT="7620" marB="0" anchor="ctr">
                    <a:lnL>
                      <a:noFill/>
                    </a:lnL>
                    <a:lnR>
                      <a:noFill/>
                    </a:lnR>
                    <a:lnT>
                      <a:noFill/>
                    </a:lnT>
                    <a:lnB>
                      <a:noFill/>
                    </a:lnB>
                  </a:tcPr>
                </a:tc>
                <a:tc>
                  <a:txBody>
                    <a:bodyPr/>
                    <a:lstStyle/>
                    <a:p>
                      <a:pPr algn="l" fontAlgn="ctr"/>
                      <a:endParaRPr lang="ja-JP" altLang="en-US" sz="1400" b="0" i="0" u="none" strike="noStrike">
                        <a:solidFill>
                          <a:srgbClr val="000000"/>
                        </a:solidFill>
                        <a:effectLst/>
                        <a:latin typeface="+mn-ea"/>
                        <a:ea typeface="+mn-ea"/>
                      </a:endParaRPr>
                    </a:p>
                  </a:txBody>
                  <a:tcPr marL="7620" marR="7620" marT="7620" marB="0" anchor="ctr">
                    <a:lnL>
                      <a:noFill/>
                    </a:lnL>
                    <a:lnR>
                      <a:noFill/>
                    </a:lnR>
                    <a:lnT>
                      <a:noFill/>
                    </a:lnT>
                    <a:lnB>
                      <a:noFill/>
                    </a:lnB>
                  </a:tcPr>
                </a:tc>
                <a:extLst>
                  <a:ext uri="{0D108BD9-81ED-4DB2-BD59-A6C34878D82A}">
                    <a16:rowId xmlns:a16="http://schemas.microsoft.com/office/drawing/2014/main" val="4090361069"/>
                  </a:ext>
                </a:extLst>
              </a:tr>
              <a:tr h="182880">
                <a:tc>
                  <a:txBody>
                    <a:bodyPr/>
                    <a:lstStyle/>
                    <a:p>
                      <a:pPr algn="l" fontAlgn="ctr"/>
                      <a:r>
                        <a:rPr lang="ja-JP" altLang="en-US" sz="1400" b="0" i="0" u="none" strike="noStrike">
                          <a:solidFill>
                            <a:srgbClr val="000000"/>
                          </a:solidFill>
                          <a:effectLst/>
                          <a:latin typeface="+mn-ea"/>
                          <a:ea typeface="+mn-ea"/>
                        </a:rPr>
                        <a:t>③</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r" fontAlgn="ctr"/>
                      <a:r>
                        <a:rPr lang="en-US" altLang="ja-JP" sz="1400" b="0" i="0" u="none" strike="noStrike">
                          <a:solidFill>
                            <a:srgbClr val="000000"/>
                          </a:solidFill>
                          <a:effectLst/>
                          <a:latin typeface="+mn-ea"/>
                          <a:ea typeface="+mn-ea"/>
                        </a:rPr>
                        <a:t>¥143,000</a:t>
                      </a:r>
                    </a:p>
                  </a:txBody>
                  <a:tcPr marL="7620" marR="7620" marT="7620" marB="0" anchor="ctr">
                    <a:lnL>
                      <a:noFill/>
                    </a:lnL>
                    <a:lnR>
                      <a:noFill/>
                    </a:lnR>
                    <a:lnT>
                      <a:noFill/>
                    </a:lnT>
                    <a:lnB w="12700" cap="flat" cmpd="sng" algn="ctr">
                      <a:solidFill>
                        <a:srgbClr val="000000"/>
                      </a:solidFill>
                      <a:prstDash val="solid"/>
                      <a:round/>
                      <a:headEnd type="none" w="med" len="med"/>
                      <a:tailEnd type="none" w="med" len="med"/>
                    </a:lnB>
                  </a:tcPr>
                </a:tc>
                <a:tc>
                  <a:txBody>
                    <a:bodyPr/>
                    <a:lstStyle/>
                    <a:p>
                      <a:pPr algn="l" fontAlgn="ctr"/>
                      <a:endParaRPr lang="ja-JP" altLang="en-US" sz="1400" b="0" i="0" u="none" strike="noStrike">
                        <a:solidFill>
                          <a:srgbClr val="000000"/>
                        </a:solidFill>
                        <a:effectLst/>
                        <a:latin typeface="+mn-ea"/>
                        <a:ea typeface="+mn-ea"/>
                      </a:endParaRPr>
                    </a:p>
                  </a:txBody>
                  <a:tcPr marL="7620" marR="7620" marT="7620" marB="0" anchor="ctr">
                    <a:lnL>
                      <a:noFill/>
                    </a:lnL>
                    <a:lnR>
                      <a:noFill/>
                    </a:lnR>
                    <a:lnT>
                      <a:noFill/>
                    </a:lnT>
                    <a:lnB>
                      <a:noFill/>
                    </a:lnB>
                  </a:tcPr>
                </a:tc>
                <a:extLst>
                  <a:ext uri="{0D108BD9-81ED-4DB2-BD59-A6C34878D82A}">
                    <a16:rowId xmlns:a16="http://schemas.microsoft.com/office/drawing/2014/main" val="725989614"/>
                  </a:ext>
                </a:extLst>
              </a:tr>
              <a:tr h="175260">
                <a:tc>
                  <a:txBody>
                    <a:bodyPr/>
                    <a:lstStyle/>
                    <a:p>
                      <a:pPr algn="l" fontAlgn="ctr"/>
                      <a:r>
                        <a:rPr lang="ja-JP" altLang="en-US" sz="1400" b="0" i="0" u="none" strike="noStrike">
                          <a:solidFill>
                            <a:srgbClr val="000000"/>
                          </a:solidFill>
                          <a:effectLst/>
                          <a:latin typeface="+mn-ea"/>
                          <a:ea typeface="+mn-ea"/>
                        </a:rPr>
                        <a:t>計</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r" fontAlgn="ctr"/>
                      <a:r>
                        <a:rPr lang="en-US" altLang="ja-JP" sz="1400" b="0" i="0" u="none" strike="noStrike">
                          <a:solidFill>
                            <a:srgbClr val="000000"/>
                          </a:solidFill>
                          <a:effectLst/>
                          <a:latin typeface="+mn-ea"/>
                          <a:ea typeface="+mn-ea"/>
                        </a:rPr>
                        <a:t>¥349,900 </a:t>
                      </a:r>
                    </a:p>
                  </a:txBody>
                  <a:tcPr marL="7620" marR="7620" marT="7620" marB="0" anchor="ctr">
                    <a:lnL>
                      <a:noFill/>
                    </a:lnL>
                    <a:lnR>
                      <a:noFill/>
                    </a:lnR>
                    <a:lnT w="12700" cap="flat" cmpd="sng" algn="ctr">
                      <a:solidFill>
                        <a:srgbClr val="000000"/>
                      </a:solidFill>
                      <a:prstDash val="solid"/>
                      <a:round/>
                      <a:headEnd type="none" w="med" len="med"/>
                      <a:tailEnd type="none" w="med" len="med"/>
                    </a:lnT>
                    <a:lnB>
                      <a:noFill/>
                    </a:lnB>
                  </a:tcPr>
                </a:tc>
                <a:tc>
                  <a:txBody>
                    <a:bodyPr/>
                    <a:lstStyle/>
                    <a:p>
                      <a:pPr algn="l" fontAlgn="ctr"/>
                      <a:r>
                        <a:rPr lang="ja-JP" altLang="en-US" sz="1400" b="0" i="0" u="none" strike="noStrike" dirty="0">
                          <a:solidFill>
                            <a:srgbClr val="000000"/>
                          </a:solidFill>
                          <a:effectLst/>
                          <a:latin typeface="+mn-ea"/>
                          <a:ea typeface="+mn-ea"/>
                        </a:rPr>
                        <a:t>の手数料が必要</a:t>
                      </a:r>
                    </a:p>
                  </a:txBody>
                  <a:tcPr marL="7620" marR="7620" marT="7620" marB="0" anchor="ctr">
                    <a:lnL>
                      <a:noFill/>
                    </a:lnL>
                    <a:lnR>
                      <a:noFill/>
                    </a:lnR>
                    <a:lnT>
                      <a:noFill/>
                    </a:lnT>
                    <a:lnB>
                      <a:noFill/>
                    </a:lnB>
                  </a:tcPr>
                </a:tc>
                <a:extLst>
                  <a:ext uri="{0D108BD9-81ED-4DB2-BD59-A6C34878D82A}">
                    <a16:rowId xmlns:a16="http://schemas.microsoft.com/office/drawing/2014/main" val="3835487698"/>
                  </a:ext>
                </a:extLst>
              </a:tr>
            </a:tbl>
          </a:graphicData>
        </a:graphic>
      </p:graphicFrame>
      <p:pic>
        <p:nvPicPr>
          <p:cNvPr id="17" name="図 16"/>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056922" y="5621988"/>
            <a:ext cx="3424942" cy="783818"/>
          </a:xfrm>
          <a:prstGeom prst="rect">
            <a:avLst/>
          </a:prstGeom>
        </p:spPr>
      </p:pic>
      <p:sp>
        <p:nvSpPr>
          <p:cNvPr id="18" name="フッター プレースホルダー 3"/>
          <p:cNvSpPr txBox="1">
            <a:spLocks/>
          </p:cNvSpPr>
          <p:nvPr/>
        </p:nvSpPr>
        <p:spPr>
          <a:xfrm>
            <a:off x="5970130" y="6509394"/>
            <a:ext cx="3528000" cy="320040"/>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alpha val="70000"/>
                  </a:schemeClr>
                </a:solidFill>
                <a:latin typeface="+mn-lt"/>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a:latin typeface="BIZ UDPゴシック" panose="020B0400000000000000" pitchFamily="50" charset="-128"/>
              </a:rPr>
              <a:t>資料：特許庁「特許の国際出願って？」</a:t>
            </a:r>
            <a:r>
              <a:rPr kumimoji="1" lang="en-US" altLang="ja-JP">
                <a:latin typeface="BIZ UDPゴシック" panose="020B0400000000000000" pitchFamily="50" charset="-128"/>
              </a:rPr>
              <a:t>, P.5-6</a:t>
            </a:r>
            <a:r>
              <a:rPr kumimoji="1" lang="ja-JP" altLang="en-US">
                <a:latin typeface="BIZ UDPゴシック" panose="020B0400000000000000" pitchFamily="50" charset="-128"/>
              </a:rPr>
              <a:t>を基に作成</a:t>
            </a:r>
          </a:p>
        </p:txBody>
      </p:sp>
      <p:sp>
        <p:nvSpPr>
          <p:cNvPr id="16" name="スライド番号プレースホルダー 4"/>
          <p:cNvSpPr txBox="1">
            <a:spLocks/>
          </p:cNvSpPr>
          <p:nvPr/>
        </p:nvSpPr>
        <p:spPr>
          <a:xfrm>
            <a:off x="9455780" y="6463674"/>
            <a:ext cx="396240" cy="365760"/>
          </a:xfrm>
          <a:prstGeom prst="ellipse">
            <a:avLst/>
          </a:prstGeom>
          <a:noFill/>
        </p:spPr>
        <p:txBody>
          <a:bodyPr vert="horz" lIns="18288" tIns="45720" rIns="18288" bIns="45720" rtlCol="0" anchor="ctr">
            <a:noAutofit/>
          </a:bodyPr>
          <a:lstStyle>
            <a:defPPr>
              <a:defRPr lang="en-US"/>
            </a:defPPr>
            <a:lvl1pPr marL="0" algn="ctr" defTabSz="457200" rtl="0" eaLnBrk="1" latinLnBrk="0" hangingPunct="1">
              <a:defRPr sz="1100" kern="1200" spc="0" baseline="0">
                <a:solidFill>
                  <a:schemeClr val="tx2">
                    <a:lumMod val="75000"/>
                  </a:schemeClr>
                </a:solidFill>
                <a:latin typeface="+mn-lt"/>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fld id="{A1D487B2-B3D4-4B12-876F-840864ED41B0}" type="slidenum">
              <a:rPr kumimoji="1" lang="ja-JP" altLang="en-US" smtClean="0"/>
              <a:pPr/>
              <a:t>42</a:t>
            </a:fld>
            <a:endParaRPr kumimoji="1" lang="ja-JP" altLang="en-US"/>
          </a:p>
        </p:txBody>
      </p:sp>
      <p:grpSp>
        <p:nvGrpSpPr>
          <p:cNvPr id="15" name="グループ化 14">
            <a:extLst>
              <a:ext uri="{FF2B5EF4-FFF2-40B4-BE49-F238E27FC236}">
                <a16:creationId xmlns:a16="http://schemas.microsoft.com/office/drawing/2014/main" id="{3B960C13-2B15-A2FC-3088-5D6FFDE2BB9B}"/>
              </a:ext>
            </a:extLst>
          </p:cNvPr>
          <p:cNvGrpSpPr/>
          <p:nvPr/>
        </p:nvGrpSpPr>
        <p:grpSpPr>
          <a:xfrm>
            <a:off x="799278" y="5612036"/>
            <a:ext cx="3745082" cy="760462"/>
            <a:chOff x="732603" y="5633666"/>
            <a:chExt cx="3745082" cy="760462"/>
          </a:xfrm>
        </p:grpSpPr>
        <p:pic>
          <p:nvPicPr>
            <p:cNvPr id="7" name="図 6">
              <a:extLst>
                <a:ext uri="{FF2B5EF4-FFF2-40B4-BE49-F238E27FC236}">
                  <a16:creationId xmlns:a16="http://schemas.microsoft.com/office/drawing/2014/main" id="{E242E3A9-D7C8-CB28-ACB0-CA01AA51B542}"/>
                </a:ext>
              </a:extLst>
            </p:cNvPr>
            <p:cNvPicPr>
              <a:picLocks noChangeAspect="1"/>
            </p:cNvPicPr>
            <p:nvPr/>
          </p:nvPicPr>
          <p:blipFill>
            <a:blip r:embed="rId3"/>
            <a:stretch>
              <a:fillRect/>
            </a:stretch>
          </p:blipFill>
          <p:spPr>
            <a:xfrm>
              <a:off x="732603" y="5652606"/>
              <a:ext cx="2977478" cy="734172"/>
            </a:xfrm>
            <a:prstGeom prst="rect">
              <a:avLst/>
            </a:prstGeom>
          </p:spPr>
        </p:pic>
        <p:pic>
          <p:nvPicPr>
            <p:cNvPr id="13" name="図 12">
              <a:extLst>
                <a:ext uri="{FF2B5EF4-FFF2-40B4-BE49-F238E27FC236}">
                  <a16:creationId xmlns:a16="http://schemas.microsoft.com/office/drawing/2014/main" id="{64FC2EBD-1803-CB93-DF2E-AF76852763B6}"/>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727407" y="5633666"/>
              <a:ext cx="750278" cy="760462"/>
            </a:xfrm>
            <a:prstGeom prst="rect">
              <a:avLst/>
            </a:prstGeom>
          </p:spPr>
        </p:pic>
      </p:grpSp>
    </p:spTree>
    <p:extLst>
      <p:ext uri="{BB962C8B-B14F-4D97-AF65-F5344CB8AC3E}">
        <p14:creationId xmlns:p14="http://schemas.microsoft.com/office/powerpoint/2010/main" val="244638144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B955-4330-1823-87B6-2011129F222D}"/>
              </a:ext>
            </a:extLst>
          </p:cNvPr>
          <p:cNvSpPr>
            <a:spLocks noGrp="1"/>
          </p:cNvSpPr>
          <p:nvPr>
            <p:ph type="title"/>
          </p:nvPr>
        </p:nvSpPr>
        <p:spPr/>
        <p:txBody>
          <a:bodyPr/>
          <a:lstStyle/>
          <a:p>
            <a:r>
              <a:rPr kumimoji="1" lang="ja-JP" altLang="en-US"/>
              <a:t>海外出願について</a:t>
            </a:r>
          </a:p>
        </p:txBody>
      </p:sp>
      <p:sp>
        <p:nvSpPr>
          <p:cNvPr id="3" name="コンテンツ プレースホルダー 2">
            <a:extLst>
              <a:ext uri="{FF2B5EF4-FFF2-40B4-BE49-F238E27FC236}">
                <a16:creationId xmlns:a16="http://schemas.microsoft.com/office/drawing/2014/main" id="{469D7F8B-C903-7719-7481-AB6C3D42A1A2}"/>
              </a:ext>
            </a:extLst>
          </p:cNvPr>
          <p:cNvSpPr>
            <a:spLocks noGrp="1"/>
          </p:cNvSpPr>
          <p:nvPr>
            <p:ph sz="quarter" idx="13"/>
          </p:nvPr>
        </p:nvSpPr>
        <p:spPr/>
        <p:txBody>
          <a:bodyPr/>
          <a:lstStyle/>
          <a:p>
            <a:pPr marL="0" indent="0">
              <a:buNone/>
            </a:pPr>
            <a:r>
              <a:rPr lang="ja-JP" altLang="en-US"/>
              <a:t>特許出願から権利化までの時間と費用について</a:t>
            </a:r>
            <a:endParaRPr kumimoji="1" lang="ja-JP" altLang="en-US"/>
          </a:p>
        </p:txBody>
      </p:sp>
      <p:sp>
        <p:nvSpPr>
          <p:cNvPr id="4" name="フッター プレースホルダー 3">
            <a:extLst>
              <a:ext uri="{FF2B5EF4-FFF2-40B4-BE49-F238E27FC236}">
                <a16:creationId xmlns:a16="http://schemas.microsoft.com/office/drawing/2014/main" id="{7C1719D2-2182-A273-842D-F8C968D8EA32}"/>
              </a:ext>
            </a:extLst>
          </p:cNvPr>
          <p:cNvSpPr>
            <a:spLocks noGrp="1"/>
          </p:cNvSpPr>
          <p:nvPr>
            <p:ph type="ftr" sz="quarter" idx="3"/>
          </p:nvPr>
        </p:nvSpPr>
        <p:spPr/>
        <p:txBody>
          <a:bodyPr/>
          <a:lstStyle/>
          <a:p>
            <a:r>
              <a:rPr kumimoji="1" lang="ja-JP" altLang="en-US"/>
              <a:t>資料：北海道大学の資料を基に作成</a:t>
            </a:r>
          </a:p>
        </p:txBody>
      </p:sp>
      <p:sp>
        <p:nvSpPr>
          <p:cNvPr id="5" name="スライド番号プレースホルダー 4">
            <a:extLst>
              <a:ext uri="{FF2B5EF4-FFF2-40B4-BE49-F238E27FC236}">
                <a16:creationId xmlns:a16="http://schemas.microsoft.com/office/drawing/2014/main" id="{6FA8912E-68DB-2F21-3AC2-355CDEEC4B20}"/>
              </a:ext>
            </a:extLst>
          </p:cNvPr>
          <p:cNvSpPr>
            <a:spLocks noGrp="1"/>
          </p:cNvSpPr>
          <p:nvPr>
            <p:ph type="sldNum" sz="quarter" idx="4"/>
          </p:nvPr>
        </p:nvSpPr>
        <p:spPr/>
        <p:txBody>
          <a:bodyPr/>
          <a:lstStyle/>
          <a:p>
            <a:fld id="{A1D487B2-B3D4-4B12-876F-840864ED41B0}" type="slidenum">
              <a:rPr kumimoji="1" lang="ja-JP" altLang="en-US" smtClean="0"/>
              <a:pPr/>
              <a:t>43</a:t>
            </a:fld>
            <a:endParaRPr kumimoji="1" lang="ja-JP" altLang="en-US"/>
          </a:p>
        </p:txBody>
      </p:sp>
      <p:cxnSp>
        <p:nvCxnSpPr>
          <p:cNvPr id="6" name="直線コネクタ 5">
            <a:extLst>
              <a:ext uri="{FF2B5EF4-FFF2-40B4-BE49-F238E27FC236}">
                <a16:creationId xmlns:a16="http://schemas.microsoft.com/office/drawing/2014/main" id="{6D4D59EF-0B9C-EE75-7DB3-24EDE89286B4}"/>
              </a:ext>
            </a:extLst>
          </p:cNvPr>
          <p:cNvCxnSpPr>
            <a:cxnSpLocks/>
          </p:cNvCxnSpPr>
          <p:nvPr/>
        </p:nvCxnSpPr>
        <p:spPr>
          <a:xfrm>
            <a:off x="1168060" y="1202837"/>
            <a:ext cx="0" cy="4740491"/>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7" name="直線コネクタ 6">
            <a:extLst>
              <a:ext uri="{FF2B5EF4-FFF2-40B4-BE49-F238E27FC236}">
                <a16:creationId xmlns:a16="http://schemas.microsoft.com/office/drawing/2014/main" id="{F2C575D0-D3F6-6304-6F73-C434E9647FF8}"/>
              </a:ext>
            </a:extLst>
          </p:cNvPr>
          <p:cNvCxnSpPr>
            <a:cxnSpLocks/>
          </p:cNvCxnSpPr>
          <p:nvPr/>
        </p:nvCxnSpPr>
        <p:spPr>
          <a:xfrm>
            <a:off x="2445924" y="1202837"/>
            <a:ext cx="0" cy="4740491"/>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8" name="直線コネクタ 7">
            <a:extLst>
              <a:ext uri="{FF2B5EF4-FFF2-40B4-BE49-F238E27FC236}">
                <a16:creationId xmlns:a16="http://schemas.microsoft.com/office/drawing/2014/main" id="{CD2E1B30-9FF3-2F09-4313-A5856C21E858}"/>
              </a:ext>
            </a:extLst>
          </p:cNvPr>
          <p:cNvCxnSpPr>
            <a:cxnSpLocks/>
          </p:cNvCxnSpPr>
          <p:nvPr/>
        </p:nvCxnSpPr>
        <p:spPr>
          <a:xfrm>
            <a:off x="3722390" y="1202837"/>
            <a:ext cx="0" cy="4740491"/>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2FF1CFEA-D602-E963-311D-A9322AB65B37}"/>
              </a:ext>
            </a:extLst>
          </p:cNvPr>
          <p:cNvCxnSpPr>
            <a:cxnSpLocks/>
          </p:cNvCxnSpPr>
          <p:nvPr/>
        </p:nvCxnSpPr>
        <p:spPr>
          <a:xfrm>
            <a:off x="5000254" y="1202837"/>
            <a:ext cx="0" cy="4676049"/>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0" name="直線コネクタ 9">
            <a:extLst>
              <a:ext uri="{FF2B5EF4-FFF2-40B4-BE49-F238E27FC236}">
                <a16:creationId xmlns:a16="http://schemas.microsoft.com/office/drawing/2014/main" id="{0124F63F-1868-B79C-43D9-C98677155151}"/>
              </a:ext>
            </a:extLst>
          </p:cNvPr>
          <p:cNvCxnSpPr>
            <a:cxnSpLocks/>
          </p:cNvCxnSpPr>
          <p:nvPr/>
        </p:nvCxnSpPr>
        <p:spPr>
          <a:xfrm>
            <a:off x="6278752" y="1202837"/>
            <a:ext cx="0" cy="4740491"/>
          </a:xfrm>
          <a:prstGeom prst="line">
            <a:avLst/>
          </a:prstGeom>
          <a:ln>
            <a:solidFill>
              <a:schemeClr val="bg2">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13" name="四角形: 角を丸くする 4">
            <a:extLst>
              <a:ext uri="{FF2B5EF4-FFF2-40B4-BE49-F238E27FC236}">
                <a16:creationId xmlns:a16="http://schemas.microsoft.com/office/drawing/2014/main" id="{4DA0526B-2372-2ED8-63E7-BACFB72337A8}"/>
              </a:ext>
            </a:extLst>
          </p:cNvPr>
          <p:cNvSpPr/>
          <p:nvPr/>
        </p:nvSpPr>
        <p:spPr>
          <a:xfrm>
            <a:off x="7511030" y="1946060"/>
            <a:ext cx="1987096" cy="463778"/>
          </a:xfrm>
          <a:prstGeom prst="roundRect">
            <a:avLst/>
          </a:prstGeom>
          <a:solidFill>
            <a:schemeClr val="accent4">
              <a:lumMod val="20000"/>
              <a:lumOff val="80000"/>
            </a:schemeClr>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lIns="0" tIns="0" rIns="0" bIns="0" rtlCol="0" anchor="ctr"/>
          <a:lstStyle/>
          <a:p>
            <a:pPr algn="ctr"/>
            <a:endParaRPr lang="ja-JP" altLang="en-US" sz="1463">
              <a:latin typeface="+mn-ea"/>
            </a:endParaRPr>
          </a:p>
        </p:txBody>
      </p:sp>
      <p:sp>
        <p:nvSpPr>
          <p:cNvPr id="14" name="テキスト ボックス 13">
            <a:extLst>
              <a:ext uri="{FF2B5EF4-FFF2-40B4-BE49-F238E27FC236}">
                <a16:creationId xmlns:a16="http://schemas.microsoft.com/office/drawing/2014/main" id="{3EED8213-D9A8-9CDA-7BAE-098F58617534}"/>
              </a:ext>
            </a:extLst>
          </p:cNvPr>
          <p:cNvSpPr txBox="1"/>
          <p:nvPr/>
        </p:nvSpPr>
        <p:spPr>
          <a:xfrm>
            <a:off x="625369" y="2420723"/>
            <a:ext cx="137602" cy="1287264"/>
          </a:xfrm>
          <a:prstGeom prst="rect">
            <a:avLst/>
          </a:prstGeom>
          <a:solidFill>
            <a:schemeClr val="bg1"/>
          </a:solidFill>
        </p:spPr>
        <p:txBody>
          <a:bodyPr vert="eaVert" wrap="square" lIns="0" tIns="0" rIns="0" bIns="0" rtlCol="0">
            <a:spAutoFit/>
          </a:bodyPr>
          <a:lstStyle>
            <a:defPPr>
              <a:defRPr lang="en-US"/>
            </a:defPPr>
            <a:lvl1pPr>
              <a:defRPr sz="894" b="1">
                <a:latin typeface="+mj-ea"/>
                <a:ea typeface="+mj-ea"/>
              </a:defRPr>
            </a:lvl1pPr>
          </a:lstStyle>
          <a:p>
            <a:r>
              <a:rPr lang="ja-JP" altLang="en-US" b="0">
                <a:latin typeface="+mn-ea"/>
                <a:ea typeface="+mn-ea"/>
              </a:rPr>
              <a:t>発明相談・明細書検討</a:t>
            </a:r>
          </a:p>
        </p:txBody>
      </p:sp>
      <p:sp>
        <p:nvSpPr>
          <p:cNvPr id="15" name="テキスト ボックス 14">
            <a:extLst>
              <a:ext uri="{FF2B5EF4-FFF2-40B4-BE49-F238E27FC236}">
                <a16:creationId xmlns:a16="http://schemas.microsoft.com/office/drawing/2014/main" id="{4E5DCE84-9AA9-8102-0F6B-54A8B2A98EB4}"/>
              </a:ext>
            </a:extLst>
          </p:cNvPr>
          <p:cNvSpPr txBox="1"/>
          <p:nvPr/>
        </p:nvSpPr>
        <p:spPr>
          <a:xfrm>
            <a:off x="1166517" y="1630195"/>
            <a:ext cx="1274361" cy="229935"/>
          </a:xfrm>
          <a:prstGeom prst="rect">
            <a:avLst/>
          </a:prstGeom>
          <a:noFill/>
        </p:spPr>
        <p:txBody>
          <a:bodyPr wrap="square" rtlCol="0">
            <a:spAutoFit/>
          </a:bodyPr>
          <a:lstStyle/>
          <a:p>
            <a:pPr algn="ctr"/>
            <a:r>
              <a:rPr lang="en-US" altLang="ja-JP" sz="894">
                <a:latin typeface="+mn-ea"/>
              </a:rPr>
              <a:t>1</a:t>
            </a:r>
            <a:r>
              <a:rPr lang="ja-JP" altLang="en-US" sz="894">
                <a:latin typeface="+mn-ea"/>
              </a:rPr>
              <a:t>年（</a:t>
            </a:r>
            <a:r>
              <a:rPr lang="en-US" altLang="ja-JP" sz="894">
                <a:latin typeface="+mn-ea"/>
              </a:rPr>
              <a:t>12</a:t>
            </a:r>
            <a:r>
              <a:rPr lang="ja-JP" altLang="en-US" sz="894">
                <a:latin typeface="+mn-ea"/>
              </a:rPr>
              <a:t>月）以内</a:t>
            </a:r>
          </a:p>
        </p:txBody>
      </p:sp>
      <p:sp>
        <p:nvSpPr>
          <p:cNvPr id="16" name="三角形 97">
            <a:extLst>
              <a:ext uri="{FF2B5EF4-FFF2-40B4-BE49-F238E27FC236}">
                <a16:creationId xmlns:a16="http://schemas.microsoft.com/office/drawing/2014/main" id="{D4499A5B-1CB4-E234-EEEB-EA01055052A3}"/>
              </a:ext>
            </a:extLst>
          </p:cNvPr>
          <p:cNvSpPr/>
          <p:nvPr/>
        </p:nvSpPr>
        <p:spPr>
          <a:xfrm>
            <a:off x="2360196" y="3689608"/>
            <a:ext cx="170259" cy="149622"/>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sz="1463">
              <a:latin typeface="+mn-ea"/>
            </a:endParaRPr>
          </a:p>
        </p:txBody>
      </p:sp>
      <p:cxnSp>
        <p:nvCxnSpPr>
          <p:cNvPr id="17" name="直線コネクタ 16">
            <a:extLst>
              <a:ext uri="{FF2B5EF4-FFF2-40B4-BE49-F238E27FC236}">
                <a16:creationId xmlns:a16="http://schemas.microsoft.com/office/drawing/2014/main" id="{35CDAB2B-3677-B59F-40FE-BDFE558F846F}"/>
              </a:ext>
            </a:extLst>
          </p:cNvPr>
          <p:cNvCxnSpPr>
            <a:cxnSpLocks/>
          </p:cNvCxnSpPr>
          <p:nvPr/>
        </p:nvCxnSpPr>
        <p:spPr>
          <a:xfrm>
            <a:off x="2440878" y="3594693"/>
            <a:ext cx="1868077" cy="0"/>
          </a:xfrm>
          <a:prstGeom prst="line">
            <a:avLst/>
          </a:prstGeom>
          <a:ln w="152400">
            <a:solidFill>
              <a:srgbClr val="FFC000"/>
            </a:solidFill>
          </a:ln>
        </p:spPr>
        <p:style>
          <a:lnRef idx="1">
            <a:schemeClr val="accent1"/>
          </a:lnRef>
          <a:fillRef idx="0">
            <a:schemeClr val="accent1"/>
          </a:fillRef>
          <a:effectRef idx="0">
            <a:schemeClr val="accent1"/>
          </a:effectRef>
          <a:fontRef idx="minor">
            <a:schemeClr val="tx1"/>
          </a:fontRef>
        </p:style>
      </p:cxnSp>
      <p:sp>
        <p:nvSpPr>
          <p:cNvPr id="18" name="角丸四角形吹き出し 99">
            <a:extLst>
              <a:ext uri="{FF2B5EF4-FFF2-40B4-BE49-F238E27FC236}">
                <a16:creationId xmlns:a16="http://schemas.microsoft.com/office/drawing/2014/main" id="{EC99D04C-E262-BEE3-C4B0-6F327E7C6B73}"/>
              </a:ext>
            </a:extLst>
          </p:cNvPr>
          <p:cNvSpPr/>
          <p:nvPr/>
        </p:nvSpPr>
        <p:spPr>
          <a:xfrm>
            <a:off x="1362475" y="2453327"/>
            <a:ext cx="966042" cy="624280"/>
          </a:xfrm>
          <a:prstGeom prst="wedgeRoundRectCallout">
            <a:avLst>
              <a:gd name="adj1" fmla="val -1436"/>
              <a:gd name="adj2" fmla="val -75608"/>
              <a:gd name="adj3" fmla="val 16667"/>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50" b="1">
                <a:solidFill>
                  <a:schemeClr val="tx1"/>
                </a:solidFill>
                <a:latin typeface="+mn-ea"/>
              </a:rPr>
              <a:t>決断</a:t>
            </a:r>
            <a:r>
              <a:rPr lang="en-US" altLang="ja-JP" sz="850" b="1">
                <a:solidFill>
                  <a:schemeClr val="tx1"/>
                </a:solidFill>
                <a:latin typeface="+mn-ea"/>
              </a:rPr>
              <a:t>1</a:t>
            </a:r>
            <a:r>
              <a:rPr lang="ja-JP" altLang="en-US" sz="850" b="1">
                <a:solidFill>
                  <a:schemeClr val="tx1"/>
                </a:solidFill>
                <a:latin typeface="+mn-ea"/>
              </a:rPr>
              <a:t>：</a:t>
            </a:r>
            <a:endParaRPr lang="en-US" altLang="ja-JP" sz="850" b="1">
              <a:solidFill>
                <a:schemeClr val="tx1"/>
              </a:solidFill>
              <a:latin typeface="+mn-ea"/>
            </a:endParaRPr>
          </a:p>
          <a:p>
            <a:pPr algn="ctr"/>
            <a:r>
              <a:rPr lang="ja-JP" altLang="en-US" sz="850" b="1">
                <a:solidFill>
                  <a:schemeClr val="tx1"/>
                </a:solidFill>
                <a:latin typeface="+mn-ea"/>
              </a:rPr>
              <a:t>日本出願から</a:t>
            </a:r>
            <a:r>
              <a:rPr lang="en-US" altLang="ja-JP" sz="850" b="1">
                <a:solidFill>
                  <a:schemeClr val="tx1"/>
                </a:solidFill>
                <a:latin typeface="+mn-ea"/>
              </a:rPr>
              <a:t>1</a:t>
            </a:r>
            <a:r>
              <a:rPr lang="ja-JP" altLang="en-US" sz="850" b="1">
                <a:solidFill>
                  <a:schemeClr val="tx1"/>
                </a:solidFill>
                <a:latin typeface="+mn-ea"/>
              </a:rPr>
              <a:t>年以内に国際出願するかどうかを判断</a:t>
            </a:r>
          </a:p>
        </p:txBody>
      </p:sp>
      <p:cxnSp>
        <p:nvCxnSpPr>
          <p:cNvPr id="19" name="直線矢印コネクタ 18">
            <a:extLst>
              <a:ext uri="{FF2B5EF4-FFF2-40B4-BE49-F238E27FC236}">
                <a16:creationId xmlns:a16="http://schemas.microsoft.com/office/drawing/2014/main" id="{231EC96E-E884-E250-6E26-FDAF67490085}"/>
              </a:ext>
            </a:extLst>
          </p:cNvPr>
          <p:cNvCxnSpPr>
            <a:cxnSpLocks/>
          </p:cNvCxnSpPr>
          <p:nvPr/>
        </p:nvCxnSpPr>
        <p:spPr>
          <a:xfrm>
            <a:off x="1163827" y="1826318"/>
            <a:ext cx="1277938" cy="0"/>
          </a:xfrm>
          <a:prstGeom prst="straightConnector1">
            <a:avLst/>
          </a:prstGeom>
          <a:ln w="1905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0" name="直線矢印コネクタ 19">
            <a:extLst>
              <a:ext uri="{FF2B5EF4-FFF2-40B4-BE49-F238E27FC236}">
                <a16:creationId xmlns:a16="http://schemas.microsoft.com/office/drawing/2014/main" id="{80CC30CE-032E-0361-8B3E-D268F08E63C9}"/>
              </a:ext>
            </a:extLst>
          </p:cNvPr>
          <p:cNvCxnSpPr>
            <a:cxnSpLocks/>
          </p:cNvCxnSpPr>
          <p:nvPr/>
        </p:nvCxnSpPr>
        <p:spPr>
          <a:xfrm flipV="1">
            <a:off x="1163827" y="1988343"/>
            <a:ext cx="3836031" cy="10108"/>
          </a:xfrm>
          <a:prstGeom prst="straightConnector1">
            <a:avLst/>
          </a:prstGeom>
          <a:ln w="19050">
            <a:headEnd type="stealth" w="lg" len="lg"/>
            <a:tailEnd type="stealth" w="lg" len="lg"/>
          </a:ln>
        </p:spPr>
        <p:style>
          <a:lnRef idx="1">
            <a:schemeClr val="accent1"/>
          </a:lnRef>
          <a:fillRef idx="0">
            <a:schemeClr val="accent1"/>
          </a:fillRef>
          <a:effectRef idx="0">
            <a:schemeClr val="accent1"/>
          </a:effectRef>
          <a:fontRef idx="minor">
            <a:schemeClr val="tx1"/>
          </a:fontRef>
        </p:style>
      </p:cxnSp>
      <p:cxnSp>
        <p:nvCxnSpPr>
          <p:cNvPr id="21" name="直線矢印コネクタ 20">
            <a:extLst>
              <a:ext uri="{FF2B5EF4-FFF2-40B4-BE49-F238E27FC236}">
                <a16:creationId xmlns:a16="http://schemas.microsoft.com/office/drawing/2014/main" id="{E805C7EA-B83A-D23A-1812-BC3F9C9A8796}"/>
              </a:ext>
            </a:extLst>
          </p:cNvPr>
          <p:cNvCxnSpPr>
            <a:cxnSpLocks/>
          </p:cNvCxnSpPr>
          <p:nvPr/>
        </p:nvCxnSpPr>
        <p:spPr>
          <a:xfrm>
            <a:off x="1177567" y="3422634"/>
            <a:ext cx="3131388" cy="0"/>
          </a:xfrm>
          <a:prstGeom prst="straightConnector1">
            <a:avLst/>
          </a:prstGeom>
          <a:ln w="19050">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2" name="テキスト ボックス 21">
            <a:extLst>
              <a:ext uri="{FF2B5EF4-FFF2-40B4-BE49-F238E27FC236}">
                <a16:creationId xmlns:a16="http://schemas.microsoft.com/office/drawing/2014/main" id="{18597200-22A0-B05A-9876-6F49B081ADA5}"/>
              </a:ext>
            </a:extLst>
          </p:cNvPr>
          <p:cNvSpPr txBox="1"/>
          <p:nvPr/>
        </p:nvSpPr>
        <p:spPr>
          <a:xfrm>
            <a:off x="7298895" y="2500112"/>
            <a:ext cx="137602" cy="597528"/>
          </a:xfrm>
          <a:prstGeom prst="rect">
            <a:avLst/>
          </a:prstGeom>
          <a:solidFill>
            <a:schemeClr val="bg1"/>
          </a:solidFill>
        </p:spPr>
        <p:txBody>
          <a:bodyPr vert="eaVert" wrap="square" lIns="0" tIns="0" rIns="0" bIns="0" rtlCol="0">
            <a:spAutoFit/>
          </a:bodyPr>
          <a:lstStyle>
            <a:defPPr>
              <a:defRPr lang="en-US"/>
            </a:defPPr>
            <a:lvl1pPr>
              <a:defRPr sz="894">
                <a:latin typeface="+mj-ea"/>
                <a:ea typeface="+mj-ea"/>
              </a:defRPr>
            </a:lvl1pPr>
          </a:lstStyle>
          <a:p>
            <a:r>
              <a:rPr lang="ja-JP" altLang="en-US">
                <a:latin typeface="+mn-ea"/>
                <a:ea typeface="+mn-ea"/>
              </a:rPr>
              <a:t>日本特許権</a:t>
            </a:r>
          </a:p>
        </p:txBody>
      </p:sp>
      <p:sp>
        <p:nvSpPr>
          <p:cNvPr id="23" name="星 5 104">
            <a:extLst>
              <a:ext uri="{FF2B5EF4-FFF2-40B4-BE49-F238E27FC236}">
                <a16:creationId xmlns:a16="http://schemas.microsoft.com/office/drawing/2014/main" id="{4401BC91-713A-526A-B4C3-8F80BAE7BA20}"/>
              </a:ext>
            </a:extLst>
          </p:cNvPr>
          <p:cNvSpPr/>
          <p:nvPr/>
        </p:nvSpPr>
        <p:spPr>
          <a:xfrm>
            <a:off x="7270320" y="2279370"/>
            <a:ext cx="190897" cy="190897"/>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latin typeface="+mn-ea"/>
            </a:endParaRPr>
          </a:p>
        </p:txBody>
      </p:sp>
      <p:sp>
        <p:nvSpPr>
          <p:cNvPr id="24" name="テキスト ボックス 23">
            <a:extLst>
              <a:ext uri="{FF2B5EF4-FFF2-40B4-BE49-F238E27FC236}">
                <a16:creationId xmlns:a16="http://schemas.microsoft.com/office/drawing/2014/main" id="{67B14D9E-1D41-A0D1-64BA-1F2573D702CC}"/>
              </a:ext>
            </a:extLst>
          </p:cNvPr>
          <p:cNvSpPr txBox="1"/>
          <p:nvPr/>
        </p:nvSpPr>
        <p:spPr>
          <a:xfrm>
            <a:off x="7714121" y="2029975"/>
            <a:ext cx="1645408" cy="275204"/>
          </a:xfrm>
          <a:prstGeom prst="rect">
            <a:avLst/>
          </a:prstGeom>
          <a:noFill/>
        </p:spPr>
        <p:txBody>
          <a:bodyPr wrap="square" lIns="0" tIns="0" rIns="0" bIns="0" rtlCol="0">
            <a:spAutoFit/>
          </a:bodyPr>
          <a:lstStyle/>
          <a:p>
            <a:r>
              <a:rPr lang="ja-JP" altLang="en-US" sz="894">
                <a:latin typeface="+mn-ea"/>
              </a:rPr>
              <a:t>日本特許：出願から権利化まで</a:t>
            </a:r>
            <a:endParaRPr lang="en-US" altLang="ja-JP" sz="894">
              <a:latin typeface="+mn-ea"/>
            </a:endParaRPr>
          </a:p>
          <a:p>
            <a:r>
              <a:rPr lang="en-US" altLang="ja-JP" sz="894">
                <a:latin typeface="+mn-ea"/>
              </a:rPr>
              <a:t>80〜100</a:t>
            </a:r>
            <a:r>
              <a:rPr lang="ja-JP" altLang="en-US" sz="894">
                <a:latin typeface="+mn-ea"/>
              </a:rPr>
              <a:t>万円程度</a:t>
            </a:r>
          </a:p>
        </p:txBody>
      </p:sp>
      <p:sp>
        <p:nvSpPr>
          <p:cNvPr id="25" name="角丸四角形吹き出し 106">
            <a:extLst>
              <a:ext uri="{FF2B5EF4-FFF2-40B4-BE49-F238E27FC236}">
                <a16:creationId xmlns:a16="http://schemas.microsoft.com/office/drawing/2014/main" id="{79CCD9D6-3C60-CE8E-2FA8-88BDB80B475F}"/>
              </a:ext>
            </a:extLst>
          </p:cNvPr>
          <p:cNvSpPr/>
          <p:nvPr/>
        </p:nvSpPr>
        <p:spPr>
          <a:xfrm>
            <a:off x="3466413" y="3972672"/>
            <a:ext cx="797720" cy="933566"/>
          </a:xfrm>
          <a:prstGeom prst="wedgeRoundRectCallout">
            <a:avLst>
              <a:gd name="adj1" fmla="val -4574"/>
              <a:gd name="adj2" fmla="val -90715"/>
              <a:gd name="adj3" fmla="val 16667"/>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50">
                <a:solidFill>
                  <a:schemeClr val="tx1"/>
                </a:solidFill>
                <a:latin typeface="+mn-ea"/>
              </a:rPr>
              <a:t>決断</a:t>
            </a:r>
            <a:r>
              <a:rPr lang="en-US" altLang="ja-JP" sz="850">
                <a:solidFill>
                  <a:schemeClr val="tx1"/>
                </a:solidFill>
                <a:latin typeface="+mn-ea"/>
              </a:rPr>
              <a:t>3</a:t>
            </a:r>
            <a:r>
              <a:rPr lang="ja-JP" altLang="en-US" sz="850">
                <a:solidFill>
                  <a:schemeClr val="tx1"/>
                </a:solidFill>
                <a:latin typeface="+mn-ea"/>
              </a:rPr>
              <a:t>：</a:t>
            </a:r>
            <a:endParaRPr lang="en-US" altLang="ja-JP" sz="850">
              <a:solidFill>
                <a:schemeClr val="tx1"/>
              </a:solidFill>
              <a:latin typeface="+mn-ea"/>
            </a:endParaRPr>
          </a:p>
          <a:p>
            <a:pPr algn="ctr"/>
            <a:r>
              <a:rPr lang="ja-JP" altLang="en-US" sz="850">
                <a:solidFill>
                  <a:schemeClr val="tx1"/>
                </a:solidFill>
                <a:latin typeface="+mn-ea"/>
              </a:rPr>
              <a:t>日本出願から</a:t>
            </a:r>
            <a:r>
              <a:rPr lang="en-US" altLang="ja-JP" sz="850">
                <a:solidFill>
                  <a:schemeClr val="tx1"/>
                </a:solidFill>
                <a:latin typeface="+mn-ea"/>
              </a:rPr>
              <a:t>30</a:t>
            </a:r>
            <a:r>
              <a:rPr lang="ja-JP" altLang="en-US" sz="850">
                <a:solidFill>
                  <a:schemeClr val="tx1"/>
                </a:solidFill>
                <a:latin typeface="+mn-ea"/>
              </a:rPr>
              <a:t>月以内に</a:t>
            </a:r>
            <a:r>
              <a:rPr lang="en-US" altLang="ja-JP" sz="850">
                <a:solidFill>
                  <a:schemeClr val="tx1"/>
                </a:solidFill>
                <a:latin typeface="+mn-ea"/>
              </a:rPr>
              <a:t>PCT</a:t>
            </a:r>
            <a:r>
              <a:rPr lang="ja-JP" altLang="en-US" sz="850">
                <a:solidFill>
                  <a:schemeClr val="tx1"/>
                </a:solidFill>
                <a:latin typeface="+mn-ea"/>
              </a:rPr>
              <a:t>出願をどの国に移行するかを決定</a:t>
            </a:r>
          </a:p>
        </p:txBody>
      </p:sp>
      <p:cxnSp>
        <p:nvCxnSpPr>
          <p:cNvPr id="26" name="直線矢印コネクタ 25">
            <a:extLst>
              <a:ext uri="{FF2B5EF4-FFF2-40B4-BE49-F238E27FC236}">
                <a16:creationId xmlns:a16="http://schemas.microsoft.com/office/drawing/2014/main" id="{8A064D37-78DA-5FF1-6DF6-54B685BBA4A6}"/>
              </a:ext>
            </a:extLst>
          </p:cNvPr>
          <p:cNvCxnSpPr>
            <a:cxnSpLocks/>
            <a:endCxn id="28" idx="0"/>
          </p:cNvCxnSpPr>
          <p:nvPr/>
        </p:nvCxnSpPr>
        <p:spPr>
          <a:xfrm>
            <a:off x="4323673" y="3664558"/>
            <a:ext cx="11954" cy="1717761"/>
          </a:xfrm>
          <a:prstGeom prst="straightConnector1">
            <a:avLst/>
          </a:prstGeom>
          <a:ln w="19050">
            <a:solidFill>
              <a:schemeClr val="accent3"/>
            </a:solidFill>
            <a:tailEnd type="stealth" w="lg" len="lg"/>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7D7A7CBD-2F69-549E-1E19-4D65426A02B7}"/>
              </a:ext>
            </a:extLst>
          </p:cNvPr>
          <p:cNvCxnSpPr>
            <a:cxnSpLocks/>
          </p:cNvCxnSpPr>
          <p:nvPr/>
        </p:nvCxnSpPr>
        <p:spPr>
          <a:xfrm>
            <a:off x="4342124" y="3747969"/>
            <a:ext cx="3330377"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28" name="テキスト ボックス 27">
            <a:extLst>
              <a:ext uri="{FF2B5EF4-FFF2-40B4-BE49-F238E27FC236}">
                <a16:creationId xmlns:a16="http://schemas.microsoft.com/office/drawing/2014/main" id="{CEEF0658-5DEC-1A3C-D720-43937736D1B6}"/>
              </a:ext>
            </a:extLst>
          </p:cNvPr>
          <p:cNvSpPr txBox="1"/>
          <p:nvPr/>
        </p:nvSpPr>
        <p:spPr>
          <a:xfrm>
            <a:off x="4198025" y="5382319"/>
            <a:ext cx="275204" cy="624277"/>
          </a:xfrm>
          <a:prstGeom prst="rect">
            <a:avLst/>
          </a:prstGeom>
          <a:solidFill>
            <a:schemeClr val="bg1"/>
          </a:solidFill>
        </p:spPr>
        <p:txBody>
          <a:bodyPr vert="eaVert" wrap="square" lIns="0" tIns="0" rIns="0" bIns="0" rtlCol="0">
            <a:spAutoFit/>
          </a:bodyPr>
          <a:lstStyle>
            <a:defPPr>
              <a:defRPr lang="en-US"/>
            </a:defPPr>
            <a:lvl1pPr>
              <a:defRPr sz="894" b="1">
                <a:latin typeface="+mj-ea"/>
                <a:ea typeface="+mj-ea"/>
              </a:defRPr>
            </a:lvl1pPr>
          </a:lstStyle>
          <a:p>
            <a:r>
              <a:rPr lang="ja-JP" altLang="en-US" b="0">
                <a:latin typeface="+mn-ea"/>
                <a:ea typeface="+mn-ea"/>
              </a:rPr>
              <a:t>各国移行</a:t>
            </a:r>
            <a:br>
              <a:rPr lang="en-US" altLang="ja-JP" b="0">
                <a:latin typeface="+mn-ea"/>
                <a:ea typeface="+mn-ea"/>
              </a:rPr>
            </a:br>
            <a:r>
              <a:rPr lang="ja-JP" altLang="en-US" b="0">
                <a:latin typeface="+mn-ea"/>
                <a:ea typeface="+mn-ea"/>
              </a:rPr>
              <a:t>（ＰＣＴ）</a:t>
            </a:r>
          </a:p>
        </p:txBody>
      </p:sp>
      <p:sp>
        <p:nvSpPr>
          <p:cNvPr id="29" name="テキスト ボックス 28">
            <a:extLst>
              <a:ext uri="{FF2B5EF4-FFF2-40B4-BE49-F238E27FC236}">
                <a16:creationId xmlns:a16="http://schemas.microsoft.com/office/drawing/2014/main" id="{3C104C7E-A713-1332-5BCA-DA53E4511529}"/>
              </a:ext>
            </a:extLst>
          </p:cNvPr>
          <p:cNvSpPr txBox="1"/>
          <p:nvPr/>
        </p:nvSpPr>
        <p:spPr>
          <a:xfrm>
            <a:off x="4818113" y="3517858"/>
            <a:ext cx="904893" cy="139631"/>
          </a:xfrm>
          <a:prstGeom prst="rect">
            <a:avLst/>
          </a:prstGeom>
          <a:solidFill>
            <a:schemeClr val="bg1"/>
          </a:solidFill>
        </p:spPr>
        <p:txBody>
          <a:bodyPr wrap="square" lIns="0" tIns="0" rIns="0" bIns="0" rtlCol="0">
            <a:spAutoFit/>
          </a:bodyPr>
          <a:lstStyle>
            <a:defPPr>
              <a:defRPr lang="en-US"/>
            </a:defPPr>
            <a:lvl1pPr algn="ctr">
              <a:defRPr sz="894">
                <a:solidFill>
                  <a:srgbClr val="FF0000"/>
                </a:solidFill>
                <a:latin typeface="+mj-ea"/>
                <a:ea typeface="+mj-ea"/>
              </a:defRPr>
            </a:lvl1pPr>
          </a:lstStyle>
          <a:p>
            <a:r>
              <a:rPr lang="ja-JP" altLang="en-US">
                <a:solidFill>
                  <a:schemeClr val="accent3"/>
                </a:solidFill>
                <a:latin typeface="+mn-ea"/>
                <a:ea typeface="+mn-ea"/>
              </a:rPr>
              <a:t>＋</a:t>
            </a:r>
            <a:r>
              <a:rPr lang="en-US" altLang="ja-JP">
                <a:solidFill>
                  <a:schemeClr val="accent3"/>
                </a:solidFill>
                <a:latin typeface="+mn-ea"/>
                <a:ea typeface="+mn-ea"/>
              </a:rPr>
              <a:t>100</a:t>
            </a:r>
            <a:r>
              <a:rPr lang="ja-JP" altLang="en-US">
                <a:solidFill>
                  <a:schemeClr val="accent3"/>
                </a:solidFill>
                <a:latin typeface="+mn-ea"/>
                <a:ea typeface="+mn-ea"/>
              </a:rPr>
              <a:t>万円</a:t>
            </a:r>
          </a:p>
        </p:txBody>
      </p:sp>
      <p:sp>
        <p:nvSpPr>
          <p:cNvPr id="30" name="テキスト ボックス 29">
            <a:extLst>
              <a:ext uri="{FF2B5EF4-FFF2-40B4-BE49-F238E27FC236}">
                <a16:creationId xmlns:a16="http://schemas.microsoft.com/office/drawing/2014/main" id="{D8360AF0-B3CC-7C94-E309-FE7EE2421D60}"/>
              </a:ext>
            </a:extLst>
          </p:cNvPr>
          <p:cNvSpPr txBox="1"/>
          <p:nvPr/>
        </p:nvSpPr>
        <p:spPr>
          <a:xfrm>
            <a:off x="4348623" y="3517859"/>
            <a:ext cx="458589" cy="137602"/>
          </a:xfrm>
          <a:prstGeom prst="rect">
            <a:avLst/>
          </a:prstGeom>
          <a:solidFill>
            <a:schemeClr val="bg1"/>
          </a:solidFill>
        </p:spPr>
        <p:txBody>
          <a:bodyPr wrap="square" lIns="0" tIns="0" rIns="0" bIns="0" rtlCol="0">
            <a:spAutoFit/>
          </a:bodyPr>
          <a:lstStyle>
            <a:defPPr>
              <a:defRPr lang="en-US"/>
            </a:defPPr>
            <a:lvl1pPr algn="ctr">
              <a:defRPr sz="894" b="1">
                <a:latin typeface="+mj-ea"/>
                <a:ea typeface="+mj-ea"/>
              </a:defRPr>
            </a:lvl1pPr>
          </a:lstStyle>
          <a:p>
            <a:r>
              <a:rPr lang="ja-JP" altLang="en-US" b="0">
                <a:latin typeface="+mn-ea"/>
                <a:ea typeface="+mn-ea"/>
              </a:rPr>
              <a:t>米国移行</a:t>
            </a:r>
          </a:p>
        </p:txBody>
      </p:sp>
      <p:cxnSp>
        <p:nvCxnSpPr>
          <p:cNvPr id="31" name="直線コネクタ 30">
            <a:extLst>
              <a:ext uri="{FF2B5EF4-FFF2-40B4-BE49-F238E27FC236}">
                <a16:creationId xmlns:a16="http://schemas.microsoft.com/office/drawing/2014/main" id="{2F2BA100-C571-AC83-DBAB-9ED82C56FA56}"/>
              </a:ext>
            </a:extLst>
          </p:cNvPr>
          <p:cNvCxnSpPr>
            <a:cxnSpLocks/>
          </p:cNvCxnSpPr>
          <p:nvPr/>
        </p:nvCxnSpPr>
        <p:spPr>
          <a:xfrm>
            <a:off x="4545395" y="4278263"/>
            <a:ext cx="3330377" cy="0"/>
          </a:xfrm>
          <a:prstGeom prst="line">
            <a:avLst/>
          </a:prstGeom>
          <a:solidFill>
            <a:schemeClr val="bg1"/>
          </a:solidFill>
        </p:spPr>
      </p:cxnSp>
      <p:sp>
        <p:nvSpPr>
          <p:cNvPr id="32" name="テキスト ボックス 31">
            <a:extLst>
              <a:ext uri="{FF2B5EF4-FFF2-40B4-BE49-F238E27FC236}">
                <a16:creationId xmlns:a16="http://schemas.microsoft.com/office/drawing/2014/main" id="{C822C9E3-7D93-8125-1779-19692C47DCCA}"/>
              </a:ext>
            </a:extLst>
          </p:cNvPr>
          <p:cNvSpPr txBox="1"/>
          <p:nvPr/>
        </p:nvSpPr>
        <p:spPr>
          <a:xfrm>
            <a:off x="4837550" y="4060148"/>
            <a:ext cx="861949" cy="137602"/>
          </a:xfrm>
          <a:prstGeom prst="rect">
            <a:avLst/>
          </a:prstGeom>
          <a:solidFill>
            <a:schemeClr val="bg1"/>
          </a:solidFill>
        </p:spPr>
        <p:txBody>
          <a:bodyPr wrap="square" lIns="0" tIns="0" rIns="0" bIns="0" rtlCol="0">
            <a:spAutoFit/>
          </a:bodyPr>
          <a:lstStyle>
            <a:defPPr>
              <a:defRPr lang="en-US"/>
            </a:defPPr>
            <a:lvl1pPr algn="ctr">
              <a:defRPr sz="894">
                <a:solidFill>
                  <a:srgbClr val="FF0000"/>
                </a:solidFill>
                <a:latin typeface="+mj-ea"/>
                <a:ea typeface="+mj-ea"/>
              </a:defRPr>
            </a:lvl1pPr>
          </a:lstStyle>
          <a:p>
            <a:r>
              <a:rPr lang="ja-JP" altLang="en-US">
                <a:solidFill>
                  <a:schemeClr val="accent3"/>
                </a:solidFill>
                <a:latin typeface="+mn-ea"/>
                <a:ea typeface="+mn-ea"/>
              </a:rPr>
              <a:t>＋</a:t>
            </a:r>
            <a:r>
              <a:rPr lang="en-US" altLang="ja-JP">
                <a:solidFill>
                  <a:schemeClr val="accent3"/>
                </a:solidFill>
                <a:latin typeface="+mn-ea"/>
                <a:ea typeface="+mn-ea"/>
              </a:rPr>
              <a:t>100</a:t>
            </a:r>
            <a:r>
              <a:rPr lang="ja-JP" altLang="en-US">
                <a:solidFill>
                  <a:schemeClr val="accent3"/>
                </a:solidFill>
                <a:latin typeface="+mn-ea"/>
                <a:ea typeface="+mn-ea"/>
              </a:rPr>
              <a:t>万円</a:t>
            </a:r>
          </a:p>
        </p:txBody>
      </p:sp>
      <p:sp>
        <p:nvSpPr>
          <p:cNvPr id="33" name="テキスト ボックス 32">
            <a:extLst>
              <a:ext uri="{FF2B5EF4-FFF2-40B4-BE49-F238E27FC236}">
                <a16:creationId xmlns:a16="http://schemas.microsoft.com/office/drawing/2014/main" id="{EDCB4AB2-321D-5117-47CD-CDA2A14B2D0A}"/>
              </a:ext>
            </a:extLst>
          </p:cNvPr>
          <p:cNvSpPr txBox="1"/>
          <p:nvPr/>
        </p:nvSpPr>
        <p:spPr>
          <a:xfrm>
            <a:off x="4348623" y="4060148"/>
            <a:ext cx="489800" cy="137602"/>
          </a:xfrm>
          <a:prstGeom prst="rect">
            <a:avLst/>
          </a:prstGeom>
          <a:solidFill>
            <a:schemeClr val="bg1"/>
          </a:solidFill>
        </p:spPr>
        <p:txBody>
          <a:bodyPr wrap="square" lIns="0" tIns="0" rIns="0" bIns="0" rtlCol="0">
            <a:spAutoFit/>
          </a:bodyPr>
          <a:lstStyle>
            <a:defPPr>
              <a:defRPr lang="en-US"/>
            </a:defPPr>
            <a:lvl1pPr algn="ctr">
              <a:defRPr sz="894" b="1">
                <a:latin typeface="+mj-ea"/>
                <a:ea typeface="+mj-ea"/>
              </a:defRPr>
            </a:lvl1pPr>
          </a:lstStyle>
          <a:p>
            <a:r>
              <a:rPr lang="ja-JP" altLang="en-US" b="0">
                <a:latin typeface="+mn-ea"/>
                <a:ea typeface="+mn-ea"/>
              </a:rPr>
              <a:t>中国移行</a:t>
            </a:r>
          </a:p>
        </p:txBody>
      </p:sp>
      <p:sp>
        <p:nvSpPr>
          <p:cNvPr id="34" name="テキスト ボックス 33">
            <a:extLst>
              <a:ext uri="{FF2B5EF4-FFF2-40B4-BE49-F238E27FC236}">
                <a16:creationId xmlns:a16="http://schemas.microsoft.com/office/drawing/2014/main" id="{761713DB-6BF2-21E4-74B5-303DC2356F65}"/>
              </a:ext>
            </a:extLst>
          </p:cNvPr>
          <p:cNvSpPr txBox="1"/>
          <p:nvPr/>
        </p:nvSpPr>
        <p:spPr>
          <a:xfrm>
            <a:off x="4830603" y="4666843"/>
            <a:ext cx="868895" cy="137602"/>
          </a:xfrm>
          <a:prstGeom prst="rect">
            <a:avLst/>
          </a:prstGeom>
          <a:solidFill>
            <a:schemeClr val="bg1"/>
          </a:solidFill>
        </p:spPr>
        <p:txBody>
          <a:bodyPr wrap="square" lIns="0" tIns="0" rIns="0" bIns="0" rtlCol="0">
            <a:spAutoFit/>
          </a:bodyPr>
          <a:lstStyle>
            <a:defPPr>
              <a:defRPr lang="en-US"/>
            </a:defPPr>
            <a:lvl1pPr algn="ctr">
              <a:defRPr sz="894">
                <a:solidFill>
                  <a:srgbClr val="FF0000"/>
                </a:solidFill>
                <a:latin typeface="+mj-ea"/>
                <a:ea typeface="+mj-ea"/>
              </a:defRPr>
            </a:lvl1pPr>
          </a:lstStyle>
          <a:p>
            <a:r>
              <a:rPr lang="ja-JP" altLang="en-US">
                <a:solidFill>
                  <a:schemeClr val="accent3"/>
                </a:solidFill>
                <a:latin typeface="+mn-ea"/>
                <a:ea typeface="+mn-ea"/>
              </a:rPr>
              <a:t>＋</a:t>
            </a:r>
            <a:r>
              <a:rPr lang="en-US" altLang="ja-JP">
                <a:solidFill>
                  <a:schemeClr val="accent3"/>
                </a:solidFill>
                <a:latin typeface="+mn-ea"/>
                <a:ea typeface="+mn-ea"/>
              </a:rPr>
              <a:t>200</a:t>
            </a:r>
            <a:r>
              <a:rPr lang="ja-JP" altLang="en-US">
                <a:solidFill>
                  <a:schemeClr val="accent3"/>
                </a:solidFill>
                <a:latin typeface="+mn-ea"/>
                <a:ea typeface="+mn-ea"/>
              </a:rPr>
              <a:t>万円</a:t>
            </a:r>
          </a:p>
        </p:txBody>
      </p:sp>
      <p:sp>
        <p:nvSpPr>
          <p:cNvPr id="35" name="テキスト ボックス 34">
            <a:extLst>
              <a:ext uri="{FF2B5EF4-FFF2-40B4-BE49-F238E27FC236}">
                <a16:creationId xmlns:a16="http://schemas.microsoft.com/office/drawing/2014/main" id="{056756C3-C6CE-3DAE-30DD-1F4DCB3FDD2E}"/>
              </a:ext>
            </a:extLst>
          </p:cNvPr>
          <p:cNvSpPr txBox="1"/>
          <p:nvPr/>
        </p:nvSpPr>
        <p:spPr>
          <a:xfrm>
            <a:off x="4348623" y="4666844"/>
            <a:ext cx="542024" cy="137602"/>
          </a:xfrm>
          <a:prstGeom prst="rect">
            <a:avLst/>
          </a:prstGeom>
          <a:solidFill>
            <a:schemeClr val="bg1"/>
          </a:solidFill>
        </p:spPr>
        <p:txBody>
          <a:bodyPr wrap="square" lIns="0" tIns="0" rIns="0" bIns="0" rtlCol="0">
            <a:spAutoFit/>
          </a:bodyPr>
          <a:lstStyle>
            <a:defPPr>
              <a:defRPr lang="en-US"/>
            </a:defPPr>
            <a:lvl1pPr algn="ctr">
              <a:defRPr sz="894" b="1">
                <a:latin typeface="+mj-ea"/>
                <a:ea typeface="+mj-ea"/>
              </a:defRPr>
            </a:lvl1pPr>
          </a:lstStyle>
          <a:p>
            <a:r>
              <a:rPr lang="ja-JP" altLang="en-US" b="0">
                <a:latin typeface="+mn-ea"/>
                <a:ea typeface="+mn-ea"/>
              </a:rPr>
              <a:t>欧州移行</a:t>
            </a:r>
          </a:p>
        </p:txBody>
      </p:sp>
      <p:sp>
        <p:nvSpPr>
          <p:cNvPr id="36" name="テキスト ボックス 35">
            <a:extLst>
              <a:ext uri="{FF2B5EF4-FFF2-40B4-BE49-F238E27FC236}">
                <a16:creationId xmlns:a16="http://schemas.microsoft.com/office/drawing/2014/main" id="{24EC83B6-B64A-59D1-719F-8CD3A096EF2B}"/>
              </a:ext>
            </a:extLst>
          </p:cNvPr>
          <p:cNvSpPr txBox="1"/>
          <p:nvPr/>
        </p:nvSpPr>
        <p:spPr>
          <a:xfrm>
            <a:off x="6223533" y="3993391"/>
            <a:ext cx="1321021" cy="137602"/>
          </a:xfrm>
          <a:prstGeom prst="rect">
            <a:avLst/>
          </a:prstGeom>
          <a:solidFill>
            <a:schemeClr val="bg1"/>
          </a:solidFill>
        </p:spPr>
        <p:txBody>
          <a:bodyPr wrap="square" lIns="0" tIns="0" rIns="0" bIns="0" rtlCol="0">
            <a:spAutoFit/>
          </a:bodyPr>
          <a:lstStyle>
            <a:defPPr>
              <a:defRPr lang="en-US"/>
            </a:defPPr>
            <a:lvl1pPr algn="ctr">
              <a:defRPr sz="894">
                <a:solidFill>
                  <a:srgbClr val="FF0000"/>
                </a:solidFill>
                <a:latin typeface="+mj-ea"/>
                <a:ea typeface="+mj-ea"/>
              </a:defRPr>
            </a:lvl1pPr>
          </a:lstStyle>
          <a:p>
            <a:r>
              <a:rPr lang="ja-JP" altLang="en-US">
                <a:solidFill>
                  <a:schemeClr val="accent3"/>
                </a:solidFill>
                <a:latin typeface="+mn-ea"/>
                <a:ea typeface="+mn-ea"/>
              </a:rPr>
              <a:t>権利化まで＋</a:t>
            </a:r>
            <a:r>
              <a:rPr lang="en-US" altLang="ja-JP">
                <a:solidFill>
                  <a:schemeClr val="accent3"/>
                </a:solidFill>
                <a:latin typeface="+mn-ea"/>
                <a:ea typeface="+mn-ea"/>
              </a:rPr>
              <a:t>100</a:t>
            </a:r>
            <a:r>
              <a:rPr lang="ja-JP" altLang="en-US">
                <a:solidFill>
                  <a:schemeClr val="accent3"/>
                </a:solidFill>
                <a:latin typeface="+mn-ea"/>
                <a:ea typeface="+mn-ea"/>
              </a:rPr>
              <a:t>万円</a:t>
            </a:r>
          </a:p>
        </p:txBody>
      </p:sp>
      <p:sp>
        <p:nvSpPr>
          <p:cNvPr id="37" name="星 5 118">
            <a:extLst>
              <a:ext uri="{FF2B5EF4-FFF2-40B4-BE49-F238E27FC236}">
                <a16:creationId xmlns:a16="http://schemas.microsoft.com/office/drawing/2014/main" id="{BD9E797E-5106-CA34-4B38-6511AE9E0378}"/>
              </a:ext>
            </a:extLst>
          </p:cNvPr>
          <p:cNvSpPr/>
          <p:nvPr/>
        </p:nvSpPr>
        <p:spPr>
          <a:xfrm>
            <a:off x="7714120" y="4803663"/>
            <a:ext cx="190897" cy="190897"/>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latin typeface="+mn-ea"/>
            </a:endParaRPr>
          </a:p>
        </p:txBody>
      </p:sp>
      <p:sp>
        <p:nvSpPr>
          <p:cNvPr id="38" name="テキスト ボックス 37">
            <a:extLst>
              <a:ext uri="{FF2B5EF4-FFF2-40B4-BE49-F238E27FC236}">
                <a16:creationId xmlns:a16="http://schemas.microsoft.com/office/drawing/2014/main" id="{9A874457-ABC6-DE1F-6A06-4C4D7121640F}"/>
              </a:ext>
            </a:extLst>
          </p:cNvPr>
          <p:cNvSpPr txBox="1"/>
          <p:nvPr/>
        </p:nvSpPr>
        <p:spPr>
          <a:xfrm>
            <a:off x="6223533" y="4590914"/>
            <a:ext cx="1235671" cy="137602"/>
          </a:xfrm>
          <a:prstGeom prst="rect">
            <a:avLst/>
          </a:prstGeom>
          <a:solidFill>
            <a:schemeClr val="bg1"/>
          </a:solidFill>
        </p:spPr>
        <p:txBody>
          <a:bodyPr wrap="square" lIns="0" tIns="0" rIns="0" bIns="0" rtlCol="0">
            <a:spAutoFit/>
          </a:bodyPr>
          <a:lstStyle>
            <a:defPPr>
              <a:defRPr lang="en-US"/>
            </a:defPPr>
            <a:lvl1pPr algn="ctr">
              <a:defRPr sz="894">
                <a:solidFill>
                  <a:srgbClr val="FF0000"/>
                </a:solidFill>
                <a:latin typeface="+mj-ea"/>
                <a:ea typeface="+mj-ea"/>
              </a:defRPr>
            </a:lvl1pPr>
          </a:lstStyle>
          <a:p>
            <a:r>
              <a:rPr lang="ja-JP" altLang="en-US">
                <a:solidFill>
                  <a:schemeClr val="accent3"/>
                </a:solidFill>
                <a:latin typeface="+mn-ea"/>
                <a:ea typeface="+mn-ea"/>
              </a:rPr>
              <a:t>権利化まで＋</a:t>
            </a:r>
            <a:r>
              <a:rPr lang="en-US" altLang="ja-JP">
                <a:solidFill>
                  <a:schemeClr val="accent3"/>
                </a:solidFill>
                <a:latin typeface="+mn-ea"/>
                <a:ea typeface="+mn-ea"/>
              </a:rPr>
              <a:t>100</a:t>
            </a:r>
            <a:r>
              <a:rPr lang="ja-JP" altLang="en-US">
                <a:solidFill>
                  <a:schemeClr val="accent3"/>
                </a:solidFill>
                <a:latin typeface="+mn-ea"/>
                <a:ea typeface="+mn-ea"/>
              </a:rPr>
              <a:t>万円</a:t>
            </a:r>
          </a:p>
        </p:txBody>
      </p:sp>
      <p:sp>
        <p:nvSpPr>
          <p:cNvPr id="39" name="テキスト ボックス 38">
            <a:extLst>
              <a:ext uri="{FF2B5EF4-FFF2-40B4-BE49-F238E27FC236}">
                <a16:creationId xmlns:a16="http://schemas.microsoft.com/office/drawing/2014/main" id="{702055C3-FC2E-A66F-49F3-EB8D945C4C82}"/>
              </a:ext>
            </a:extLst>
          </p:cNvPr>
          <p:cNvSpPr txBox="1"/>
          <p:nvPr/>
        </p:nvSpPr>
        <p:spPr>
          <a:xfrm>
            <a:off x="6223534" y="5168141"/>
            <a:ext cx="1279659" cy="137602"/>
          </a:xfrm>
          <a:prstGeom prst="rect">
            <a:avLst/>
          </a:prstGeom>
          <a:solidFill>
            <a:schemeClr val="bg1"/>
          </a:solidFill>
        </p:spPr>
        <p:txBody>
          <a:bodyPr wrap="square" lIns="0" tIns="0" rIns="0" bIns="0" rtlCol="0">
            <a:spAutoFit/>
          </a:bodyPr>
          <a:lstStyle>
            <a:defPPr>
              <a:defRPr lang="en-US"/>
            </a:defPPr>
            <a:lvl1pPr algn="ctr">
              <a:defRPr sz="894">
                <a:solidFill>
                  <a:srgbClr val="FF0000"/>
                </a:solidFill>
                <a:latin typeface="+mj-ea"/>
                <a:ea typeface="+mj-ea"/>
              </a:defRPr>
            </a:lvl1pPr>
          </a:lstStyle>
          <a:p>
            <a:r>
              <a:rPr lang="ja-JP" altLang="en-US">
                <a:solidFill>
                  <a:schemeClr val="accent3"/>
                </a:solidFill>
                <a:latin typeface="+mn-ea"/>
                <a:ea typeface="+mn-ea"/>
              </a:rPr>
              <a:t>権利化まで＋</a:t>
            </a:r>
            <a:r>
              <a:rPr lang="en-US" altLang="ja-JP">
                <a:solidFill>
                  <a:schemeClr val="accent3"/>
                </a:solidFill>
                <a:latin typeface="+mn-ea"/>
                <a:ea typeface="+mn-ea"/>
              </a:rPr>
              <a:t>300</a:t>
            </a:r>
            <a:r>
              <a:rPr lang="ja-JP" altLang="en-US">
                <a:solidFill>
                  <a:schemeClr val="accent3"/>
                </a:solidFill>
                <a:latin typeface="+mn-ea"/>
                <a:ea typeface="+mn-ea"/>
              </a:rPr>
              <a:t>万円</a:t>
            </a:r>
          </a:p>
        </p:txBody>
      </p:sp>
      <p:sp>
        <p:nvSpPr>
          <p:cNvPr id="40" name="テキスト ボックス 39">
            <a:extLst>
              <a:ext uri="{FF2B5EF4-FFF2-40B4-BE49-F238E27FC236}">
                <a16:creationId xmlns:a16="http://schemas.microsoft.com/office/drawing/2014/main" id="{8F45887E-AD90-678F-1633-CCB3B951BC52}"/>
              </a:ext>
            </a:extLst>
          </p:cNvPr>
          <p:cNvSpPr txBox="1"/>
          <p:nvPr/>
        </p:nvSpPr>
        <p:spPr>
          <a:xfrm>
            <a:off x="2999168" y="4961641"/>
            <a:ext cx="606246" cy="275204"/>
          </a:xfrm>
          <a:prstGeom prst="rect">
            <a:avLst/>
          </a:prstGeom>
          <a:solidFill>
            <a:schemeClr val="bg1"/>
          </a:solidFill>
        </p:spPr>
        <p:txBody>
          <a:bodyPr wrap="square" lIns="0" tIns="0" rIns="0" bIns="0" rtlCol="0">
            <a:spAutoFit/>
          </a:bodyPr>
          <a:lstStyle>
            <a:defPPr>
              <a:defRPr lang="en-US"/>
            </a:defPPr>
            <a:lvl1pPr algn="ctr">
              <a:defRPr sz="894">
                <a:solidFill>
                  <a:srgbClr val="FF0000"/>
                </a:solidFill>
                <a:latin typeface="+mj-ea"/>
                <a:ea typeface="+mj-ea"/>
              </a:defRPr>
            </a:lvl1pPr>
          </a:lstStyle>
          <a:p>
            <a:r>
              <a:rPr lang="ja-JP" altLang="en-US">
                <a:solidFill>
                  <a:schemeClr val="accent3"/>
                </a:solidFill>
                <a:latin typeface="+mn-ea"/>
                <a:ea typeface="+mn-ea"/>
              </a:rPr>
              <a:t>移行時まで</a:t>
            </a:r>
            <a:endParaRPr lang="en-US" altLang="ja-JP">
              <a:solidFill>
                <a:schemeClr val="accent3"/>
              </a:solidFill>
              <a:latin typeface="+mn-ea"/>
              <a:ea typeface="+mn-ea"/>
            </a:endParaRPr>
          </a:p>
          <a:p>
            <a:r>
              <a:rPr lang="ja-JP" altLang="en-US">
                <a:solidFill>
                  <a:schemeClr val="accent3"/>
                </a:solidFill>
                <a:latin typeface="+mn-ea"/>
                <a:ea typeface="+mn-ea"/>
              </a:rPr>
              <a:t>＋</a:t>
            </a:r>
            <a:r>
              <a:rPr lang="en-US" altLang="ja-JP">
                <a:solidFill>
                  <a:schemeClr val="accent3"/>
                </a:solidFill>
                <a:latin typeface="+mn-ea"/>
                <a:ea typeface="+mn-ea"/>
              </a:rPr>
              <a:t>30</a:t>
            </a:r>
            <a:r>
              <a:rPr lang="ja-JP" altLang="en-US">
                <a:solidFill>
                  <a:schemeClr val="accent3"/>
                </a:solidFill>
                <a:latin typeface="+mn-ea"/>
                <a:ea typeface="+mn-ea"/>
              </a:rPr>
              <a:t>万円</a:t>
            </a:r>
          </a:p>
        </p:txBody>
      </p:sp>
      <p:grpSp>
        <p:nvGrpSpPr>
          <p:cNvPr id="93" name="グループ化 92">
            <a:extLst>
              <a:ext uri="{FF2B5EF4-FFF2-40B4-BE49-F238E27FC236}">
                <a16:creationId xmlns:a16="http://schemas.microsoft.com/office/drawing/2014/main" id="{5C324B01-D4B7-28C3-B93D-C366D9CF5B28}"/>
              </a:ext>
            </a:extLst>
          </p:cNvPr>
          <p:cNvGrpSpPr/>
          <p:nvPr/>
        </p:nvGrpSpPr>
        <p:grpSpPr>
          <a:xfrm>
            <a:off x="7941116" y="3747970"/>
            <a:ext cx="1557011" cy="1056950"/>
            <a:chOff x="7941117" y="3747970"/>
            <a:chExt cx="1889887" cy="1056950"/>
          </a:xfrm>
        </p:grpSpPr>
        <p:sp>
          <p:nvSpPr>
            <p:cNvPr id="11" name="四角形: 角を丸くする 97">
              <a:extLst>
                <a:ext uri="{FF2B5EF4-FFF2-40B4-BE49-F238E27FC236}">
                  <a16:creationId xmlns:a16="http://schemas.microsoft.com/office/drawing/2014/main" id="{0AE46846-181F-69C9-4742-F6FBAA079FA3}"/>
                </a:ext>
              </a:extLst>
            </p:cNvPr>
            <p:cNvSpPr/>
            <p:nvPr/>
          </p:nvSpPr>
          <p:spPr>
            <a:xfrm>
              <a:off x="7960379" y="3747970"/>
              <a:ext cx="1860852" cy="1056950"/>
            </a:xfrm>
            <a:prstGeom prst="roundRect">
              <a:avLst/>
            </a:prstGeom>
            <a:solidFill>
              <a:schemeClr val="accent4">
                <a:lumMod val="20000"/>
                <a:lumOff val="80000"/>
              </a:schemeClr>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63">
                <a:latin typeface="+mn-ea"/>
              </a:endParaRPr>
            </a:p>
          </p:txBody>
        </p:sp>
        <p:sp>
          <p:nvSpPr>
            <p:cNvPr id="41" name="テキスト ボックス 40">
              <a:extLst>
                <a:ext uri="{FF2B5EF4-FFF2-40B4-BE49-F238E27FC236}">
                  <a16:creationId xmlns:a16="http://schemas.microsoft.com/office/drawing/2014/main" id="{FF39788E-61F7-F5E5-AEE5-85B56E298C35}"/>
                </a:ext>
              </a:extLst>
            </p:cNvPr>
            <p:cNvSpPr txBox="1"/>
            <p:nvPr/>
          </p:nvSpPr>
          <p:spPr>
            <a:xfrm>
              <a:off x="7941117" y="3823147"/>
              <a:ext cx="1889887" cy="923330"/>
            </a:xfrm>
            <a:prstGeom prst="rect">
              <a:avLst/>
            </a:prstGeom>
            <a:noFill/>
          </p:spPr>
          <p:txBody>
            <a:bodyPr wrap="square" rtlCol="0">
              <a:spAutoFit/>
            </a:bodyPr>
            <a:lstStyle/>
            <a:p>
              <a:r>
                <a:rPr lang="ja-JP" altLang="en-US" sz="900">
                  <a:latin typeface="+mn-ea"/>
                </a:rPr>
                <a:t>外国特許：</a:t>
              </a:r>
              <a:endParaRPr lang="en-US" altLang="ja-JP" sz="900">
                <a:latin typeface="+mn-ea"/>
              </a:endParaRPr>
            </a:p>
            <a:p>
              <a:r>
                <a:rPr lang="en-US" altLang="ja-JP" sz="900">
                  <a:latin typeface="+mn-ea"/>
                </a:rPr>
                <a:t>PCT</a:t>
              </a:r>
              <a:r>
                <a:rPr lang="ja-JP" altLang="en-US" sz="900">
                  <a:latin typeface="+mn-ea"/>
                </a:rPr>
                <a:t>出願から</a:t>
              </a:r>
              <a:r>
                <a:rPr lang="en-US" altLang="ja-JP" sz="900">
                  <a:latin typeface="+mn-ea"/>
                </a:rPr>
                <a:t>3</a:t>
              </a:r>
              <a:r>
                <a:rPr lang="ja-JP" altLang="en-US" sz="900">
                  <a:latin typeface="+mn-ea"/>
                </a:rPr>
                <a:t>カ国権利化まで</a:t>
              </a:r>
              <a:endParaRPr lang="en-US" altLang="ja-JP" sz="900">
                <a:latin typeface="+mn-ea"/>
              </a:endParaRPr>
            </a:p>
            <a:p>
              <a:r>
                <a:rPr lang="en-US" altLang="ja-JP" sz="900">
                  <a:latin typeface="+mn-ea"/>
                </a:rPr>
                <a:t>1,000</a:t>
              </a:r>
              <a:r>
                <a:rPr lang="ja-JP" altLang="en-US" sz="900">
                  <a:latin typeface="+mn-ea"/>
                </a:rPr>
                <a:t>万円以上</a:t>
              </a:r>
              <a:endParaRPr lang="en-US" altLang="ja-JP" sz="900">
                <a:latin typeface="+mn-ea"/>
              </a:endParaRPr>
            </a:p>
            <a:p>
              <a:r>
                <a:rPr lang="ja-JP" altLang="en-US" sz="900">
                  <a:latin typeface="+mn-ea"/>
                </a:rPr>
                <a:t>（国数が増えると更に金額が必要）</a:t>
              </a:r>
            </a:p>
          </p:txBody>
        </p:sp>
      </p:grpSp>
      <p:sp>
        <p:nvSpPr>
          <p:cNvPr id="42" name="三角形 123">
            <a:extLst>
              <a:ext uri="{FF2B5EF4-FFF2-40B4-BE49-F238E27FC236}">
                <a16:creationId xmlns:a16="http://schemas.microsoft.com/office/drawing/2014/main" id="{9D563BDB-AC4B-4B50-A0C9-FE9825A17DCA}"/>
              </a:ext>
            </a:extLst>
          </p:cNvPr>
          <p:cNvSpPr/>
          <p:nvPr/>
        </p:nvSpPr>
        <p:spPr>
          <a:xfrm>
            <a:off x="3225644" y="3689608"/>
            <a:ext cx="170259" cy="149622"/>
          </a:xfrm>
          <a:prstGeom prst="triangle">
            <a:avLst/>
          </a:prstGeom>
          <a:solidFill>
            <a:schemeClr val="bg1">
              <a:lumMod val="5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sz="1463">
              <a:latin typeface="+mn-ea"/>
            </a:endParaRPr>
          </a:p>
        </p:txBody>
      </p:sp>
      <p:sp>
        <p:nvSpPr>
          <p:cNvPr id="43" name="テキスト ボックス 42">
            <a:extLst>
              <a:ext uri="{FF2B5EF4-FFF2-40B4-BE49-F238E27FC236}">
                <a16:creationId xmlns:a16="http://schemas.microsoft.com/office/drawing/2014/main" id="{E1A487ED-C7B4-C7BD-2271-A085AEC88E19}"/>
              </a:ext>
            </a:extLst>
          </p:cNvPr>
          <p:cNvSpPr txBox="1"/>
          <p:nvPr/>
        </p:nvSpPr>
        <p:spPr>
          <a:xfrm>
            <a:off x="3249216" y="3872199"/>
            <a:ext cx="137602" cy="1076668"/>
          </a:xfrm>
          <a:prstGeom prst="rect">
            <a:avLst/>
          </a:prstGeom>
          <a:solidFill>
            <a:schemeClr val="bg1"/>
          </a:solidFill>
        </p:spPr>
        <p:txBody>
          <a:bodyPr vert="eaVert" wrap="square" lIns="0" tIns="0" rIns="0" bIns="0" rtlCol="0">
            <a:spAutoFit/>
          </a:bodyPr>
          <a:lstStyle>
            <a:defPPr>
              <a:defRPr lang="en-US"/>
            </a:defPPr>
            <a:lvl1pPr>
              <a:defRPr sz="894" b="1">
                <a:latin typeface="+mj-ea"/>
                <a:ea typeface="+mj-ea"/>
              </a:defRPr>
            </a:lvl1pPr>
          </a:lstStyle>
          <a:p>
            <a:r>
              <a:rPr lang="ja-JP" altLang="en-US" b="0">
                <a:latin typeface="+mn-ea"/>
                <a:ea typeface="+mn-ea"/>
              </a:rPr>
              <a:t>サーチレポート対応</a:t>
            </a:r>
          </a:p>
        </p:txBody>
      </p:sp>
      <p:sp>
        <p:nvSpPr>
          <p:cNvPr id="44" name="三角形 125">
            <a:extLst>
              <a:ext uri="{FF2B5EF4-FFF2-40B4-BE49-F238E27FC236}">
                <a16:creationId xmlns:a16="http://schemas.microsoft.com/office/drawing/2014/main" id="{688E2D7C-A487-9EDC-1AB1-D7D0CDC7A3C8}"/>
              </a:ext>
            </a:extLst>
          </p:cNvPr>
          <p:cNvSpPr/>
          <p:nvPr/>
        </p:nvSpPr>
        <p:spPr>
          <a:xfrm>
            <a:off x="6019274" y="2271101"/>
            <a:ext cx="170259" cy="149622"/>
          </a:xfrm>
          <a:prstGeom prst="triangle">
            <a:avLst/>
          </a:prstGeom>
          <a:solidFill>
            <a:schemeClr val="bg1">
              <a:lumMod val="50000"/>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sz="1463">
              <a:latin typeface="+mn-ea"/>
            </a:endParaRPr>
          </a:p>
        </p:txBody>
      </p:sp>
      <p:sp>
        <p:nvSpPr>
          <p:cNvPr id="45" name="テキスト ボックス 44">
            <a:extLst>
              <a:ext uri="{FF2B5EF4-FFF2-40B4-BE49-F238E27FC236}">
                <a16:creationId xmlns:a16="http://schemas.microsoft.com/office/drawing/2014/main" id="{05D2AA9A-1238-2AFC-CC9E-B71D9538FE00}"/>
              </a:ext>
            </a:extLst>
          </p:cNvPr>
          <p:cNvSpPr txBox="1"/>
          <p:nvPr/>
        </p:nvSpPr>
        <p:spPr>
          <a:xfrm>
            <a:off x="5796840" y="2461572"/>
            <a:ext cx="640589" cy="137602"/>
          </a:xfrm>
          <a:prstGeom prst="rect">
            <a:avLst/>
          </a:prstGeom>
          <a:solidFill>
            <a:schemeClr val="bg1"/>
          </a:solidFill>
        </p:spPr>
        <p:txBody>
          <a:bodyPr wrap="square" lIns="0" tIns="0" rIns="0" bIns="0" rtlCol="0">
            <a:spAutoFit/>
          </a:bodyPr>
          <a:lstStyle/>
          <a:p>
            <a:pPr algn="ctr"/>
            <a:r>
              <a:rPr lang="ja-JP" altLang="en-US" sz="894">
                <a:latin typeface="+mn-ea"/>
              </a:rPr>
              <a:t>中間処理</a:t>
            </a:r>
          </a:p>
        </p:txBody>
      </p:sp>
      <p:grpSp>
        <p:nvGrpSpPr>
          <p:cNvPr id="46" name="グループ化 45">
            <a:extLst>
              <a:ext uri="{FF2B5EF4-FFF2-40B4-BE49-F238E27FC236}">
                <a16:creationId xmlns:a16="http://schemas.microsoft.com/office/drawing/2014/main" id="{969C1755-17B5-B245-52B7-0308100B4328}"/>
              </a:ext>
            </a:extLst>
          </p:cNvPr>
          <p:cNvGrpSpPr/>
          <p:nvPr/>
        </p:nvGrpSpPr>
        <p:grpSpPr>
          <a:xfrm>
            <a:off x="5699500" y="3838333"/>
            <a:ext cx="478420" cy="302273"/>
            <a:chOff x="5710423" y="3780900"/>
            <a:chExt cx="478420" cy="302273"/>
          </a:xfrm>
        </p:grpSpPr>
        <p:sp>
          <p:nvSpPr>
            <p:cNvPr id="47" name="三角形 128">
              <a:extLst>
                <a:ext uri="{FF2B5EF4-FFF2-40B4-BE49-F238E27FC236}">
                  <a16:creationId xmlns:a16="http://schemas.microsoft.com/office/drawing/2014/main" id="{F5DD6463-EF6A-0C45-8AE3-22D45F7DFF5D}"/>
                </a:ext>
              </a:extLst>
            </p:cNvPr>
            <p:cNvSpPr/>
            <p:nvPr/>
          </p:nvSpPr>
          <p:spPr>
            <a:xfrm>
              <a:off x="5864504" y="3780900"/>
              <a:ext cx="170259" cy="149622"/>
            </a:xfrm>
            <a:prstGeom prst="triangle">
              <a:avLst/>
            </a:prstGeom>
            <a:solidFill>
              <a:schemeClr val="bg1">
                <a:lumMod val="50000"/>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sz="1463">
                <a:latin typeface="+mn-ea"/>
              </a:endParaRPr>
            </a:p>
          </p:txBody>
        </p:sp>
        <p:sp>
          <p:nvSpPr>
            <p:cNvPr id="48" name="テキスト ボックス 47">
              <a:extLst>
                <a:ext uri="{FF2B5EF4-FFF2-40B4-BE49-F238E27FC236}">
                  <a16:creationId xmlns:a16="http://schemas.microsoft.com/office/drawing/2014/main" id="{697FEC76-6F91-F914-2C64-915BD62F559C}"/>
                </a:ext>
              </a:extLst>
            </p:cNvPr>
            <p:cNvSpPr txBox="1"/>
            <p:nvPr/>
          </p:nvSpPr>
          <p:spPr>
            <a:xfrm>
              <a:off x="5710423" y="3945571"/>
              <a:ext cx="478420" cy="137602"/>
            </a:xfrm>
            <a:prstGeom prst="rect">
              <a:avLst/>
            </a:prstGeom>
            <a:solidFill>
              <a:schemeClr val="bg1"/>
            </a:solidFill>
          </p:spPr>
          <p:txBody>
            <a:bodyPr wrap="square" lIns="0" tIns="0" rIns="0" bIns="0" rtlCol="0">
              <a:spAutoFit/>
            </a:bodyPr>
            <a:lstStyle>
              <a:defPPr>
                <a:defRPr lang="en-US"/>
              </a:defPPr>
              <a:lvl1pPr algn="ctr">
                <a:defRPr sz="894" b="1">
                  <a:latin typeface="+mj-ea"/>
                  <a:ea typeface="+mj-ea"/>
                </a:defRPr>
              </a:lvl1pPr>
            </a:lstStyle>
            <a:p>
              <a:r>
                <a:rPr lang="ja-JP" altLang="en-US" b="0">
                  <a:latin typeface="+mn-ea"/>
                  <a:ea typeface="+mn-ea"/>
                </a:rPr>
                <a:t>中間処理</a:t>
              </a:r>
            </a:p>
          </p:txBody>
        </p:sp>
      </p:grpSp>
      <p:sp>
        <p:nvSpPr>
          <p:cNvPr id="49" name="角丸四角形吹き出し 130">
            <a:extLst>
              <a:ext uri="{FF2B5EF4-FFF2-40B4-BE49-F238E27FC236}">
                <a16:creationId xmlns:a16="http://schemas.microsoft.com/office/drawing/2014/main" id="{00924492-FCBA-C356-9E1F-F2D90E423CE6}"/>
              </a:ext>
            </a:extLst>
          </p:cNvPr>
          <p:cNvSpPr/>
          <p:nvPr/>
        </p:nvSpPr>
        <p:spPr>
          <a:xfrm>
            <a:off x="4945076" y="5378311"/>
            <a:ext cx="4544999" cy="937373"/>
          </a:xfrm>
          <a:prstGeom prst="wedgeRoundRectCallout">
            <a:avLst>
              <a:gd name="adj1" fmla="val -59102"/>
              <a:gd name="adj2" fmla="val -35145"/>
              <a:gd name="adj3" fmla="val 16667"/>
            </a:avLst>
          </a:prstGeom>
          <a:solidFill>
            <a:schemeClr val="accent3">
              <a:lumMod val="20000"/>
              <a:lumOff val="80000"/>
            </a:schemeClr>
          </a:solidFill>
          <a:ln w="19050">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000" b="1">
                <a:solidFill>
                  <a:schemeClr val="tx1"/>
                </a:solidFill>
                <a:latin typeface="+mj-ea"/>
                <a:ea typeface="+mj-ea"/>
              </a:rPr>
              <a:t>大学単独で各国移行費用を捻出することは困難であり、</a:t>
            </a:r>
            <a:endParaRPr lang="en-US" altLang="ja-JP" sz="1000" b="1">
              <a:solidFill>
                <a:schemeClr val="tx1"/>
              </a:solidFill>
              <a:latin typeface="+mj-ea"/>
              <a:ea typeface="+mj-ea"/>
            </a:endParaRPr>
          </a:p>
          <a:p>
            <a:r>
              <a:rPr lang="ja-JP" altLang="en-US" sz="1000" b="1">
                <a:solidFill>
                  <a:schemeClr val="tx1"/>
                </a:solidFill>
                <a:latin typeface="+mj-ea"/>
                <a:ea typeface="+mj-ea"/>
              </a:rPr>
              <a:t>　・企業が全額費用負担をしている場合</a:t>
            </a:r>
            <a:endParaRPr lang="en-US" altLang="ja-JP" sz="1000" b="1">
              <a:solidFill>
                <a:schemeClr val="tx1"/>
              </a:solidFill>
              <a:latin typeface="+mj-ea"/>
              <a:ea typeface="+mj-ea"/>
            </a:endParaRPr>
          </a:p>
          <a:p>
            <a:r>
              <a:rPr lang="ja-JP" altLang="en-US" sz="1000" b="1">
                <a:solidFill>
                  <a:schemeClr val="tx1"/>
                </a:solidFill>
                <a:latin typeface="+mj-ea"/>
                <a:ea typeface="+mj-ea"/>
              </a:rPr>
              <a:t>　・企業と早期に収入見込み確実のライセンス契約が締結できている場合</a:t>
            </a:r>
            <a:endParaRPr lang="en-US" altLang="ja-JP" sz="1000" b="1">
              <a:solidFill>
                <a:schemeClr val="tx1"/>
              </a:solidFill>
              <a:latin typeface="+mj-ea"/>
              <a:ea typeface="+mj-ea"/>
            </a:endParaRPr>
          </a:p>
          <a:p>
            <a:r>
              <a:rPr lang="ja-JP" altLang="en-US" sz="1000" b="1">
                <a:solidFill>
                  <a:schemeClr val="tx1"/>
                </a:solidFill>
                <a:latin typeface="+mj-ea"/>
                <a:ea typeface="+mj-ea"/>
              </a:rPr>
              <a:t>　・ＪＳＴ海外出願補助（</a:t>
            </a:r>
            <a:r>
              <a:rPr lang="en-US" altLang="ja-JP" sz="1000" b="1">
                <a:solidFill>
                  <a:schemeClr val="tx1"/>
                </a:solidFill>
                <a:latin typeface="+mj-ea"/>
                <a:ea typeface="+mj-ea"/>
              </a:rPr>
              <a:t>8</a:t>
            </a:r>
            <a:r>
              <a:rPr lang="ja-JP" altLang="en-US" sz="1000" b="1">
                <a:solidFill>
                  <a:schemeClr val="tx1"/>
                </a:solidFill>
                <a:latin typeface="+mj-ea"/>
                <a:ea typeface="+mj-ea"/>
              </a:rPr>
              <a:t>割補助）を受けられた場合</a:t>
            </a:r>
            <a:endParaRPr lang="en-US" altLang="ja-JP" sz="1000" b="1">
              <a:solidFill>
                <a:schemeClr val="tx1"/>
              </a:solidFill>
              <a:latin typeface="+mj-ea"/>
              <a:ea typeface="+mj-ea"/>
            </a:endParaRPr>
          </a:p>
          <a:p>
            <a:r>
              <a:rPr lang="ja-JP" altLang="en-US" sz="1000" b="1">
                <a:solidFill>
                  <a:schemeClr val="tx1"/>
                </a:solidFill>
                <a:latin typeface="+mj-ea"/>
                <a:ea typeface="+mj-ea"/>
              </a:rPr>
              <a:t>にほぼ限られる。</a:t>
            </a:r>
          </a:p>
        </p:txBody>
      </p:sp>
      <p:grpSp>
        <p:nvGrpSpPr>
          <p:cNvPr id="94" name="グループ化 93">
            <a:extLst>
              <a:ext uri="{FF2B5EF4-FFF2-40B4-BE49-F238E27FC236}">
                <a16:creationId xmlns:a16="http://schemas.microsoft.com/office/drawing/2014/main" id="{F0ED4517-821F-EF1C-8F22-459CE42B739B}"/>
              </a:ext>
            </a:extLst>
          </p:cNvPr>
          <p:cNvGrpSpPr/>
          <p:nvPr/>
        </p:nvGrpSpPr>
        <p:grpSpPr>
          <a:xfrm>
            <a:off x="2315936" y="5708746"/>
            <a:ext cx="1859445" cy="586638"/>
            <a:chOff x="2315936" y="5292248"/>
            <a:chExt cx="1859445" cy="586638"/>
          </a:xfrm>
        </p:grpSpPr>
        <p:sp>
          <p:nvSpPr>
            <p:cNvPr id="12" name="四角形: 角を丸くする 96">
              <a:extLst>
                <a:ext uri="{FF2B5EF4-FFF2-40B4-BE49-F238E27FC236}">
                  <a16:creationId xmlns:a16="http://schemas.microsoft.com/office/drawing/2014/main" id="{82DC5B44-6F9D-C0DA-D63C-B0B2D145901D}"/>
                </a:ext>
              </a:extLst>
            </p:cNvPr>
            <p:cNvSpPr/>
            <p:nvPr/>
          </p:nvSpPr>
          <p:spPr>
            <a:xfrm>
              <a:off x="2315936" y="5292248"/>
              <a:ext cx="1836799" cy="586638"/>
            </a:xfrm>
            <a:prstGeom prst="roundRect">
              <a:avLst/>
            </a:prstGeom>
            <a:solidFill>
              <a:schemeClr val="accent4">
                <a:lumMod val="20000"/>
                <a:lumOff val="80000"/>
              </a:schemeClr>
            </a:solidFill>
            <a:ln>
              <a:solidFill>
                <a:schemeClr val="accent4"/>
              </a:solid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lang="ja-JP" altLang="en-US" sz="1463">
                <a:latin typeface="+mn-ea"/>
              </a:endParaRPr>
            </a:p>
          </p:txBody>
        </p:sp>
        <p:sp>
          <p:nvSpPr>
            <p:cNvPr id="50" name="テキスト ボックス 49">
              <a:extLst>
                <a:ext uri="{FF2B5EF4-FFF2-40B4-BE49-F238E27FC236}">
                  <a16:creationId xmlns:a16="http://schemas.microsoft.com/office/drawing/2014/main" id="{17509EAE-7435-0C98-FE60-D4B81401C12C}"/>
                </a:ext>
              </a:extLst>
            </p:cNvPr>
            <p:cNvSpPr txBox="1"/>
            <p:nvPr/>
          </p:nvSpPr>
          <p:spPr>
            <a:xfrm>
              <a:off x="2315937" y="5413033"/>
              <a:ext cx="1859444" cy="367537"/>
            </a:xfrm>
            <a:prstGeom prst="rect">
              <a:avLst/>
            </a:prstGeom>
            <a:noFill/>
          </p:spPr>
          <p:txBody>
            <a:bodyPr wrap="square" rtlCol="0">
              <a:spAutoFit/>
            </a:bodyPr>
            <a:lstStyle/>
            <a:p>
              <a:r>
                <a:rPr lang="en-US" altLang="ja-JP" sz="900">
                  <a:latin typeface="+mn-ea"/>
                </a:rPr>
                <a:t>PCT</a:t>
              </a:r>
              <a:r>
                <a:rPr lang="ja-JP" altLang="en-US" sz="900">
                  <a:latin typeface="+mn-ea"/>
                </a:rPr>
                <a:t>特許：</a:t>
              </a:r>
              <a:endParaRPr lang="en-US" altLang="ja-JP" sz="900">
                <a:latin typeface="+mn-ea"/>
              </a:endParaRPr>
            </a:p>
            <a:p>
              <a:r>
                <a:rPr lang="ja-JP" altLang="en-US" sz="900">
                  <a:latin typeface="+mn-ea"/>
                </a:rPr>
                <a:t>出願から移行まで</a:t>
              </a:r>
              <a:r>
                <a:rPr lang="en-US" altLang="ja-JP" sz="900">
                  <a:latin typeface="+mn-ea"/>
                </a:rPr>
                <a:t>100</a:t>
              </a:r>
              <a:r>
                <a:rPr lang="ja-JP" altLang="en-US" sz="900">
                  <a:latin typeface="+mn-ea"/>
                </a:rPr>
                <a:t>万円程度</a:t>
              </a:r>
              <a:endParaRPr lang="en-US" altLang="ja-JP" sz="900">
                <a:latin typeface="+mn-ea"/>
              </a:endParaRPr>
            </a:p>
          </p:txBody>
        </p:sp>
      </p:grpSp>
      <p:grpSp>
        <p:nvGrpSpPr>
          <p:cNvPr id="51" name="グループ化 50">
            <a:extLst>
              <a:ext uri="{FF2B5EF4-FFF2-40B4-BE49-F238E27FC236}">
                <a16:creationId xmlns:a16="http://schemas.microsoft.com/office/drawing/2014/main" id="{3CC5B2E2-09CF-B191-6A28-E09DE5ECFE2F}"/>
              </a:ext>
            </a:extLst>
          </p:cNvPr>
          <p:cNvGrpSpPr/>
          <p:nvPr/>
        </p:nvGrpSpPr>
        <p:grpSpPr>
          <a:xfrm>
            <a:off x="1163036" y="1096122"/>
            <a:ext cx="7408244" cy="430148"/>
            <a:chOff x="1099471" y="883794"/>
            <a:chExt cx="7408244" cy="430148"/>
          </a:xfrm>
        </p:grpSpPr>
        <p:cxnSp>
          <p:nvCxnSpPr>
            <p:cNvPr id="52" name="直線コネクタ 51">
              <a:extLst>
                <a:ext uri="{FF2B5EF4-FFF2-40B4-BE49-F238E27FC236}">
                  <a16:creationId xmlns:a16="http://schemas.microsoft.com/office/drawing/2014/main" id="{680465BF-7914-4969-D383-B32B6586998C}"/>
                </a:ext>
              </a:extLst>
            </p:cNvPr>
            <p:cNvCxnSpPr>
              <a:cxnSpLocks/>
            </p:cNvCxnSpPr>
            <p:nvPr/>
          </p:nvCxnSpPr>
          <p:spPr>
            <a:xfrm>
              <a:off x="1116481" y="1196467"/>
              <a:ext cx="7391234" cy="0"/>
            </a:xfrm>
            <a:prstGeom prst="line">
              <a:avLst/>
            </a:prstGeom>
            <a:ln w="41275">
              <a:solidFill>
                <a:schemeClr val="bg2">
                  <a:lumMod val="25000"/>
                </a:schemeClr>
              </a:solidFill>
              <a:headEnd type="none" w="med" len="med"/>
              <a:tailEnd type="stealth" w="med" len="med"/>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85CFD3A5-7FE1-EC97-694A-0DC6B3AEB3ED}"/>
                </a:ext>
              </a:extLst>
            </p:cNvPr>
            <p:cNvCxnSpPr/>
            <p:nvPr/>
          </p:nvCxnSpPr>
          <p:spPr>
            <a:xfrm>
              <a:off x="1099471" y="1078992"/>
              <a:ext cx="0" cy="23495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25DA5C5-E58B-DAAF-4666-FA3FA24CF217}"/>
                </a:ext>
              </a:extLst>
            </p:cNvPr>
            <p:cNvCxnSpPr/>
            <p:nvPr/>
          </p:nvCxnSpPr>
          <p:spPr>
            <a:xfrm>
              <a:off x="2376737" y="1078992"/>
              <a:ext cx="0" cy="23495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84B5636A-73F9-9EA2-7053-7375D40009B2}"/>
                </a:ext>
              </a:extLst>
            </p:cNvPr>
            <p:cNvCxnSpPr/>
            <p:nvPr/>
          </p:nvCxnSpPr>
          <p:spPr>
            <a:xfrm>
              <a:off x="3654003" y="1078992"/>
              <a:ext cx="0" cy="23495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78ADE08A-91BD-47EF-F36C-75F55EEF522E}"/>
                </a:ext>
              </a:extLst>
            </p:cNvPr>
            <p:cNvCxnSpPr/>
            <p:nvPr/>
          </p:nvCxnSpPr>
          <p:spPr>
            <a:xfrm>
              <a:off x="4931269" y="1078992"/>
              <a:ext cx="0" cy="23495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37ABF243-9F1B-12A5-62F7-7DD820FA5D1E}"/>
                </a:ext>
              </a:extLst>
            </p:cNvPr>
            <p:cNvCxnSpPr/>
            <p:nvPr/>
          </p:nvCxnSpPr>
          <p:spPr>
            <a:xfrm>
              <a:off x="6208536" y="1078992"/>
              <a:ext cx="0" cy="234950"/>
            </a:xfrm>
            <a:prstGeom prst="line">
              <a:avLst/>
            </a:prstGeom>
            <a:ln w="41275">
              <a:solidFill>
                <a:schemeClr val="bg2">
                  <a:lumMod val="25000"/>
                </a:schemeClr>
              </a:solidFill>
            </a:ln>
          </p:spPr>
          <p:style>
            <a:lnRef idx="1">
              <a:schemeClr val="accent1"/>
            </a:lnRef>
            <a:fillRef idx="0">
              <a:schemeClr val="accent1"/>
            </a:fillRef>
            <a:effectRef idx="0">
              <a:schemeClr val="accent1"/>
            </a:effectRef>
            <a:fontRef idx="minor">
              <a:schemeClr val="tx1"/>
            </a:fontRef>
          </p:style>
        </p:cxnSp>
        <p:sp>
          <p:nvSpPr>
            <p:cNvPr id="58" name="テキスト ボックス 57">
              <a:extLst>
                <a:ext uri="{FF2B5EF4-FFF2-40B4-BE49-F238E27FC236}">
                  <a16:creationId xmlns:a16="http://schemas.microsoft.com/office/drawing/2014/main" id="{1F98F61F-1A08-877D-5BE9-414E08AAAC21}"/>
                </a:ext>
              </a:extLst>
            </p:cNvPr>
            <p:cNvSpPr txBox="1"/>
            <p:nvPr/>
          </p:nvSpPr>
          <p:spPr>
            <a:xfrm>
              <a:off x="1444592" y="902145"/>
              <a:ext cx="815341" cy="261610"/>
            </a:xfrm>
            <a:prstGeom prst="rect">
              <a:avLst/>
            </a:prstGeom>
            <a:noFill/>
          </p:spPr>
          <p:txBody>
            <a:bodyPr wrap="square" rtlCol="0">
              <a:spAutoFit/>
            </a:bodyPr>
            <a:lstStyle/>
            <a:p>
              <a:r>
                <a:rPr kumimoji="1" lang="en-US" altLang="ja-JP" sz="1100">
                  <a:latin typeface="+mn-ea"/>
                </a:rPr>
                <a:t>1</a:t>
              </a:r>
              <a:r>
                <a:rPr kumimoji="1" lang="ja-JP" altLang="en-US" sz="1100">
                  <a:latin typeface="+mn-ea"/>
                </a:rPr>
                <a:t>年目</a:t>
              </a:r>
            </a:p>
          </p:txBody>
        </p:sp>
        <p:sp>
          <p:nvSpPr>
            <p:cNvPr id="59" name="テキスト ボックス 58">
              <a:extLst>
                <a:ext uri="{FF2B5EF4-FFF2-40B4-BE49-F238E27FC236}">
                  <a16:creationId xmlns:a16="http://schemas.microsoft.com/office/drawing/2014/main" id="{F7D308A0-4C6C-F0CD-0B70-5B3A7F3E264E}"/>
                </a:ext>
              </a:extLst>
            </p:cNvPr>
            <p:cNvSpPr txBox="1"/>
            <p:nvPr/>
          </p:nvSpPr>
          <p:spPr>
            <a:xfrm>
              <a:off x="2730646" y="896305"/>
              <a:ext cx="815341" cy="261610"/>
            </a:xfrm>
            <a:prstGeom prst="rect">
              <a:avLst/>
            </a:prstGeom>
            <a:noFill/>
          </p:spPr>
          <p:txBody>
            <a:bodyPr wrap="square" rtlCol="0">
              <a:spAutoFit/>
            </a:bodyPr>
            <a:lstStyle/>
            <a:p>
              <a:r>
                <a:rPr kumimoji="1" lang="en-US" altLang="ja-JP" sz="1100">
                  <a:latin typeface="+mn-ea"/>
                </a:rPr>
                <a:t>2</a:t>
              </a:r>
              <a:r>
                <a:rPr kumimoji="1" lang="ja-JP" altLang="en-US" sz="1100">
                  <a:latin typeface="+mn-ea"/>
                </a:rPr>
                <a:t>年目</a:t>
              </a:r>
            </a:p>
          </p:txBody>
        </p:sp>
        <p:sp>
          <p:nvSpPr>
            <p:cNvPr id="60" name="テキスト ボックス 59">
              <a:extLst>
                <a:ext uri="{FF2B5EF4-FFF2-40B4-BE49-F238E27FC236}">
                  <a16:creationId xmlns:a16="http://schemas.microsoft.com/office/drawing/2014/main" id="{891C7884-B8B7-8B76-748B-FBD26314A121}"/>
                </a:ext>
              </a:extLst>
            </p:cNvPr>
            <p:cNvSpPr txBox="1"/>
            <p:nvPr/>
          </p:nvSpPr>
          <p:spPr>
            <a:xfrm>
              <a:off x="4020868" y="902848"/>
              <a:ext cx="815341" cy="261610"/>
            </a:xfrm>
            <a:prstGeom prst="rect">
              <a:avLst/>
            </a:prstGeom>
            <a:noFill/>
          </p:spPr>
          <p:txBody>
            <a:bodyPr wrap="square" rtlCol="0">
              <a:spAutoFit/>
            </a:bodyPr>
            <a:lstStyle/>
            <a:p>
              <a:r>
                <a:rPr kumimoji="1" lang="en-US" altLang="ja-JP" sz="1100">
                  <a:latin typeface="+mn-ea"/>
                </a:rPr>
                <a:t>3</a:t>
              </a:r>
              <a:r>
                <a:rPr kumimoji="1" lang="ja-JP" altLang="en-US" sz="1100">
                  <a:latin typeface="+mn-ea"/>
                </a:rPr>
                <a:t>年目</a:t>
              </a:r>
            </a:p>
          </p:txBody>
        </p:sp>
        <p:sp>
          <p:nvSpPr>
            <p:cNvPr id="61" name="テキスト ボックス 60">
              <a:extLst>
                <a:ext uri="{FF2B5EF4-FFF2-40B4-BE49-F238E27FC236}">
                  <a16:creationId xmlns:a16="http://schemas.microsoft.com/office/drawing/2014/main" id="{F7581B1A-5918-CC5A-4E2C-7FE4C68959E2}"/>
                </a:ext>
              </a:extLst>
            </p:cNvPr>
            <p:cNvSpPr txBox="1"/>
            <p:nvPr/>
          </p:nvSpPr>
          <p:spPr>
            <a:xfrm>
              <a:off x="5309604" y="883794"/>
              <a:ext cx="815341" cy="261610"/>
            </a:xfrm>
            <a:prstGeom prst="rect">
              <a:avLst/>
            </a:prstGeom>
            <a:noFill/>
          </p:spPr>
          <p:txBody>
            <a:bodyPr wrap="square" rtlCol="0">
              <a:spAutoFit/>
            </a:bodyPr>
            <a:lstStyle/>
            <a:p>
              <a:r>
                <a:rPr kumimoji="1" lang="en-US" altLang="ja-JP" sz="1100">
                  <a:latin typeface="+mn-ea"/>
                </a:rPr>
                <a:t>4</a:t>
              </a:r>
              <a:r>
                <a:rPr kumimoji="1" lang="ja-JP" altLang="en-US" sz="1100">
                  <a:latin typeface="+mn-ea"/>
                </a:rPr>
                <a:t>年目</a:t>
              </a:r>
            </a:p>
          </p:txBody>
        </p:sp>
        <p:sp>
          <p:nvSpPr>
            <p:cNvPr id="62" name="テキスト ボックス 61">
              <a:extLst>
                <a:ext uri="{FF2B5EF4-FFF2-40B4-BE49-F238E27FC236}">
                  <a16:creationId xmlns:a16="http://schemas.microsoft.com/office/drawing/2014/main" id="{6956CC7F-A361-ED8F-B20E-9F04554C4A13}"/>
                </a:ext>
              </a:extLst>
            </p:cNvPr>
            <p:cNvSpPr txBox="1"/>
            <p:nvPr/>
          </p:nvSpPr>
          <p:spPr>
            <a:xfrm>
              <a:off x="6952919" y="890715"/>
              <a:ext cx="815341" cy="261610"/>
            </a:xfrm>
            <a:prstGeom prst="rect">
              <a:avLst/>
            </a:prstGeom>
            <a:noFill/>
          </p:spPr>
          <p:txBody>
            <a:bodyPr wrap="square" rtlCol="0">
              <a:spAutoFit/>
            </a:bodyPr>
            <a:lstStyle/>
            <a:p>
              <a:r>
                <a:rPr kumimoji="1" lang="en-US" altLang="ja-JP" sz="1100">
                  <a:latin typeface="+mn-ea"/>
                </a:rPr>
                <a:t>5</a:t>
              </a:r>
              <a:r>
                <a:rPr kumimoji="1" lang="ja-JP" altLang="en-US" sz="1100">
                  <a:latin typeface="+mn-ea"/>
                </a:rPr>
                <a:t>年目</a:t>
              </a:r>
              <a:r>
                <a:rPr kumimoji="1" lang="en-US" altLang="ja-JP" sz="1100">
                  <a:latin typeface="+mn-ea"/>
                </a:rPr>
                <a:t>〜</a:t>
              </a:r>
              <a:endParaRPr kumimoji="1" lang="ja-JP" altLang="en-US" sz="1100">
                <a:latin typeface="+mn-ea"/>
              </a:endParaRPr>
            </a:p>
          </p:txBody>
        </p:sp>
      </p:grpSp>
      <p:sp>
        <p:nvSpPr>
          <p:cNvPr id="63" name="テキスト ボックス 62">
            <a:extLst>
              <a:ext uri="{FF2B5EF4-FFF2-40B4-BE49-F238E27FC236}">
                <a16:creationId xmlns:a16="http://schemas.microsoft.com/office/drawing/2014/main" id="{B3D1B7B9-039D-7589-4AAA-63492C463632}"/>
              </a:ext>
            </a:extLst>
          </p:cNvPr>
          <p:cNvSpPr txBox="1"/>
          <p:nvPr/>
        </p:nvSpPr>
        <p:spPr>
          <a:xfrm>
            <a:off x="1094235" y="2463069"/>
            <a:ext cx="137602" cy="725764"/>
          </a:xfrm>
          <a:prstGeom prst="rect">
            <a:avLst/>
          </a:prstGeom>
          <a:solidFill>
            <a:schemeClr val="bg1"/>
          </a:solidFill>
        </p:spPr>
        <p:txBody>
          <a:bodyPr vert="eaVert" wrap="square" lIns="0" tIns="0" rIns="0" bIns="0" rtlCol="0">
            <a:spAutoFit/>
          </a:bodyPr>
          <a:lstStyle/>
          <a:p>
            <a:r>
              <a:rPr lang="ja-JP" altLang="en-US" sz="894">
                <a:latin typeface="+mn-ea"/>
              </a:rPr>
              <a:t>日本特許出願</a:t>
            </a:r>
          </a:p>
        </p:txBody>
      </p:sp>
      <p:cxnSp>
        <p:nvCxnSpPr>
          <p:cNvPr id="64" name="直線矢印コネクタ 63">
            <a:extLst>
              <a:ext uri="{FF2B5EF4-FFF2-40B4-BE49-F238E27FC236}">
                <a16:creationId xmlns:a16="http://schemas.microsoft.com/office/drawing/2014/main" id="{D2ED385D-BAB9-797A-3485-073D5F938F8A}"/>
              </a:ext>
            </a:extLst>
          </p:cNvPr>
          <p:cNvCxnSpPr>
            <a:cxnSpLocks/>
          </p:cNvCxnSpPr>
          <p:nvPr/>
        </p:nvCxnSpPr>
        <p:spPr>
          <a:xfrm>
            <a:off x="2448307" y="2254546"/>
            <a:ext cx="0" cy="1113795"/>
          </a:xfrm>
          <a:prstGeom prst="straightConnector1">
            <a:avLst/>
          </a:prstGeom>
          <a:ln w="19050">
            <a:solidFill>
              <a:schemeClr val="accent3"/>
            </a:solidFill>
            <a:tailEnd type="stealth" w="lg" len="lg"/>
          </a:ln>
        </p:spPr>
        <p:style>
          <a:lnRef idx="1">
            <a:schemeClr val="accent1"/>
          </a:lnRef>
          <a:fillRef idx="0">
            <a:schemeClr val="accent1"/>
          </a:fillRef>
          <a:effectRef idx="0">
            <a:schemeClr val="accent1"/>
          </a:effectRef>
          <a:fontRef idx="minor">
            <a:schemeClr val="tx1"/>
          </a:fontRef>
        </p:style>
      </p:cxnSp>
      <p:sp>
        <p:nvSpPr>
          <p:cNvPr id="65" name="三角形 146">
            <a:extLst>
              <a:ext uri="{FF2B5EF4-FFF2-40B4-BE49-F238E27FC236}">
                <a16:creationId xmlns:a16="http://schemas.microsoft.com/office/drawing/2014/main" id="{2D98B05A-7429-08C9-450C-ECC683372CCC}"/>
              </a:ext>
            </a:extLst>
          </p:cNvPr>
          <p:cNvSpPr/>
          <p:nvPr/>
        </p:nvSpPr>
        <p:spPr>
          <a:xfrm>
            <a:off x="4915646" y="2273161"/>
            <a:ext cx="170259" cy="149622"/>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sz="1463">
              <a:latin typeface="+mn-ea"/>
            </a:endParaRPr>
          </a:p>
        </p:txBody>
      </p:sp>
      <p:sp>
        <p:nvSpPr>
          <p:cNvPr id="66" name="三角形 147">
            <a:extLst>
              <a:ext uri="{FF2B5EF4-FFF2-40B4-BE49-F238E27FC236}">
                <a16:creationId xmlns:a16="http://schemas.microsoft.com/office/drawing/2014/main" id="{2227B057-6CB0-7E27-3E68-B79E5A29706D}"/>
              </a:ext>
            </a:extLst>
          </p:cNvPr>
          <p:cNvSpPr/>
          <p:nvPr/>
        </p:nvSpPr>
        <p:spPr>
          <a:xfrm>
            <a:off x="1082592" y="2260217"/>
            <a:ext cx="170259" cy="149622"/>
          </a:xfrm>
          <a:prstGeom prst="triangl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sz="1463">
              <a:latin typeface="+mn-ea"/>
            </a:endParaRPr>
          </a:p>
        </p:txBody>
      </p:sp>
      <p:sp>
        <p:nvSpPr>
          <p:cNvPr id="67" name="テキスト ボックス 66">
            <a:extLst>
              <a:ext uri="{FF2B5EF4-FFF2-40B4-BE49-F238E27FC236}">
                <a16:creationId xmlns:a16="http://schemas.microsoft.com/office/drawing/2014/main" id="{27517325-6181-D02A-393F-290EBBD66336}"/>
              </a:ext>
            </a:extLst>
          </p:cNvPr>
          <p:cNvSpPr txBox="1"/>
          <p:nvPr/>
        </p:nvSpPr>
        <p:spPr>
          <a:xfrm>
            <a:off x="4933011" y="2448079"/>
            <a:ext cx="137602" cy="472932"/>
          </a:xfrm>
          <a:prstGeom prst="rect">
            <a:avLst/>
          </a:prstGeom>
          <a:solidFill>
            <a:schemeClr val="bg1"/>
          </a:solidFill>
        </p:spPr>
        <p:txBody>
          <a:bodyPr vert="eaVert" wrap="square" lIns="0" tIns="0" rIns="0" bIns="0" rtlCol="0">
            <a:spAutoFit/>
          </a:bodyPr>
          <a:lstStyle>
            <a:defPPr>
              <a:defRPr lang="en-US"/>
            </a:defPPr>
            <a:lvl1pPr>
              <a:defRPr sz="894">
                <a:latin typeface="+mj-ea"/>
                <a:ea typeface="+mj-ea"/>
              </a:defRPr>
            </a:lvl1pPr>
          </a:lstStyle>
          <a:p>
            <a:r>
              <a:rPr lang="ja-JP" altLang="en-US">
                <a:latin typeface="+mn-ea"/>
                <a:ea typeface="+mn-ea"/>
              </a:rPr>
              <a:t>審査請求</a:t>
            </a:r>
          </a:p>
        </p:txBody>
      </p:sp>
      <p:sp>
        <p:nvSpPr>
          <p:cNvPr id="68" name="テキスト ボックス 67">
            <a:extLst>
              <a:ext uri="{FF2B5EF4-FFF2-40B4-BE49-F238E27FC236}">
                <a16:creationId xmlns:a16="http://schemas.microsoft.com/office/drawing/2014/main" id="{AA97564B-8A74-D45B-CFC4-51AB0D0FD2A5}"/>
              </a:ext>
            </a:extLst>
          </p:cNvPr>
          <p:cNvSpPr txBox="1"/>
          <p:nvPr/>
        </p:nvSpPr>
        <p:spPr>
          <a:xfrm>
            <a:off x="3113225" y="1831583"/>
            <a:ext cx="1242179" cy="137602"/>
          </a:xfrm>
          <a:prstGeom prst="rect">
            <a:avLst/>
          </a:prstGeom>
          <a:solidFill>
            <a:schemeClr val="bg1"/>
          </a:solidFill>
        </p:spPr>
        <p:txBody>
          <a:bodyPr wrap="square" lIns="0" tIns="0" rIns="0" bIns="0" rtlCol="0">
            <a:spAutoFit/>
          </a:bodyPr>
          <a:lstStyle>
            <a:defPPr>
              <a:defRPr lang="en-US"/>
            </a:defPPr>
            <a:lvl1pPr algn="ctr">
              <a:defRPr sz="894">
                <a:latin typeface="+mj-ea"/>
                <a:ea typeface="+mj-ea"/>
              </a:defRPr>
            </a:lvl1pPr>
          </a:lstStyle>
          <a:p>
            <a:r>
              <a:rPr lang="en-US" altLang="ja-JP">
                <a:latin typeface="+mn-ea"/>
                <a:ea typeface="+mn-ea"/>
              </a:rPr>
              <a:t>3</a:t>
            </a:r>
            <a:r>
              <a:rPr lang="ja-JP" altLang="en-US">
                <a:latin typeface="+mn-ea"/>
                <a:ea typeface="+mn-ea"/>
              </a:rPr>
              <a:t>年（</a:t>
            </a:r>
            <a:r>
              <a:rPr lang="en-US" altLang="ja-JP">
                <a:latin typeface="+mn-ea"/>
                <a:ea typeface="+mn-ea"/>
              </a:rPr>
              <a:t>36</a:t>
            </a:r>
            <a:r>
              <a:rPr lang="ja-JP" altLang="en-US">
                <a:latin typeface="+mn-ea"/>
                <a:ea typeface="+mn-ea"/>
              </a:rPr>
              <a:t>月）以内</a:t>
            </a:r>
          </a:p>
        </p:txBody>
      </p:sp>
      <p:sp>
        <p:nvSpPr>
          <p:cNvPr id="69" name="テキスト ボックス 68">
            <a:extLst>
              <a:ext uri="{FF2B5EF4-FFF2-40B4-BE49-F238E27FC236}">
                <a16:creationId xmlns:a16="http://schemas.microsoft.com/office/drawing/2014/main" id="{06012F40-308E-5381-1C60-31B7F0D401DD}"/>
              </a:ext>
            </a:extLst>
          </p:cNvPr>
          <p:cNvSpPr txBox="1"/>
          <p:nvPr/>
        </p:nvSpPr>
        <p:spPr>
          <a:xfrm>
            <a:off x="4583389" y="2936883"/>
            <a:ext cx="883247" cy="137602"/>
          </a:xfrm>
          <a:prstGeom prst="rect">
            <a:avLst/>
          </a:prstGeom>
          <a:solidFill>
            <a:schemeClr val="bg1"/>
          </a:solidFill>
        </p:spPr>
        <p:txBody>
          <a:bodyPr wrap="square" lIns="0" tIns="0" rIns="0" bIns="0" rtlCol="0">
            <a:spAutoFit/>
          </a:bodyPr>
          <a:lstStyle/>
          <a:p>
            <a:pPr algn="ctr"/>
            <a:r>
              <a:rPr lang="ja-JP" altLang="en-US" sz="894">
                <a:solidFill>
                  <a:schemeClr val="accent3"/>
                </a:solidFill>
                <a:latin typeface="+mn-ea"/>
              </a:rPr>
              <a:t>＋</a:t>
            </a:r>
            <a:r>
              <a:rPr lang="en-US" altLang="ja-JP" sz="894">
                <a:solidFill>
                  <a:schemeClr val="accent3"/>
                </a:solidFill>
                <a:latin typeface="+mn-ea"/>
              </a:rPr>
              <a:t>15〜20</a:t>
            </a:r>
            <a:r>
              <a:rPr lang="ja-JP" altLang="en-US" sz="894">
                <a:solidFill>
                  <a:schemeClr val="accent3"/>
                </a:solidFill>
                <a:latin typeface="+mn-ea"/>
              </a:rPr>
              <a:t>万円</a:t>
            </a:r>
          </a:p>
        </p:txBody>
      </p:sp>
      <p:sp>
        <p:nvSpPr>
          <p:cNvPr id="70" name="角丸四角形吹き出し 151">
            <a:extLst>
              <a:ext uri="{FF2B5EF4-FFF2-40B4-BE49-F238E27FC236}">
                <a16:creationId xmlns:a16="http://schemas.microsoft.com/office/drawing/2014/main" id="{75FEE3E5-1953-9EB2-94D7-04AB8563EDC0}"/>
              </a:ext>
            </a:extLst>
          </p:cNvPr>
          <p:cNvSpPr/>
          <p:nvPr/>
        </p:nvSpPr>
        <p:spPr>
          <a:xfrm>
            <a:off x="2942387" y="2453327"/>
            <a:ext cx="1183183" cy="624280"/>
          </a:xfrm>
          <a:prstGeom prst="wedgeRoundRectCallout">
            <a:avLst>
              <a:gd name="adj1" fmla="val 38925"/>
              <a:gd name="adj2" fmla="val -74294"/>
              <a:gd name="adj3" fmla="val 16667"/>
            </a:avLst>
          </a:prstGeom>
          <a:solidFill>
            <a:schemeClr val="accent6">
              <a:lumMod val="20000"/>
              <a:lumOff val="80000"/>
            </a:schemeClr>
          </a:solidFill>
          <a:ln>
            <a:solidFill>
              <a:schemeClr val="accent6">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ctr"/>
          <a:lstStyle/>
          <a:p>
            <a:pPr algn="ctr"/>
            <a:r>
              <a:rPr lang="ja-JP" altLang="en-US" sz="890">
                <a:solidFill>
                  <a:schemeClr val="tx1"/>
                </a:solidFill>
                <a:latin typeface="+mn-ea"/>
              </a:rPr>
              <a:t>決断</a:t>
            </a:r>
            <a:r>
              <a:rPr lang="en-US" altLang="ja-JP" sz="890">
                <a:solidFill>
                  <a:schemeClr val="tx1"/>
                </a:solidFill>
                <a:latin typeface="+mn-ea"/>
              </a:rPr>
              <a:t>2</a:t>
            </a:r>
            <a:r>
              <a:rPr lang="ja-JP" altLang="en-US" sz="890">
                <a:solidFill>
                  <a:schemeClr val="tx1"/>
                </a:solidFill>
                <a:latin typeface="+mn-ea"/>
              </a:rPr>
              <a:t>：</a:t>
            </a:r>
            <a:endParaRPr lang="en-US" altLang="ja-JP" sz="890">
              <a:solidFill>
                <a:schemeClr val="tx1"/>
              </a:solidFill>
              <a:latin typeface="+mn-ea"/>
            </a:endParaRPr>
          </a:p>
          <a:p>
            <a:pPr algn="ctr"/>
            <a:r>
              <a:rPr lang="en-US" altLang="ja-JP" sz="890">
                <a:solidFill>
                  <a:schemeClr val="tx1"/>
                </a:solidFill>
                <a:latin typeface="+mn-ea"/>
              </a:rPr>
              <a:t>3</a:t>
            </a:r>
            <a:r>
              <a:rPr lang="ja-JP" altLang="en-US" sz="890">
                <a:solidFill>
                  <a:schemeClr val="tx1"/>
                </a:solidFill>
                <a:latin typeface="+mn-ea"/>
              </a:rPr>
              <a:t>年以内に日本出願に対して審査請求をするかどうかを判断</a:t>
            </a:r>
          </a:p>
        </p:txBody>
      </p:sp>
      <p:sp>
        <p:nvSpPr>
          <p:cNvPr id="71" name="テキスト ボックス 70">
            <a:extLst>
              <a:ext uri="{FF2B5EF4-FFF2-40B4-BE49-F238E27FC236}">
                <a16:creationId xmlns:a16="http://schemas.microsoft.com/office/drawing/2014/main" id="{BEFAA122-C233-D690-8117-8BE71ADD54A3}"/>
              </a:ext>
            </a:extLst>
          </p:cNvPr>
          <p:cNvSpPr txBox="1"/>
          <p:nvPr/>
        </p:nvSpPr>
        <p:spPr>
          <a:xfrm>
            <a:off x="811712" y="3148320"/>
            <a:ext cx="779069" cy="137602"/>
          </a:xfrm>
          <a:prstGeom prst="rect">
            <a:avLst/>
          </a:prstGeom>
          <a:solidFill>
            <a:schemeClr val="bg1"/>
          </a:solidFill>
        </p:spPr>
        <p:txBody>
          <a:bodyPr wrap="square" lIns="0" tIns="0" rIns="0" bIns="0" rtlCol="0">
            <a:spAutoFit/>
          </a:bodyPr>
          <a:lstStyle>
            <a:defPPr>
              <a:defRPr lang="en-US"/>
            </a:defPPr>
            <a:lvl1pPr>
              <a:defRPr sz="894">
                <a:solidFill>
                  <a:srgbClr val="FF0000"/>
                </a:solidFill>
                <a:latin typeface="+mj-ea"/>
                <a:ea typeface="+mj-ea"/>
              </a:defRPr>
            </a:lvl1pPr>
          </a:lstStyle>
          <a:p>
            <a:pPr algn="ctr"/>
            <a:r>
              <a:rPr lang="en-US" altLang="ja-JP">
                <a:solidFill>
                  <a:schemeClr val="accent3"/>
                </a:solidFill>
                <a:latin typeface="+mn-ea"/>
                <a:ea typeface="+mn-ea"/>
              </a:rPr>
              <a:t>40〜50</a:t>
            </a:r>
            <a:r>
              <a:rPr lang="ja-JP" altLang="en-US">
                <a:solidFill>
                  <a:schemeClr val="accent3"/>
                </a:solidFill>
                <a:latin typeface="+mn-ea"/>
                <a:ea typeface="+mn-ea"/>
              </a:rPr>
              <a:t>万円</a:t>
            </a:r>
          </a:p>
        </p:txBody>
      </p:sp>
      <p:sp>
        <p:nvSpPr>
          <p:cNvPr id="72" name="テキスト ボックス 71">
            <a:extLst>
              <a:ext uri="{FF2B5EF4-FFF2-40B4-BE49-F238E27FC236}">
                <a16:creationId xmlns:a16="http://schemas.microsoft.com/office/drawing/2014/main" id="{83E232D8-EF8E-A61C-7701-808D7FEB114E}"/>
              </a:ext>
            </a:extLst>
          </p:cNvPr>
          <p:cNvSpPr txBox="1"/>
          <p:nvPr/>
        </p:nvSpPr>
        <p:spPr>
          <a:xfrm>
            <a:off x="5333623" y="2588934"/>
            <a:ext cx="1531953" cy="137602"/>
          </a:xfrm>
          <a:prstGeom prst="rect">
            <a:avLst/>
          </a:prstGeom>
          <a:solidFill>
            <a:schemeClr val="bg1"/>
          </a:solidFill>
        </p:spPr>
        <p:txBody>
          <a:bodyPr wrap="square" lIns="0" tIns="0" rIns="0" bIns="0" rtlCol="0">
            <a:spAutoFit/>
          </a:bodyPr>
          <a:lstStyle>
            <a:defPPr>
              <a:defRPr lang="en-US"/>
            </a:defPPr>
            <a:lvl1pPr>
              <a:defRPr sz="894">
                <a:solidFill>
                  <a:srgbClr val="FF0000"/>
                </a:solidFill>
                <a:latin typeface="+mj-ea"/>
                <a:ea typeface="+mj-ea"/>
              </a:defRPr>
            </a:lvl1pPr>
          </a:lstStyle>
          <a:p>
            <a:pPr algn="ctr"/>
            <a:r>
              <a:rPr lang="ja-JP" altLang="en-US">
                <a:solidFill>
                  <a:schemeClr val="accent3"/>
                </a:solidFill>
                <a:latin typeface="+mn-ea"/>
                <a:ea typeface="+mn-ea"/>
              </a:rPr>
              <a:t>権利化まで＋</a:t>
            </a:r>
            <a:r>
              <a:rPr lang="en-US" altLang="ja-JP">
                <a:solidFill>
                  <a:schemeClr val="accent3"/>
                </a:solidFill>
                <a:latin typeface="+mn-ea"/>
                <a:ea typeface="+mn-ea"/>
              </a:rPr>
              <a:t>25〜30</a:t>
            </a:r>
            <a:r>
              <a:rPr lang="ja-JP" altLang="en-US">
                <a:solidFill>
                  <a:schemeClr val="accent3"/>
                </a:solidFill>
                <a:latin typeface="+mn-ea"/>
                <a:ea typeface="+mn-ea"/>
              </a:rPr>
              <a:t>万円</a:t>
            </a:r>
          </a:p>
        </p:txBody>
      </p:sp>
      <p:cxnSp>
        <p:nvCxnSpPr>
          <p:cNvPr id="73" name="直線コネクタ 72">
            <a:extLst>
              <a:ext uri="{FF2B5EF4-FFF2-40B4-BE49-F238E27FC236}">
                <a16:creationId xmlns:a16="http://schemas.microsoft.com/office/drawing/2014/main" id="{55C87D28-7E85-6377-9DB6-3FBAB05FEF68}"/>
              </a:ext>
            </a:extLst>
          </p:cNvPr>
          <p:cNvCxnSpPr>
            <a:cxnSpLocks/>
          </p:cNvCxnSpPr>
          <p:nvPr/>
        </p:nvCxnSpPr>
        <p:spPr>
          <a:xfrm>
            <a:off x="1191131" y="2178424"/>
            <a:ext cx="1224887" cy="0"/>
          </a:xfrm>
          <a:prstGeom prst="line">
            <a:avLst/>
          </a:prstGeom>
          <a:ln w="152400"/>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DDFDD516-B422-38FF-975B-4BF3591A5533}"/>
              </a:ext>
            </a:extLst>
          </p:cNvPr>
          <p:cNvCxnSpPr>
            <a:cxnSpLocks/>
          </p:cNvCxnSpPr>
          <p:nvPr/>
        </p:nvCxnSpPr>
        <p:spPr>
          <a:xfrm>
            <a:off x="461445" y="2178424"/>
            <a:ext cx="669680" cy="0"/>
          </a:xfrm>
          <a:prstGeom prst="line">
            <a:avLst/>
          </a:prstGeom>
          <a:ln w="152400">
            <a:solidFill>
              <a:schemeClr val="accent1"/>
            </a:solidFill>
            <a:prstDash val="sysDot"/>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1659173B-BBC0-01A9-5A5D-F058F893460D}"/>
              </a:ext>
            </a:extLst>
          </p:cNvPr>
          <p:cNvCxnSpPr>
            <a:cxnSpLocks/>
          </p:cNvCxnSpPr>
          <p:nvPr/>
        </p:nvCxnSpPr>
        <p:spPr>
          <a:xfrm>
            <a:off x="2480925" y="2175845"/>
            <a:ext cx="2494073" cy="0"/>
          </a:xfrm>
          <a:prstGeom prst="line">
            <a:avLst/>
          </a:prstGeom>
          <a:ln w="152400"/>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EE04545A-E020-6179-7F6E-29BFD5E674E5}"/>
              </a:ext>
            </a:extLst>
          </p:cNvPr>
          <p:cNvSpPr txBox="1"/>
          <p:nvPr/>
        </p:nvSpPr>
        <p:spPr>
          <a:xfrm>
            <a:off x="2315936" y="3880388"/>
            <a:ext cx="275204" cy="702246"/>
          </a:xfrm>
          <a:prstGeom prst="rect">
            <a:avLst/>
          </a:prstGeom>
          <a:solidFill>
            <a:schemeClr val="bg1"/>
          </a:solidFill>
        </p:spPr>
        <p:txBody>
          <a:bodyPr vert="eaVert" wrap="square" lIns="0" tIns="0" rIns="0" bIns="0" rtlCol="0">
            <a:spAutoFit/>
          </a:bodyPr>
          <a:lstStyle>
            <a:defPPr>
              <a:defRPr lang="en-US"/>
            </a:defPPr>
            <a:lvl1pPr>
              <a:defRPr sz="894" b="1">
                <a:latin typeface="+mj-ea"/>
                <a:ea typeface="+mj-ea"/>
              </a:defRPr>
            </a:lvl1pPr>
          </a:lstStyle>
          <a:p>
            <a:r>
              <a:rPr lang="ja-JP" altLang="en-US" b="0">
                <a:latin typeface="+mn-ea"/>
                <a:ea typeface="+mn-ea"/>
              </a:rPr>
              <a:t>ＰＣＴ出願（国際出願）</a:t>
            </a:r>
          </a:p>
        </p:txBody>
      </p:sp>
      <p:sp>
        <p:nvSpPr>
          <p:cNvPr id="77" name="テキスト ボックス 76">
            <a:extLst>
              <a:ext uri="{FF2B5EF4-FFF2-40B4-BE49-F238E27FC236}">
                <a16:creationId xmlns:a16="http://schemas.microsoft.com/office/drawing/2014/main" id="{E57F69ED-110B-5A1A-7499-2E0D887156F3}"/>
              </a:ext>
            </a:extLst>
          </p:cNvPr>
          <p:cNvSpPr txBox="1"/>
          <p:nvPr/>
        </p:nvSpPr>
        <p:spPr>
          <a:xfrm>
            <a:off x="2536922" y="3271227"/>
            <a:ext cx="1094672" cy="137602"/>
          </a:xfrm>
          <a:prstGeom prst="rect">
            <a:avLst/>
          </a:prstGeom>
          <a:solidFill>
            <a:schemeClr val="bg1"/>
          </a:solidFill>
        </p:spPr>
        <p:txBody>
          <a:bodyPr wrap="square" lIns="0" tIns="0" rIns="0" bIns="0" rtlCol="0">
            <a:spAutoFit/>
          </a:bodyPr>
          <a:lstStyle>
            <a:defPPr>
              <a:defRPr lang="en-US"/>
            </a:defPPr>
            <a:lvl1pPr algn="ctr">
              <a:defRPr sz="894">
                <a:latin typeface="+mj-ea"/>
                <a:ea typeface="+mj-ea"/>
              </a:defRPr>
            </a:lvl1pPr>
          </a:lstStyle>
          <a:p>
            <a:r>
              <a:rPr lang="en-US" altLang="ja-JP">
                <a:latin typeface="+mn-ea"/>
                <a:ea typeface="+mn-ea"/>
              </a:rPr>
              <a:t>2.5</a:t>
            </a:r>
            <a:r>
              <a:rPr lang="ja-JP" altLang="en-US">
                <a:latin typeface="+mn-ea"/>
                <a:ea typeface="+mn-ea"/>
              </a:rPr>
              <a:t>年（</a:t>
            </a:r>
            <a:r>
              <a:rPr lang="en-US" altLang="ja-JP">
                <a:latin typeface="+mn-ea"/>
                <a:ea typeface="+mn-ea"/>
              </a:rPr>
              <a:t>30</a:t>
            </a:r>
            <a:r>
              <a:rPr lang="ja-JP" altLang="en-US">
                <a:latin typeface="+mn-ea"/>
                <a:ea typeface="+mn-ea"/>
              </a:rPr>
              <a:t>月）以内</a:t>
            </a:r>
          </a:p>
        </p:txBody>
      </p:sp>
      <p:cxnSp>
        <p:nvCxnSpPr>
          <p:cNvPr id="78" name="直線コネクタ 77">
            <a:extLst>
              <a:ext uri="{FF2B5EF4-FFF2-40B4-BE49-F238E27FC236}">
                <a16:creationId xmlns:a16="http://schemas.microsoft.com/office/drawing/2014/main" id="{6B5524E9-7D26-A040-14FC-75BDCFCD67EA}"/>
              </a:ext>
            </a:extLst>
          </p:cNvPr>
          <p:cNvCxnSpPr>
            <a:cxnSpLocks/>
          </p:cNvCxnSpPr>
          <p:nvPr/>
        </p:nvCxnSpPr>
        <p:spPr>
          <a:xfrm>
            <a:off x="5037694" y="2175845"/>
            <a:ext cx="2328074" cy="0"/>
          </a:xfrm>
          <a:prstGeom prst="line">
            <a:avLst/>
          </a:prstGeom>
          <a:ln w="152400"/>
        </p:spPr>
        <p:style>
          <a:lnRef idx="1">
            <a:schemeClr val="accent1"/>
          </a:lnRef>
          <a:fillRef idx="0">
            <a:schemeClr val="accent1"/>
          </a:fillRef>
          <a:effectRef idx="0">
            <a:schemeClr val="accent1"/>
          </a:effectRef>
          <a:fontRef idx="minor">
            <a:schemeClr val="tx1"/>
          </a:fontRef>
        </p:style>
      </p:cxnSp>
      <p:sp>
        <p:nvSpPr>
          <p:cNvPr id="79" name="四角形吹き出し 160">
            <a:extLst>
              <a:ext uri="{FF2B5EF4-FFF2-40B4-BE49-F238E27FC236}">
                <a16:creationId xmlns:a16="http://schemas.microsoft.com/office/drawing/2014/main" id="{8F575520-D3DA-DB57-C46F-0B7E84B07260}"/>
              </a:ext>
            </a:extLst>
          </p:cNvPr>
          <p:cNvSpPr/>
          <p:nvPr/>
        </p:nvSpPr>
        <p:spPr>
          <a:xfrm>
            <a:off x="5664882" y="2858308"/>
            <a:ext cx="1522394" cy="481377"/>
          </a:xfrm>
          <a:prstGeom prst="wedgeRectCallout">
            <a:avLst>
              <a:gd name="adj1" fmla="val 55733"/>
              <a:gd name="adj2" fmla="val -74780"/>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ja-JP" altLang="en-US" sz="813">
                <a:solidFill>
                  <a:schemeClr val="tx1"/>
                </a:solidFill>
                <a:latin typeface="+mn-ea"/>
              </a:rPr>
              <a:t>特許庁対応（拒絶対応）などを経て特許権取得（取得できない可能性もあり）</a:t>
            </a:r>
          </a:p>
        </p:txBody>
      </p:sp>
      <p:sp>
        <p:nvSpPr>
          <p:cNvPr id="80" name="テキスト ボックス 79">
            <a:extLst>
              <a:ext uri="{FF2B5EF4-FFF2-40B4-BE49-F238E27FC236}">
                <a16:creationId xmlns:a16="http://schemas.microsoft.com/office/drawing/2014/main" id="{B2FAA797-21DD-8C64-5C2C-FCFE4447CAFE}"/>
              </a:ext>
            </a:extLst>
          </p:cNvPr>
          <p:cNvSpPr txBox="1"/>
          <p:nvPr/>
        </p:nvSpPr>
        <p:spPr>
          <a:xfrm>
            <a:off x="2207708" y="4532843"/>
            <a:ext cx="493057" cy="275204"/>
          </a:xfrm>
          <a:prstGeom prst="rect">
            <a:avLst/>
          </a:prstGeom>
          <a:solidFill>
            <a:schemeClr val="bg1"/>
          </a:solidFill>
        </p:spPr>
        <p:txBody>
          <a:bodyPr wrap="square" lIns="0" tIns="0" rIns="0" bIns="0" rtlCol="0">
            <a:spAutoFit/>
          </a:bodyPr>
          <a:lstStyle>
            <a:defPPr>
              <a:defRPr lang="en-US"/>
            </a:defPPr>
            <a:lvl1pPr algn="ctr">
              <a:defRPr sz="894">
                <a:solidFill>
                  <a:srgbClr val="FF0000"/>
                </a:solidFill>
                <a:latin typeface="+mj-ea"/>
                <a:ea typeface="+mj-ea"/>
              </a:defRPr>
            </a:lvl1pPr>
          </a:lstStyle>
          <a:p>
            <a:r>
              <a:rPr lang="ja-JP" altLang="en-US">
                <a:solidFill>
                  <a:schemeClr val="accent3"/>
                </a:solidFill>
                <a:latin typeface="+mn-ea"/>
                <a:ea typeface="+mn-ea"/>
              </a:rPr>
              <a:t>＋</a:t>
            </a:r>
            <a:r>
              <a:rPr lang="en-US" altLang="ja-JP">
                <a:solidFill>
                  <a:schemeClr val="accent3"/>
                </a:solidFill>
                <a:latin typeface="+mn-ea"/>
                <a:ea typeface="+mn-ea"/>
              </a:rPr>
              <a:t>50</a:t>
            </a:r>
            <a:r>
              <a:rPr lang="ja-JP" altLang="en-US">
                <a:solidFill>
                  <a:schemeClr val="accent3"/>
                </a:solidFill>
                <a:latin typeface="+mn-ea"/>
                <a:ea typeface="+mn-ea"/>
              </a:rPr>
              <a:t>万円</a:t>
            </a:r>
          </a:p>
        </p:txBody>
      </p:sp>
      <p:cxnSp>
        <p:nvCxnSpPr>
          <p:cNvPr id="81" name="直線コネクタ 80">
            <a:extLst>
              <a:ext uri="{FF2B5EF4-FFF2-40B4-BE49-F238E27FC236}">
                <a16:creationId xmlns:a16="http://schemas.microsoft.com/office/drawing/2014/main" id="{55005001-6061-29EE-69C5-2FCFE42668C8}"/>
              </a:ext>
            </a:extLst>
          </p:cNvPr>
          <p:cNvCxnSpPr>
            <a:cxnSpLocks/>
          </p:cNvCxnSpPr>
          <p:nvPr/>
        </p:nvCxnSpPr>
        <p:spPr>
          <a:xfrm>
            <a:off x="4342124" y="4345876"/>
            <a:ext cx="3330377"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C781F32D-C6D3-0406-CA28-21EA0277417E}"/>
              </a:ext>
            </a:extLst>
          </p:cNvPr>
          <p:cNvCxnSpPr>
            <a:cxnSpLocks/>
          </p:cNvCxnSpPr>
          <p:nvPr/>
        </p:nvCxnSpPr>
        <p:spPr>
          <a:xfrm>
            <a:off x="4342124" y="4915838"/>
            <a:ext cx="3330377" cy="0"/>
          </a:xfrm>
          <a:prstGeom prst="line">
            <a:avLst/>
          </a:prstGeom>
          <a:ln w="152400">
            <a:solidFill>
              <a:schemeClr val="accent6">
                <a:lumMod val="75000"/>
              </a:schemeClr>
            </a:solidFill>
          </a:ln>
        </p:spPr>
        <p:style>
          <a:lnRef idx="1">
            <a:schemeClr val="accent1"/>
          </a:lnRef>
          <a:fillRef idx="0">
            <a:schemeClr val="accent1"/>
          </a:fillRef>
          <a:effectRef idx="0">
            <a:schemeClr val="accent1"/>
          </a:effectRef>
          <a:fontRef idx="minor">
            <a:schemeClr val="tx1"/>
          </a:fontRef>
        </p:style>
      </p:cxnSp>
      <p:sp>
        <p:nvSpPr>
          <p:cNvPr id="83" name="星 5 164">
            <a:extLst>
              <a:ext uri="{FF2B5EF4-FFF2-40B4-BE49-F238E27FC236}">
                <a16:creationId xmlns:a16="http://schemas.microsoft.com/office/drawing/2014/main" id="{AF3E4617-0E64-88C3-904B-967B744B0D16}"/>
              </a:ext>
            </a:extLst>
          </p:cNvPr>
          <p:cNvSpPr/>
          <p:nvPr/>
        </p:nvSpPr>
        <p:spPr>
          <a:xfrm>
            <a:off x="7714120" y="4213198"/>
            <a:ext cx="190897" cy="190897"/>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latin typeface="+mn-ea"/>
            </a:endParaRPr>
          </a:p>
        </p:txBody>
      </p:sp>
      <p:sp>
        <p:nvSpPr>
          <p:cNvPr id="84" name="星 5 165">
            <a:extLst>
              <a:ext uri="{FF2B5EF4-FFF2-40B4-BE49-F238E27FC236}">
                <a16:creationId xmlns:a16="http://schemas.microsoft.com/office/drawing/2014/main" id="{1A48F0AD-3F7A-D235-E9A9-3C4B35C5FF27}"/>
              </a:ext>
            </a:extLst>
          </p:cNvPr>
          <p:cNvSpPr/>
          <p:nvPr/>
        </p:nvSpPr>
        <p:spPr>
          <a:xfrm>
            <a:off x="7714120" y="3615291"/>
            <a:ext cx="190897" cy="190897"/>
          </a:xfrm>
          <a:prstGeom prst="star5">
            <a:avLst/>
          </a:prstGeom>
          <a:solidFill>
            <a:schemeClr val="accent3"/>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ja-JP" altLang="en-US" sz="1463">
              <a:latin typeface="+mn-ea"/>
            </a:endParaRPr>
          </a:p>
        </p:txBody>
      </p:sp>
      <p:grpSp>
        <p:nvGrpSpPr>
          <p:cNvPr id="85" name="グループ化 84">
            <a:extLst>
              <a:ext uri="{FF2B5EF4-FFF2-40B4-BE49-F238E27FC236}">
                <a16:creationId xmlns:a16="http://schemas.microsoft.com/office/drawing/2014/main" id="{5D28F73A-65FD-8134-C8B6-F8EB6269A6C5}"/>
              </a:ext>
            </a:extLst>
          </p:cNvPr>
          <p:cNvGrpSpPr/>
          <p:nvPr/>
        </p:nvGrpSpPr>
        <p:grpSpPr>
          <a:xfrm>
            <a:off x="5699500" y="4440340"/>
            <a:ext cx="478420" cy="302273"/>
            <a:chOff x="5710423" y="3780900"/>
            <a:chExt cx="478420" cy="302273"/>
          </a:xfrm>
        </p:grpSpPr>
        <p:sp>
          <p:nvSpPr>
            <p:cNvPr id="86" name="三角形 167">
              <a:extLst>
                <a:ext uri="{FF2B5EF4-FFF2-40B4-BE49-F238E27FC236}">
                  <a16:creationId xmlns:a16="http://schemas.microsoft.com/office/drawing/2014/main" id="{F88DA6FD-1A21-06A8-F639-093EE9EEA225}"/>
                </a:ext>
              </a:extLst>
            </p:cNvPr>
            <p:cNvSpPr/>
            <p:nvPr/>
          </p:nvSpPr>
          <p:spPr>
            <a:xfrm>
              <a:off x="5864504" y="3780900"/>
              <a:ext cx="170259" cy="149622"/>
            </a:xfrm>
            <a:prstGeom prst="triangle">
              <a:avLst/>
            </a:prstGeom>
            <a:solidFill>
              <a:schemeClr val="bg1">
                <a:lumMod val="50000"/>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sz="1463">
                <a:latin typeface="+mn-ea"/>
              </a:endParaRPr>
            </a:p>
          </p:txBody>
        </p:sp>
        <p:sp>
          <p:nvSpPr>
            <p:cNvPr id="87" name="テキスト ボックス 86">
              <a:extLst>
                <a:ext uri="{FF2B5EF4-FFF2-40B4-BE49-F238E27FC236}">
                  <a16:creationId xmlns:a16="http://schemas.microsoft.com/office/drawing/2014/main" id="{AD052D30-AE5C-4B54-7239-2E303205AD7F}"/>
                </a:ext>
              </a:extLst>
            </p:cNvPr>
            <p:cNvSpPr txBox="1"/>
            <p:nvPr/>
          </p:nvSpPr>
          <p:spPr>
            <a:xfrm>
              <a:off x="5710423" y="3945571"/>
              <a:ext cx="478420" cy="137602"/>
            </a:xfrm>
            <a:prstGeom prst="rect">
              <a:avLst/>
            </a:prstGeom>
            <a:solidFill>
              <a:schemeClr val="bg1"/>
            </a:solidFill>
          </p:spPr>
          <p:txBody>
            <a:bodyPr wrap="square" lIns="0" tIns="0" rIns="0" bIns="0" rtlCol="0">
              <a:spAutoFit/>
            </a:bodyPr>
            <a:lstStyle>
              <a:defPPr>
                <a:defRPr lang="en-US"/>
              </a:defPPr>
              <a:lvl1pPr algn="ctr">
                <a:defRPr sz="894" b="1">
                  <a:latin typeface="+mj-ea"/>
                  <a:ea typeface="+mj-ea"/>
                </a:defRPr>
              </a:lvl1pPr>
            </a:lstStyle>
            <a:p>
              <a:r>
                <a:rPr lang="ja-JP" altLang="en-US" b="0">
                  <a:latin typeface="+mn-ea"/>
                  <a:ea typeface="+mn-ea"/>
                </a:rPr>
                <a:t>中間処理</a:t>
              </a:r>
            </a:p>
          </p:txBody>
        </p:sp>
      </p:grpSp>
      <p:grpSp>
        <p:nvGrpSpPr>
          <p:cNvPr id="88" name="グループ化 87">
            <a:extLst>
              <a:ext uri="{FF2B5EF4-FFF2-40B4-BE49-F238E27FC236}">
                <a16:creationId xmlns:a16="http://schemas.microsoft.com/office/drawing/2014/main" id="{00EE0EFB-2721-14FD-E029-F94639CF9AFA}"/>
              </a:ext>
            </a:extLst>
          </p:cNvPr>
          <p:cNvGrpSpPr/>
          <p:nvPr/>
        </p:nvGrpSpPr>
        <p:grpSpPr>
          <a:xfrm>
            <a:off x="5699500" y="5014403"/>
            <a:ext cx="478420" cy="302273"/>
            <a:chOff x="5710423" y="3780900"/>
            <a:chExt cx="478420" cy="302273"/>
          </a:xfrm>
        </p:grpSpPr>
        <p:sp>
          <p:nvSpPr>
            <p:cNvPr id="89" name="三角形 170">
              <a:extLst>
                <a:ext uri="{FF2B5EF4-FFF2-40B4-BE49-F238E27FC236}">
                  <a16:creationId xmlns:a16="http://schemas.microsoft.com/office/drawing/2014/main" id="{4C2085F6-9B6E-1182-4641-D20D4871B660}"/>
                </a:ext>
              </a:extLst>
            </p:cNvPr>
            <p:cNvSpPr/>
            <p:nvPr/>
          </p:nvSpPr>
          <p:spPr>
            <a:xfrm>
              <a:off x="5864504" y="3780900"/>
              <a:ext cx="170259" cy="149622"/>
            </a:xfrm>
            <a:prstGeom prst="triangle">
              <a:avLst/>
            </a:prstGeom>
            <a:solidFill>
              <a:schemeClr val="bg1">
                <a:lumMod val="50000"/>
              </a:schemeClr>
            </a:solidFill>
            <a:ln>
              <a:solidFill>
                <a:schemeClr val="accent4"/>
              </a:solidFill>
            </a:ln>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endParaRPr lang="ja-JP" altLang="en-US" sz="1463">
                <a:latin typeface="+mn-ea"/>
              </a:endParaRPr>
            </a:p>
          </p:txBody>
        </p:sp>
        <p:sp>
          <p:nvSpPr>
            <p:cNvPr id="90" name="テキスト ボックス 89">
              <a:extLst>
                <a:ext uri="{FF2B5EF4-FFF2-40B4-BE49-F238E27FC236}">
                  <a16:creationId xmlns:a16="http://schemas.microsoft.com/office/drawing/2014/main" id="{348DE3D7-9064-5A3E-17E1-350725A4AB4C}"/>
                </a:ext>
              </a:extLst>
            </p:cNvPr>
            <p:cNvSpPr txBox="1"/>
            <p:nvPr/>
          </p:nvSpPr>
          <p:spPr>
            <a:xfrm>
              <a:off x="5710423" y="3945571"/>
              <a:ext cx="478420" cy="137602"/>
            </a:xfrm>
            <a:prstGeom prst="rect">
              <a:avLst/>
            </a:prstGeom>
            <a:solidFill>
              <a:schemeClr val="bg1"/>
            </a:solidFill>
          </p:spPr>
          <p:txBody>
            <a:bodyPr wrap="square" lIns="0" tIns="0" rIns="0" bIns="0" rtlCol="0">
              <a:spAutoFit/>
            </a:bodyPr>
            <a:lstStyle>
              <a:defPPr>
                <a:defRPr lang="en-US"/>
              </a:defPPr>
              <a:lvl1pPr algn="ctr">
                <a:defRPr sz="894" b="1">
                  <a:latin typeface="+mj-ea"/>
                  <a:ea typeface="+mj-ea"/>
                </a:defRPr>
              </a:lvl1pPr>
            </a:lstStyle>
            <a:p>
              <a:r>
                <a:rPr lang="ja-JP" altLang="en-US" b="0">
                  <a:latin typeface="+mn-ea"/>
                  <a:ea typeface="+mn-ea"/>
                </a:rPr>
                <a:t>中間処理</a:t>
              </a:r>
            </a:p>
          </p:txBody>
        </p:sp>
      </p:grpSp>
      <p:sp>
        <p:nvSpPr>
          <p:cNvPr id="91" name="正方形/長方形 90">
            <a:extLst>
              <a:ext uri="{FF2B5EF4-FFF2-40B4-BE49-F238E27FC236}">
                <a16:creationId xmlns:a16="http://schemas.microsoft.com/office/drawing/2014/main" id="{556EDAFA-EDDC-E2B2-0277-5B2F4BC53B44}"/>
              </a:ext>
            </a:extLst>
          </p:cNvPr>
          <p:cNvSpPr/>
          <p:nvPr/>
        </p:nvSpPr>
        <p:spPr>
          <a:xfrm>
            <a:off x="465708" y="743271"/>
            <a:ext cx="1143721" cy="3672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latin typeface="BIZ UDPゴシック" panose="020B0400000000000000" pitchFamily="50" charset="-128"/>
                <a:ea typeface="BIZ UDPゴシック" panose="020B0400000000000000" pitchFamily="50" charset="-128"/>
              </a:rPr>
              <a:t>時系列</a:t>
            </a:r>
          </a:p>
        </p:txBody>
      </p:sp>
      <p:sp>
        <p:nvSpPr>
          <p:cNvPr id="92" name="テキスト ボックス 91">
            <a:extLst>
              <a:ext uri="{FF2B5EF4-FFF2-40B4-BE49-F238E27FC236}">
                <a16:creationId xmlns:a16="http://schemas.microsoft.com/office/drawing/2014/main" id="{26AA9B34-18FE-9859-C51F-9C6534E7B1E0}"/>
              </a:ext>
            </a:extLst>
          </p:cNvPr>
          <p:cNvSpPr txBox="1"/>
          <p:nvPr/>
        </p:nvSpPr>
        <p:spPr>
          <a:xfrm>
            <a:off x="5805373" y="743401"/>
            <a:ext cx="3694327" cy="276999"/>
          </a:xfrm>
          <a:prstGeom prst="rect">
            <a:avLst/>
          </a:prstGeom>
          <a:noFill/>
        </p:spPr>
        <p:txBody>
          <a:bodyPr wrap="square" rtlCol="0">
            <a:spAutoFit/>
          </a:bodyPr>
          <a:lstStyle/>
          <a:p>
            <a:r>
              <a:rPr lang="en-US" altLang="ja-JP" sz="1200">
                <a:solidFill>
                  <a:schemeClr val="accent3"/>
                </a:solidFill>
              </a:rPr>
              <a:t>※</a:t>
            </a:r>
            <a:r>
              <a:rPr lang="ja-JP" altLang="en-US" sz="1200">
                <a:solidFill>
                  <a:schemeClr val="accent3"/>
                </a:solidFill>
              </a:rPr>
              <a:t>費用は各国の代理人費用や翻訳費等も含む参考値</a:t>
            </a:r>
            <a:endParaRPr kumimoji="1" lang="ja-JP" altLang="en-US" sz="1200">
              <a:solidFill>
                <a:schemeClr val="accent3"/>
              </a:solidFill>
            </a:endParaRPr>
          </a:p>
        </p:txBody>
      </p:sp>
    </p:spTree>
    <p:extLst>
      <p:ext uri="{BB962C8B-B14F-4D97-AF65-F5344CB8AC3E}">
        <p14:creationId xmlns:p14="http://schemas.microsoft.com/office/powerpoint/2010/main" val="170519502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0548B955-4330-1823-87B6-2011129F222D}"/>
              </a:ext>
            </a:extLst>
          </p:cNvPr>
          <p:cNvSpPr>
            <a:spLocks noGrp="1"/>
          </p:cNvSpPr>
          <p:nvPr>
            <p:ph type="title"/>
          </p:nvPr>
        </p:nvSpPr>
        <p:spPr/>
        <p:txBody>
          <a:bodyPr/>
          <a:lstStyle/>
          <a:p>
            <a:r>
              <a:rPr kumimoji="1" lang="ja-JP" altLang="en-US"/>
              <a:t>海外出願について</a:t>
            </a:r>
          </a:p>
        </p:txBody>
      </p:sp>
      <p:sp>
        <p:nvSpPr>
          <p:cNvPr id="3" name="コンテンツ プレースホルダー 2">
            <a:extLst>
              <a:ext uri="{FF2B5EF4-FFF2-40B4-BE49-F238E27FC236}">
                <a16:creationId xmlns:a16="http://schemas.microsoft.com/office/drawing/2014/main" id="{469D7F8B-C903-7719-7481-AB6C3D42A1A2}"/>
              </a:ext>
            </a:extLst>
          </p:cNvPr>
          <p:cNvSpPr>
            <a:spLocks noGrp="1"/>
          </p:cNvSpPr>
          <p:nvPr>
            <p:ph sz="quarter" idx="13"/>
          </p:nvPr>
        </p:nvSpPr>
        <p:spPr/>
        <p:txBody>
          <a:bodyPr/>
          <a:lstStyle/>
          <a:p>
            <a:pPr marL="0" indent="0">
              <a:buNone/>
            </a:pPr>
            <a:r>
              <a:rPr lang="ja-JP" altLang="en-US"/>
              <a:t>特許出願から権利化までの時間と費用について</a:t>
            </a:r>
            <a:endParaRPr kumimoji="1" lang="ja-JP" altLang="en-US"/>
          </a:p>
        </p:txBody>
      </p:sp>
      <p:sp>
        <p:nvSpPr>
          <p:cNvPr id="4" name="フッター プレースホルダー 3">
            <a:extLst>
              <a:ext uri="{FF2B5EF4-FFF2-40B4-BE49-F238E27FC236}">
                <a16:creationId xmlns:a16="http://schemas.microsoft.com/office/drawing/2014/main" id="{7C1719D2-2182-A273-842D-F8C968D8EA32}"/>
              </a:ext>
            </a:extLst>
          </p:cNvPr>
          <p:cNvSpPr>
            <a:spLocks noGrp="1"/>
          </p:cNvSpPr>
          <p:nvPr>
            <p:ph type="ftr" sz="quarter" idx="3"/>
          </p:nvPr>
        </p:nvSpPr>
        <p:spPr/>
        <p:txBody>
          <a:bodyPr/>
          <a:lstStyle/>
          <a:p>
            <a:r>
              <a:rPr kumimoji="1" lang="ja-JP" altLang="en-US"/>
              <a:t>資料：北海道大学の資料を基に作成</a:t>
            </a:r>
          </a:p>
        </p:txBody>
      </p:sp>
      <p:sp>
        <p:nvSpPr>
          <p:cNvPr id="5" name="スライド番号プレースホルダー 4">
            <a:extLst>
              <a:ext uri="{FF2B5EF4-FFF2-40B4-BE49-F238E27FC236}">
                <a16:creationId xmlns:a16="http://schemas.microsoft.com/office/drawing/2014/main" id="{6FA8912E-68DB-2F21-3AC2-355CDEEC4B20}"/>
              </a:ext>
            </a:extLst>
          </p:cNvPr>
          <p:cNvSpPr>
            <a:spLocks noGrp="1"/>
          </p:cNvSpPr>
          <p:nvPr>
            <p:ph type="sldNum" sz="quarter" idx="4"/>
          </p:nvPr>
        </p:nvSpPr>
        <p:spPr/>
        <p:txBody>
          <a:bodyPr/>
          <a:lstStyle/>
          <a:p>
            <a:fld id="{A1D487B2-B3D4-4B12-876F-840864ED41B0}" type="slidenum">
              <a:rPr kumimoji="1" lang="ja-JP" altLang="en-US" smtClean="0"/>
              <a:pPr/>
              <a:t>44</a:t>
            </a:fld>
            <a:endParaRPr kumimoji="1" lang="ja-JP" altLang="en-US"/>
          </a:p>
        </p:txBody>
      </p:sp>
      <p:sp>
        <p:nvSpPr>
          <p:cNvPr id="91" name="正方形/長方形 90">
            <a:extLst>
              <a:ext uri="{FF2B5EF4-FFF2-40B4-BE49-F238E27FC236}">
                <a16:creationId xmlns:a16="http://schemas.microsoft.com/office/drawing/2014/main" id="{1E8BBF6C-F787-DB38-9299-174F0F06C791}"/>
              </a:ext>
            </a:extLst>
          </p:cNvPr>
          <p:cNvSpPr/>
          <p:nvPr/>
        </p:nvSpPr>
        <p:spPr>
          <a:xfrm>
            <a:off x="465708" y="781771"/>
            <a:ext cx="1131737" cy="3672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bg1"/>
                </a:solidFill>
                <a:latin typeface="BIZ UDPゴシック" panose="020B0400000000000000" pitchFamily="50" charset="-128"/>
                <a:ea typeface="BIZ UDPゴシック" panose="020B0400000000000000" pitchFamily="50" charset="-128"/>
              </a:rPr>
              <a:t>累積費用</a:t>
            </a:r>
          </a:p>
        </p:txBody>
      </p:sp>
      <p:pic>
        <p:nvPicPr>
          <p:cNvPr id="218" name="図 217">
            <a:extLst>
              <a:ext uri="{FF2B5EF4-FFF2-40B4-BE49-F238E27FC236}">
                <a16:creationId xmlns:a16="http://schemas.microsoft.com/office/drawing/2014/main" id="{EAA380DC-3263-37FD-68CB-FFB6C6A77EE0}"/>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63455" y="1136822"/>
            <a:ext cx="8998670" cy="5166621"/>
          </a:xfrm>
          <a:prstGeom prst="rect">
            <a:avLst/>
          </a:prstGeom>
        </p:spPr>
      </p:pic>
      <p:sp>
        <p:nvSpPr>
          <p:cNvPr id="6" name="テキスト ボックス 5">
            <a:extLst>
              <a:ext uri="{FF2B5EF4-FFF2-40B4-BE49-F238E27FC236}">
                <a16:creationId xmlns:a16="http://schemas.microsoft.com/office/drawing/2014/main" id="{1BC0C63B-A9A3-91FF-D38F-C809CB075CEB}"/>
              </a:ext>
            </a:extLst>
          </p:cNvPr>
          <p:cNvSpPr txBox="1"/>
          <p:nvPr/>
        </p:nvSpPr>
        <p:spPr>
          <a:xfrm>
            <a:off x="5813854" y="737597"/>
            <a:ext cx="3684276" cy="276999"/>
          </a:xfrm>
          <a:prstGeom prst="rect">
            <a:avLst/>
          </a:prstGeom>
          <a:noFill/>
        </p:spPr>
        <p:txBody>
          <a:bodyPr wrap="square" rtlCol="0">
            <a:spAutoFit/>
          </a:bodyPr>
          <a:lstStyle/>
          <a:p>
            <a:r>
              <a:rPr lang="en-US" altLang="ja-JP" sz="1200">
                <a:solidFill>
                  <a:schemeClr val="accent3"/>
                </a:solidFill>
              </a:rPr>
              <a:t>※</a:t>
            </a:r>
            <a:r>
              <a:rPr lang="ja-JP" altLang="en-US" sz="1200">
                <a:solidFill>
                  <a:schemeClr val="accent3"/>
                </a:solidFill>
              </a:rPr>
              <a:t>費用は各国の代理人費用や翻訳費等も含む参考値</a:t>
            </a:r>
            <a:endParaRPr kumimoji="1" lang="ja-JP" altLang="en-US" sz="1200">
              <a:solidFill>
                <a:schemeClr val="accent3"/>
              </a:solidFill>
            </a:endParaRPr>
          </a:p>
        </p:txBody>
      </p:sp>
    </p:spTree>
    <p:extLst>
      <p:ext uri="{BB962C8B-B14F-4D97-AF65-F5344CB8AC3E}">
        <p14:creationId xmlns:p14="http://schemas.microsoft.com/office/powerpoint/2010/main" val="297698299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目次</a:t>
            </a:r>
            <a:endParaRPr kumimoji="1" lang="ja-JP" altLang="en-US"/>
          </a:p>
        </p:txBody>
      </p:sp>
      <p:sp>
        <p:nvSpPr>
          <p:cNvPr id="4" name="スライド番号プレースホルダー 3"/>
          <p:cNvSpPr>
            <a:spLocks noGrp="1"/>
          </p:cNvSpPr>
          <p:nvPr>
            <p:ph type="sldNum" sz="quarter" idx="11"/>
          </p:nvPr>
        </p:nvSpPr>
        <p:spPr/>
        <p:txBody>
          <a:bodyPr/>
          <a:lstStyle/>
          <a:p>
            <a:fld id="{A1D487B2-B3D4-4B12-876F-840864ED41B0}" type="slidenum">
              <a:rPr kumimoji="1" lang="ja-JP" altLang="en-US" smtClean="0"/>
              <a:t>45</a:t>
            </a:fld>
            <a:endParaRPr kumimoji="1" lang="ja-JP" altLang="en-US"/>
          </a:p>
        </p:txBody>
      </p:sp>
      <p:sp>
        <p:nvSpPr>
          <p:cNvPr id="6" name="正方形/長方形 5">
            <a:extLst>
              <a:ext uri="{FF2B5EF4-FFF2-40B4-BE49-F238E27FC236}">
                <a16:creationId xmlns:a16="http://schemas.microsoft.com/office/drawing/2014/main" id="{0EF67158-7443-3E6B-F321-D79F1587DBB6}"/>
              </a:ext>
            </a:extLst>
          </p:cNvPr>
          <p:cNvSpPr/>
          <p:nvPr/>
        </p:nvSpPr>
        <p:spPr>
          <a:xfrm>
            <a:off x="1083101" y="1560375"/>
            <a:ext cx="7739798" cy="4430187"/>
          </a:xfrm>
          <a:prstGeom prst="rect">
            <a:avLst/>
          </a:prstGeom>
        </p:spPr>
        <p:txBody>
          <a:bodyPr wrap="square">
            <a:spAutoFit/>
          </a:bodyPr>
          <a:lstStyle/>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知財戦略の基本</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知財戦略の構築</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rPr>
              <a:t>IP</a:t>
            </a: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ランドスケープについて</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事業戦略と知財戦略の一体化による知財活用事例</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海外出願について</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利益相反</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概念実証（</a:t>
            </a:r>
            <a:r>
              <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rPr>
              <a:t>PoC</a:t>
            </a: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）とは</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研究者がスタートアップ設立をするときの注意点</a:t>
            </a:r>
          </a:p>
        </p:txBody>
      </p:sp>
    </p:spTree>
    <p:extLst>
      <p:ext uri="{BB962C8B-B14F-4D97-AF65-F5344CB8AC3E}">
        <p14:creationId xmlns:p14="http://schemas.microsoft.com/office/powerpoint/2010/main" val="429128794"/>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p:txBody>
          <a:bodyPr/>
          <a:lstStyle/>
          <a:p>
            <a:pPr marL="0" indent="0">
              <a:buNone/>
            </a:pPr>
            <a:r>
              <a:rPr lang="ja-JP" altLang="en-US">
                <a:latin typeface="+mn-lt"/>
              </a:rPr>
              <a:t>利益相反とは</a:t>
            </a:r>
            <a:endParaRPr kumimoji="1" lang="ja-JP" altLang="en-US">
              <a:latin typeface="+mn-lt"/>
            </a:endParaRPr>
          </a:p>
        </p:txBody>
      </p:sp>
      <p:sp>
        <p:nvSpPr>
          <p:cNvPr id="5" name="スライド番号プレースホルダー 4"/>
          <p:cNvSpPr>
            <a:spLocks noGrp="1"/>
          </p:cNvSpPr>
          <p:nvPr>
            <p:ph type="sldNum" sz="quarter" idx="4"/>
          </p:nvPr>
        </p:nvSpPr>
        <p:spPr/>
        <p:txBody>
          <a:bodyPr/>
          <a:lstStyle/>
          <a:p>
            <a:fld id="{A1D487B2-B3D4-4B12-876F-840864ED41B0}" type="slidenum">
              <a:rPr kumimoji="1" lang="ja-JP" altLang="en-US" smtClean="0"/>
              <a:pPr/>
              <a:t>46</a:t>
            </a:fld>
            <a:endParaRPr kumimoji="1" lang="ja-JP" altLang="en-US"/>
          </a:p>
        </p:txBody>
      </p:sp>
      <p:sp>
        <p:nvSpPr>
          <p:cNvPr id="6" name="タイトル 1"/>
          <p:cNvSpPr>
            <a:spLocks noGrp="1"/>
          </p:cNvSpPr>
          <p:nvPr>
            <p:ph type="title"/>
          </p:nvPr>
        </p:nvSpPr>
        <p:spPr/>
        <p:txBody>
          <a:bodyPr vert="horz">
            <a:noAutofit/>
          </a:bodyPr>
          <a:lstStyle/>
          <a:p>
            <a:r>
              <a:rPr lang="ja-JP" altLang="en-US">
                <a:latin typeface="+mn-lt"/>
              </a:rPr>
              <a:t>利益相反</a:t>
            </a:r>
            <a:endParaRPr kumimoji="1" lang="ja-JP" altLang="en-US">
              <a:latin typeface="+mn-lt"/>
            </a:endParaRPr>
          </a:p>
        </p:txBody>
      </p:sp>
      <p:sp>
        <p:nvSpPr>
          <p:cNvPr id="50" name="テキスト ボックス 49">
            <a:extLst>
              <a:ext uri="{FF2B5EF4-FFF2-40B4-BE49-F238E27FC236}">
                <a16:creationId xmlns:a16="http://schemas.microsoft.com/office/drawing/2014/main" id="{06938169-0FDB-754C-2BDF-D0E7F6C78192}"/>
              </a:ext>
            </a:extLst>
          </p:cNvPr>
          <p:cNvSpPr txBox="1"/>
          <p:nvPr/>
        </p:nvSpPr>
        <p:spPr>
          <a:xfrm>
            <a:off x="452438" y="1216409"/>
            <a:ext cx="8963742" cy="923330"/>
          </a:xfrm>
          <a:prstGeom prst="rect">
            <a:avLst/>
          </a:prstGeom>
          <a:noFill/>
        </p:spPr>
        <p:txBody>
          <a:bodyPr wrap="square" rtlCol="0">
            <a:spAutoFit/>
          </a:bodyPr>
          <a:lstStyle/>
          <a:p>
            <a:pPr marL="285750" lvl="0" indent="-285750">
              <a:buFont typeface="Arial" panose="020B0604020202020204" pitchFamily="34" charset="0"/>
              <a:buChar char="•"/>
            </a:pPr>
            <a:r>
              <a:rPr lang="ja-JP" altLang="en-US">
                <a:solidFill>
                  <a:srgbClr val="000000"/>
                </a:solidFill>
                <a:ea typeface="BIZ UDPゴシック" panose="020B0400000000000000" pitchFamily="50" charset="-128"/>
              </a:rPr>
              <a:t>利益相反：</a:t>
            </a:r>
            <a:r>
              <a:rPr lang="en-US" altLang="ja-JP">
                <a:solidFill>
                  <a:schemeClr val="accent3"/>
                </a:solidFill>
                <a:ea typeface="BIZ UDPゴシック" panose="020B0400000000000000" pitchFamily="50" charset="-128"/>
              </a:rPr>
              <a:t>C</a:t>
            </a:r>
            <a:r>
              <a:rPr lang="en-US" altLang="ja-JP">
                <a:solidFill>
                  <a:srgbClr val="000000"/>
                </a:solidFill>
                <a:ea typeface="BIZ UDPゴシック" panose="020B0400000000000000" pitchFamily="50" charset="-128"/>
              </a:rPr>
              <a:t>onflict </a:t>
            </a:r>
            <a:r>
              <a:rPr lang="en-US" altLang="ja-JP">
                <a:solidFill>
                  <a:schemeClr val="accent3"/>
                </a:solidFill>
                <a:ea typeface="BIZ UDPゴシック" panose="020B0400000000000000" pitchFamily="50" charset="-128"/>
              </a:rPr>
              <a:t>O</a:t>
            </a:r>
            <a:r>
              <a:rPr lang="en-US" altLang="ja-JP">
                <a:solidFill>
                  <a:srgbClr val="000000"/>
                </a:solidFill>
                <a:ea typeface="BIZ UDPゴシック" panose="020B0400000000000000" pitchFamily="50" charset="-128"/>
              </a:rPr>
              <a:t>f </a:t>
            </a:r>
            <a:r>
              <a:rPr lang="en-US" altLang="ja-JP">
                <a:solidFill>
                  <a:schemeClr val="accent3"/>
                </a:solidFill>
                <a:ea typeface="BIZ UDPゴシック" panose="020B0400000000000000" pitchFamily="50" charset="-128"/>
              </a:rPr>
              <a:t>I</a:t>
            </a:r>
            <a:r>
              <a:rPr lang="en-US" altLang="ja-JP">
                <a:solidFill>
                  <a:srgbClr val="000000"/>
                </a:solidFill>
                <a:ea typeface="BIZ UDPゴシック" panose="020B0400000000000000" pitchFamily="50" charset="-128"/>
              </a:rPr>
              <a:t>nterest</a:t>
            </a:r>
            <a:r>
              <a:rPr lang="ja-JP" altLang="en-US">
                <a:solidFill>
                  <a:srgbClr val="000000"/>
                </a:solidFill>
                <a:ea typeface="BIZ UDPゴシック" panose="020B0400000000000000" pitchFamily="50" charset="-128"/>
              </a:rPr>
              <a:t>：</a:t>
            </a:r>
            <a:r>
              <a:rPr lang="en-US" altLang="ja-JP">
                <a:solidFill>
                  <a:schemeClr val="accent3"/>
                </a:solidFill>
                <a:ea typeface="BIZ UDPゴシック" panose="020B0400000000000000" pitchFamily="50" charset="-128"/>
              </a:rPr>
              <a:t>COI</a:t>
            </a:r>
          </a:p>
          <a:p>
            <a:pPr marL="285750" indent="-285750">
              <a:buFont typeface="Arial" panose="020B0604020202020204" pitchFamily="34" charset="0"/>
              <a:buChar char="•"/>
            </a:pPr>
            <a:r>
              <a:rPr kumimoji="1" lang="ja-JP" altLang="en-US"/>
              <a:t>外部との経済的な利益関係等により、公的研究で必要な公正かつ適正な判断が</a:t>
            </a:r>
            <a:br>
              <a:rPr kumimoji="1" lang="en-US" altLang="ja-JP"/>
            </a:br>
            <a:r>
              <a:rPr kumimoji="1" lang="ja-JP" altLang="en-US"/>
              <a:t>損なわれている、と第三者から懸念が表明されかねない事態</a:t>
            </a:r>
          </a:p>
        </p:txBody>
      </p:sp>
      <p:sp>
        <p:nvSpPr>
          <p:cNvPr id="24" name="正方形/長方形 23">
            <a:extLst>
              <a:ext uri="{FF2B5EF4-FFF2-40B4-BE49-F238E27FC236}">
                <a16:creationId xmlns:a16="http://schemas.microsoft.com/office/drawing/2014/main" id="{13C23336-F9AC-B4DF-C44C-70089F2692D7}"/>
              </a:ext>
            </a:extLst>
          </p:cNvPr>
          <p:cNvSpPr/>
          <p:nvPr/>
        </p:nvSpPr>
        <p:spPr>
          <a:xfrm>
            <a:off x="466604" y="743568"/>
            <a:ext cx="1845049" cy="3672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kumimoji="1" lang="ja-JP" altLang="en-US">
                <a:solidFill>
                  <a:schemeClr val="bg1"/>
                </a:solidFill>
                <a:ea typeface="BIZ UDPゴシック" panose="020B0400000000000000" pitchFamily="50" charset="-128"/>
              </a:rPr>
              <a:t>利益相反とは？</a:t>
            </a:r>
            <a:endParaRPr kumimoji="1" lang="en-US" altLang="ja-JP">
              <a:solidFill>
                <a:schemeClr val="bg1"/>
              </a:solidFill>
              <a:ea typeface="BIZ UDPゴシック" panose="020B0400000000000000" pitchFamily="50" charset="-128"/>
            </a:endParaRPr>
          </a:p>
        </p:txBody>
      </p:sp>
      <p:sp>
        <p:nvSpPr>
          <p:cNvPr id="12" name="テキスト ボックス 11"/>
          <p:cNvSpPr txBox="1"/>
          <p:nvPr/>
        </p:nvSpPr>
        <p:spPr>
          <a:xfrm>
            <a:off x="676579" y="3432397"/>
            <a:ext cx="1565031" cy="707886"/>
          </a:xfrm>
          <a:prstGeom prst="rect">
            <a:avLst/>
          </a:prstGeom>
          <a:gradFill>
            <a:gsLst>
              <a:gs pos="0">
                <a:schemeClr val="accent6">
                  <a:satMod val="105000"/>
                  <a:tint val="67000"/>
                  <a:lumMod val="69000"/>
                  <a:lumOff val="31000"/>
                </a:schemeClr>
              </a:gs>
              <a:gs pos="100000">
                <a:schemeClr val="accent6">
                  <a:lumMod val="105000"/>
                  <a:satMod val="103000"/>
                  <a:tint val="73000"/>
                </a:schemeClr>
              </a:gs>
            </a:gsLst>
          </a:gradFill>
          <a:ln>
            <a:no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kumimoji="1" lang="ja-JP" altLang="en-US" sz="2400" b="1" dirty="0">
                <a:latin typeface="+mn-ea"/>
              </a:rPr>
              <a:t>利益相反</a:t>
            </a:r>
            <a:endParaRPr kumimoji="1" lang="en-US" altLang="ja-JP" sz="2400" b="1" dirty="0">
              <a:latin typeface="+mn-ea"/>
            </a:endParaRPr>
          </a:p>
          <a:p>
            <a:pPr algn="ctr"/>
            <a:r>
              <a:rPr lang="ja-JP" altLang="en-US" sz="1600" dirty="0">
                <a:latin typeface="+mn-ea"/>
              </a:rPr>
              <a:t>（広義）</a:t>
            </a:r>
            <a:endParaRPr kumimoji="1" lang="ja-JP" altLang="en-US" sz="1600" dirty="0">
              <a:latin typeface="+mn-ea"/>
            </a:endParaRPr>
          </a:p>
        </p:txBody>
      </p:sp>
      <p:sp>
        <p:nvSpPr>
          <p:cNvPr id="13" name="テキスト ボックス 12"/>
          <p:cNvSpPr txBox="1"/>
          <p:nvPr/>
        </p:nvSpPr>
        <p:spPr>
          <a:xfrm>
            <a:off x="2644634" y="2587765"/>
            <a:ext cx="1588478" cy="707886"/>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rtlCol="0">
            <a:spAutoFit/>
          </a:bodyPr>
          <a:lstStyle/>
          <a:p>
            <a:pPr algn="ctr"/>
            <a:r>
              <a:rPr kumimoji="1" lang="ja-JP" altLang="en-US" sz="2400" b="1">
                <a:latin typeface="+mn-ea"/>
              </a:rPr>
              <a:t>利益相反</a:t>
            </a:r>
            <a:endParaRPr kumimoji="1" lang="en-US" altLang="ja-JP" sz="2400" b="1">
              <a:latin typeface="+mn-ea"/>
            </a:endParaRPr>
          </a:p>
          <a:p>
            <a:pPr algn="ctr"/>
            <a:r>
              <a:rPr lang="ja-JP" altLang="en-US" sz="1600">
                <a:latin typeface="+mn-ea"/>
              </a:rPr>
              <a:t>（狭義）</a:t>
            </a:r>
            <a:endParaRPr kumimoji="1" lang="ja-JP" altLang="en-US" sz="1600">
              <a:latin typeface="+mn-ea"/>
            </a:endParaRPr>
          </a:p>
        </p:txBody>
      </p:sp>
      <p:sp>
        <p:nvSpPr>
          <p:cNvPr id="14" name="テキスト ボックス 13"/>
          <p:cNvSpPr txBox="1"/>
          <p:nvPr/>
        </p:nvSpPr>
        <p:spPr>
          <a:xfrm>
            <a:off x="2644634" y="4291607"/>
            <a:ext cx="1588478" cy="715665"/>
          </a:xfrm>
          <a:prstGeom prst="rect">
            <a:avLst/>
          </a:prstGeom>
          <a:solidFill>
            <a:schemeClr val="accent1">
              <a:lumMod val="20000"/>
              <a:lumOff val="80000"/>
            </a:schemeClr>
          </a:solidFill>
          <a:ln>
            <a:noFill/>
          </a:ln>
        </p:spPr>
        <p:style>
          <a:lnRef idx="1">
            <a:schemeClr val="accent1"/>
          </a:lnRef>
          <a:fillRef idx="2">
            <a:schemeClr val="accent1"/>
          </a:fillRef>
          <a:effectRef idx="1">
            <a:schemeClr val="accent1"/>
          </a:effectRef>
          <a:fontRef idx="minor">
            <a:schemeClr val="dk1"/>
          </a:fontRef>
        </p:style>
        <p:txBody>
          <a:bodyPr wrap="square" tIns="144000" rtlCol="0" anchor="t" anchorCtr="1">
            <a:noAutofit/>
          </a:bodyPr>
          <a:lstStyle/>
          <a:p>
            <a:pPr algn="ctr">
              <a:spcBef>
                <a:spcPts val="1200"/>
              </a:spcBef>
            </a:pPr>
            <a:r>
              <a:rPr lang="ja-JP" altLang="en-US" sz="2400" b="1">
                <a:latin typeface="+mn-ea"/>
              </a:rPr>
              <a:t>責務</a:t>
            </a:r>
            <a:r>
              <a:rPr kumimoji="1" lang="ja-JP" altLang="en-US" sz="2400" b="1">
                <a:latin typeface="+mn-ea"/>
              </a:rPr>
              <a:t>相反</a:t>
            </a:r>
            <a:endParaRPr kumimoji="1" lang="en-US" altLang="ja-JP" sz="2400" b="1">
              <a:latin typeface="+mn-ea"/>
            </a:endParaRPr>
          </a:p>
        </p:txBody>
      </p:sp>
      <p:cxnSp>
        <p:nvCxnSpPr>
          <p:cNvPr id="15" name="直線コネクタ 14"/>
          <p:cNvCxnSpPr>
            <a:stCxn id="12" idx="3"/>
          </p:cNvCxnSpPr>
          <p:nvPr/>
        </p:nvCxnSpPr>
        <p:spPr>
          <a:xfrm>
            <a:off x="2241609" y="3786340"/>
            <a:ext cx="2066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6" name="直線コネクタ 15"/>
          <p:cNvCxnSpPr/>
          <p:nvPr/>
        </p:nvCxnSpPr>
        <p:spPr>
          <a:xfrm>
            <a:off x="2448273" y="4679946"/>
            <a:ext cx="2066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直線コネクタ 16"/>
          <p:cNvCxnSpPr/>
          <p:nvPr/>
        </p:nvCxnSpPr>
        <p:spPr>
          <a:xfrm>
            <a:off x="2437970" y="2941708"/>
            <a:ext cx="2066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8" name="直線コネクタ 17"/>
          <p:cNvCxnSpPr/>
          <p:nvPr/>
        </p:nvCxnSpPr>
        <p:spPr>
          <a:xfrm flipH="1">
            <a:off x="2446763" y="2932916"/>
            <a:ext cx="10302" cy="176400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直線コネクタ 18"/>
          <p:cNvCxnSpPr/>
          <p:nvPr/>
        </p:nvCxnSpPr>
        <p:spPr>
          <a:xfrm>
            <a:off x="4241904" y="2928985"/>
            <a:ext cx="2066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直線コネクタ 19"/>
          <p:cNvCxnSpPr/>
          <p:nvPr/>
        </p:nvCxnSpPr>
        <p:spPr>
          <a:xfrm>
            <a:off x="4448568" y="3396022"/>
            <a:ext cx="2066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1" name="直線コネクタ 20"/>
          <p:cNvCxnSpPr/>
          <p:nvPr/>
        </p:nvCxnSpPr>
        <p:spPr>
          <a:xfrm>
            <a:off x="4448568" y="2477444"/>
            <a:ext cx="206664" cy="0"/>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2" name="直線コネクタ 21"/>
          <p:cNvCxnSpPr/>
          <p:nvPr/>
        </p:nvCxnSpPr>
        <p:spPr>
          <a:xfrm flipH="1">
            <a:off x="4457361" y="2467779"/>
            <a:ext cx="5151" cy="943598"/>
          </a:xfrm>
          <a:prstGeom prst="line">
            <a:avLst/>
          </a:prstGeom>
          <a:ln w="38100">
            <a:solidFill>
              <a:schemeClr val="tx1"/>
            </a:solidFill>
          </a:ln>
        </p:spPr>
        <p:style>
          <a:lnRef idx="1">
            <a:schemeClr val="accent1"/>
          </a:lnRef>
          <a:fillRef idx="0">
            <a:schemeClr val="accent1"/>
          </a:fillRef>
          <a:effectRef idx="0">
            <a:schemeClr val="accent1"/>
          </a:effectRef>
          <a:fontRef idx="minor">
            <a:schemeClr val="tx1"/>
          </a:fontRef>
        </p:style>
      </p:cxnSp>
      <p:sp>
        <p:nvSpPr>
          <p:cNvPr id="23" name="テキスト ボックス 22"/>
          <p:cNvSpPr txBox="1"/>
          <p:nvPr/>
        </p:nvSpPr>
        <p:spPr>
          <a:xfrm>
            <a:off x="4776062" y="2206770"/>
            <a:ext cx="4099485" cy="430887"/>
          </a:xfrm>
          <a:prstGeom prst="rect">
            <a:avLst/>
          </a:prstGeom>
          <a:noFill/>
        </p:spPr>
        <p:txBody>
          <a:bodyPr wrap="square" rtlCol="0">
            <a:spAutoFit/>
          </a:bodyPr>
          <a:lstStyle/>
          <a:p>
            <a:r>
              <a:rPr kumimoji="1" lang="ja-JP" altLang="en-US" sz="2200" b="1">
                <a:latin typeface="+mn-ea"/>
              </a:rPr>
              <a:t>個人としての利益相反</a:t>
            </a:r>
          </a:p>
        </p:txBody>
      </p:sp>
      <p:sp>
        <p:nvSpPr>
          <p:cNvPr id="25" name="テキスト ボックス 24"/>
          <p:cNvSpPr txBox="1"/>
          <p:nvPr/>
        </p:nvSpPr>
        <p:spPr>
          <a:xfrm>
            <a:off x="4776061" y="3165190"/>
            <a:ext cx="4099485" cy="430887"/>
          </a:xfrm>
          <a:prstGeom prst="rect">
            <a:avLst/>
          </a:prstGeom>
          <a:noFill/>
        </p:spPr>
        <p:txBody>
          <a:bodyPr wrap="square" rtlCol="0">
            <a:spAutoFit/>
          </a:bodyPr>
          <a:lstStyle/>
          <a:p>
            <a:r>
              <a:rPr lang="ja-JP" altLang="en-US" sz="2200" b="1">
                <a:latin typeface="+mn-ea"/>
              </a:rPr>
              <a:t>組織</a:t>
            </a:r>
            <a:r>
              <a:rPr kumimoji="1" lang="ja-JP" altLang="en-US" sz="2200" b="1">
                <a:latin typeface="+mn-ea"/>
              </a:rPr>
              <a:t>としての利益相反</a:t>
            </a:r>
          </a:p>
        </p:txBody>
      </p:sp>
      <p:sp>
        <p:nvSpPr>
          <p:cNvPr id="26" name="テキスト ボックス 25"/>
          <p:cNvSpPr txBox="1"/>
          <p:nvPr/>
        </p:nvSpPr>
        <p:spPr>
          <a:xfrm>
            <a:off x="4762119" y="2613834"/>
            <a:ext cx="4378483" cy="338554"/>
          </a:xfrm>
          <a:prstGeom prst="rect">
            <a:avLst/>
          </a:prstGeom>
          <a:noFill/>
        </p:spPr>
        <p:txBody>
          <a:bodyPr wrap="square" rtlCol="0">
            <a:spAutoFit/>
          </a:bodyPr>
          <a:lstStyle/>
          <a:p>
            <a:r>
              <a:rPr lang="ja-JP" altLang="en-US" sz="1600">
                <a:latin typeface="+mn-ea"/>
              </a:rPr>
              <a:t>公的利益</a:t>
            </a:r>
            <a:r>
              <a:rPr lang="en-US" altLang="ja-JP" sz="1600">
                <a:latin typeface="+mn-ea"/>
              </a:rPr>
              <a:t>(</a:t>
            </a:r>
            <a:r>
              <a:rPr lang="ja-JP" altLang="en-US" sz="1600">
                <a:latin typeface="+mn-ea"/>
              </a:rPr>
              <a:t>個人の責務</a:t>
            </a:r>
            <a:r>
              <a:rPr lang="en-US" altLang="ja-JP" sz="1600">
                <a:latin typeface="+mn-ea"/>
              </a:rPr>
              <a:t>)</a:t>
            </a:r>
            <a:r>
              <a:rPr lang="ja-JP" altLang="en-US" sz="1600">
                <a:latin typeface="+mn-ea"/>
              </a:rPr>
              <a:t>と、個人的利益とが相反</a:t>
            </a:r>
            <a:endParaRPr kumimoji="1" lang="ja-JP" altLang="en-US" sz="1600">
              <a:latin typeface="+mn-ea"/>
            </a:endParaRPr>
          </a:p>
        </p:txBody>
      </p:sp>
      <p:sp>
        <p:nvSpPr>
          <p:cNvPr id="31" name="テキスト ボックス 30"/>
          <p:cNvSpPr txBox="1"/>
          <p:nvPr/>
        </p:nvSpPr>
        <p:spPr>
          <a:xfrm>
            <a:off x="4776061" y="3575024"/>
            <a:ext cx="4719920" cy="584775"/>
          </a:xfrm>
          <a:prstGeom prst="rect">
            <a:avLst/>
          </a:prstGeom>
          <a:noFill/>
        </p:spPr>
        <p:txBody>
          <a:bodyPr wrap="square" rtlCol="0">
            <a:spAutoFit/>
          </a:bodyPr>
          <a:lstStyle/>
          <a:p>
            <a:r>
              <a:rPr lang="ja-JP" altLang="en-US" sz="1600">
                <a:latin typeface="+mn-ea"/>
              </a:rPr>
              <a:t>公的利益</a:t>
            </a:r>
            <a:r>
              <a:rPr lang="en-US" altLang="ja-JP" sz="1600">
                <a:latin typeface="+mn-ea"/>
              </a:rPr>
              <a:t>(</a:t>
            </a:r>
            <a:r>
              <a:rPr lang="ja-JP" altLang="en-US" sz="1600">
                <a:latin typeface="+mn-ea"/>
              </a:rPr>
              <a:t>組織の責務</a:t>
            </a:r>
            <a:r>
              <a:rPr lang="en-US" altLang="ja-JP" sz="1600">
                <a:latin typeface="+mn-ea"/>
              </a:rPr>
              <a:t>)</a:t>
            </a:r>
            <a:r>
              <a:rPr lang="ja-JP" altLang="en-US" sz="1600">
                <a:latin typeface="+mn-ea"/>
              </a:rPr>
              <a:t>と、</a:t>
            </a:r>
            <a:endParaRPr lang="en-US" altLang="ja-JP" sz="1600">
              <a:latin typeface="+mn-ea"/>
            </a:endParaRPr>
          </a:p>
          <a:p>
            <a:r>
              <a:rPr lang="ja-JP" altLang="en-US" sz="1600">
                <a:latin typeface="+mn-ea"/>
              </a:rPr>
              <a:t>組織が得る利益</a:t>
            </a:r>
            <a:r>
              <a:rPr lang="en-US" altLang="ja-JP" sz="1600">
                <a:latin typeface="+mn-ea"/>
              </a:rPr>
              <a:t>(</a:t>
            </a:r>
            <a:r>
              <a:rPr lang="ja-JP" altLang="en-US" sz="1600">
                <a:latin typeface="+mn-ea"/>
              </a:rPr>
              <a:t>組織の代表者を含む</a:t>
            </a:r>
            <a:r>
              <a:rPr lang="en-US" altLang="ja-JP" sz="1600">
                <a:latin typeface="+mn-ea"/>
              </a:rPr>
              <a:t>)</a:t>
            </a:r>
            <a:r>
              <a:rPr lang="ja-JP" altLang="en-US" sz="1600">
                <a:latin typeface="+mn-ea"/>
              </a:rPr>
              <a:t>とが相反</a:t>
            </a:r>
            <a:endParaRPr kumimoji="1" lang="ja-JP" altLang="en-US" sz="1600">
              <a:latin typeface="+mn-ea"/>
            </a:endParaRPr>
          </a:p>
        </p:txBody>
      </p:sp>
      <p:sp>
        <p:nvSpPr>
          <p:cNvPr id="32" name="テキスト ボックス 31"/>
          <p:cNvSpPr txBox="1"/>
          <p:nvPr/>
        </p:nvSpPr>
        <p:spPr>
          <a:xfrm>
            <a:off x="4420681" y="4500878"/>
            <a:ext cx="4942240" cy="338554"/>
          </a:xfrm>
          <a:prstGeom prst="rect">
            <a:avLst/>
          </a:prstGeom>
          <a:noFill/>
        </p:spPr>
        <p:txBody>
          <a:bodyPr wrap="square" rtlCol="0">
            <a:spAutoFit/>
          </a:bodyPr>
          <a:lstStyle/>
          <a:p>
            <a:r>
              <a:rPr lang="ja-JP" altLang="en-US" sz="1600">
                <a:latin typeface="+mn-ea"/>
              </a:rPr>
              <a:t>公的な責務と個人的責務</a:t>
            </a:r>
            <a:r>
              <a:rPr lang="en-US" altLang="ja-JP" sz="1600">
                <a:latin typeface="+mn-ea"/>
              </a:rPr>
              <a:t>(</a:t>
            </a:r>
            <a:r>
              <a:rPr lang="ja-JP" altLang="en-US" sz="1600">
                <a:latin typeface="+mn-ea"/>
              </a:rPr>
              <a:t>主に兼業活動等</a:t>
            </a:r>
            <a:r>
              <a:rPr lang="en-US" altLang="ja-JP" sz="1600">
                <a:latin typeface="+mn-ea"/>
              </a:rPr>
              <a:t>)</a:t>
            </a:r>
            <a:r>
              <a:rPr lang="ja-JP" altLang="en-US" sz="1600">
                <a:latin typeface="+mn-ea"/>
              </a:rPr>
              <a:t>とが相反</a:t>
            </a:r>
            <a:endParaRPr kumimoji="1" lang="ja-JP" altLang="en-US" sz="1600">
              <a:latin typeface="+mn-ea"/>
            </a:endParaRPr>
          </a:p>
        </p:txBody>
      </p:sp>
      <p:sp>
        <p:nvSpPr>
          <p:cNvPr id="33" name="正方形/長方形 32"/>
          <p:cNvSpPr/>
          <p:nvPr/>
        </p:nvSpPr>
        <p:spPr>
          <a:xfrm>
            <a:off x="4762119" y="2206770"/>
            <a:ext cx="4448697" cy="745619"/>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4" name="正方形/長方形 33"/>
          <p:cNvSpPr/>
          <p:nvPr/>
        </p:nvSpPr>
        <p:spPr>
          <a:xfrm>
            <a:off x="2561733" y="4201839"/>
            <a:ext cx="6649083" cy="898601"/>
          </a:xfrm>
          <a:prstGeom prst="rect">
            <a:avLst/>
          </a:prstGeom>
          <a:no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35" name="テキスト ボックス 34"/>
          <p:cNvSpPr txBox="1"/>
          <p:nvPr/>
        </p:nvSpPr>
        <p:spPr>
          <a:xfrm>
            <a:off x="1648328" y="5274807"/>
            <a:ext cx="7714593" cy="1031051"/>
          </a:xfrm>
          <a:prstGeom prst="rect">
            <a:avLst/>
          </a:prstGeom>
          <a:noFill/>
        </p:spPr>
        <p:txBody>
          <a:bodyPr wrap="square" rtlCol="0">
            <a:spAutoFit/>
          </a:bodyPr>
          <a:lstStyle/>
          <a:p>
            <a:pPr>
              <a:spcBef>
                <a:spcPts val="600"/>
              </a:spcBef>
            </a:pPr>
            <a:r>
              <a:rPr lang="ja-JP" altLang="en-US" dirty="0">
                <a:latin typeface="+mn-ea"/>
              </a:rPr>
              <a:t>産学連携活動や兼業を実施する以上、</a:t>
            </a:r>
            <a:r>
              <a:rPr lang="ja-JP" altLang="en-US" dirty="0">
                <a:solidFill>
                  <a:schemeClr val="accent3"/>
                </a:solidFill>
                <a:latin typeface="+mn-ea"/>
              </a:rPr>
              <a:t>利益相反の発生は不可避である。</a:t>
            </a:r>
            <a:endParaRPr lang="en-US" altLang="ja-JP" dirty="0">
              <a:solidFill>
                <a:schemeClr val="accent3"/>
              </a:solidFill>
              <a:latin typeface="+mn-ea"/>
            </a:endParaRPr>
          </a:p>
          <a:p>
            <a:pPr>
              <a:spcBef>
                <a:spcPts val="600"/>
              </a:spcBef>
            </a:pPr>
            <a:r>
              <a:rPr lang="ja-JP" altLang="en-US" dirty="0">
                <a:latin typeface="+mn-ea"/>
              </a:rPr>
              <a:t>利益相反状態を防止・排除するのではなく、</a:t>
            </a:r>
            <a:endParaRPr lang="en-US" altLang="ja-JP" dirty="0">
              <a:latin typeface="+mn-ea"/>
            </a:endParaRPr>
          </a:p>
          <a:p>
            <a:r>
              <a:rPr lang="ja-JP" altLang="en-US" b="1" dirty="0">
                <a:solidFill>
                  <a:schemeClr val="accent3"/>
                </a:solidFill>
                <a:latin typeface="+mn-ea"/>
              </a:rPr>
              <a:t>研究の公正性・信頼性を確保するために、</a:t>
            </a:r>
            <a:r>
              <a:rPr lang="ja-JP" altLang="en-US" sz="2000" b="1" u="sng" dirty="0">
                <a:solidFill>
                  <a:schemeClr val="accent3"/>
                </a:solidFill>
                <a:latin typeface="+mn-ea"/>
              </a:rPr>
              <a:t>適正なマネジメント</a:t>
            </a:r>
            <a:r>
              <a:rPr lang="ja-JP" altLang="en-US" sz="2000" b="1" dirty="0">
                <a:solidFill>
                  <a:schemeClr val="accent3"/>
                </a:solidFill>
                <a:latin typeface="+mn-ea"/>
              </a:rPr>
              <a:t> </a:t>
            </a:r>
            <a:r>
              <a:rPr lang="ja-JP" altLang="en-US" b="1" dirty="0">
                <a:solidFill>
                  <a:schemeClr val="accent3"/>
                </a:solidFill>
                <a:latin typeface="+mn-ea"/>
              </a:rPr>
              <a:t>を行う</a:t>
            </a:r>
            <a:endParaRPr lang="en-US" altLang="ja-JP" b="1" dirty="0">
              <a:solidFill>
                <a:schemeClr val="accent3"/>
              </a:solidFill>
              <a:latin typeface="+mn-ea"/>
            </a:endParaRPr>
          </a:p>
        </p:txBody>
      </p:sp>
      <p:sp>
        <p:nvSpPr>
          <p:cNvPr id="36" name="右矢印 35"/>
          <p:cNvSpPr/>
          <p:nvPr/>
        </p:nvSpPr>
        <p:spPr>
          <a:xfrm>
            <a:off x="965050" y="5422540"/>
            <a:ext cx="683278" cy="547173"/>
          </a:xfrm>
          <a:prstGeom prst="rightArrow">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mn-ea"/>
            </a:endParaRPr>
          </a:p>
        </p:txBody>
      </p:sp>
      <p:sp>
        <p:nvSpPr>
          <p:cNvPr id="7" name="フッター プレースホルダー 3">
            <a:extLst>
              <a:ext uri="{FF2B5EF4-FFF2-40B4-BE49-F238E27FC236}">
                <a16:creationId xmlns:a16="http://schemas.microsoft.com/office/drawing/2014/main" id="{F6DE2D63-1635-E347-C793-F1C7C0E80783}"/>
              </a:ext>
            </a:extLst>
          </p:cNvPr>
          <p:cNvSpPr txBox="1">
            <a:spLocks/>
          </p:cNvSpPr>
          <p:nvPr/>
        </p:nvSpPr>
        <p:spPr>
          <a:xfrm>
            <a:off x="5452533" y="6509394"/>
            <a:ext cx="4045597" cy="258118"/>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alpha val="70000"/>
                  </a:schemeClr>
                </a:solidFill>
                <a:latin typeface="+mn-lt"/>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t>資料：厚生労働省「厚生労働科学研究における利益相反の管理に関する指針」</a:t>
            </a:r>
            <a:r>
              <a:rPr kumimoji="1" lang="en-US" altLang="ja-JP" dirty="0"/>
              <a:t>, P.1</a:t>
            </a:r>
            <a:r>
              <a:rPr kumimoji="1" lang="ja-JP" altLang="en-US" dirty="0"/>
              <a:t>を基に作成</a:t>
            </a:r>
          </a:p>
          <a:p>
            <a:r>
              <a:rPr kumimoji="1" lang="ja-JP" altLang="en-US" dirty="0"/>
              <a:t>資料：信州大学「研究倫理の事件」</a:t>
            </a:r>
            <a:r>
              <a:rPr kumimoji="1" lang="en-US" altLang="ja-JP" dirty="0"/>
              <a:t>,P.23</a:t>
            </a:r>
            <a:r>
              <a:rPr kumimoji="1" lang="ja-JP" altLang="en-US" dirty="0"/>
              <a:t>を基に作成</a:t>
            </a:r>
            <a:endParaRPr kumimoji="1" lang="en-US" altLang="ja-JP" dirty="0"/>
          </a:p>
        </p:txBody>
      </p:sp>
    </p:spTree>
    <p:extLst>
      <p:ext uri="{BB962C8B-B14F-4D97-AF65-F5344CB8AC3E}">
        <p14:creationId xmlns:p14="http://schemas.microsoft.com/office/powerpoint/2010/main" val="340908050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p:txBody>
          <a:bodyPr/>
          <a:lstStyle/>
          <a:p>
            <a:pPr marL="0" indent="0">
              <a:buNone/>
            </a:pPr>
            <a:r>
              <a:rPr lang="ja-JP" altLang="en-US"/>
              <a:t>利益相反</a:t>
            </a:r>
            <a:r>
              <a:rPr kumimoji="1" lang="ja-JP" altLang="en-US"/>
              <a:t>マネジメントの</a:t>
            </a:r>
            <a:r>
              <a:rPr lang="ja-JP" altLang="en-US"/>
              <a:t>対象</a:t>
            </a:r>
            <a:endParaRPr kumimoji="1" lang="ja-JP" altLang="en-US"/>
          </a:p>
        </p:txBody>
      </p:sp>
      <p:sp>
        <p:nvSpPr>
          <p:cNvPr id="5" name="スライド番号プレースホルダー 4"/>
          <p:cNvSpPr>
            <a:spLocks noGrp="1"/>
          </p:cNvSpPr>
          <p:nvPr>
            <p:ph type="sldNum" sz="quarter" idx="4"/>
          </p:nvPr>
        </p:nvSpPr>
        <p:spPr/>
        <p:txBody>
          <a:bodyPr/>
          <a:lstStyle/>
          <a:p>
            <a:fld id="{A1D487B2-B3D4-4B12-876F-840864ED41B0}" type="slidenum">
              <a:rPr kumimoji="1" lang="ja-JP" altLang="en-US" smtClean="0"/>
              <a:pPr/>
              <a:t>47</a:t>
            </a:fld>
            <a:endParaRPr kumimoji="1" lang="ja-JP" altLang="en-US"/>
          </a:p>
        </p:txBody>
      </p:sp>
      <p:sp>
        <p:nvSpPr>
          <p:cNvPr id="6" name="タイトル 1"/>
          <p:cNvSpPr>
            <a:spLocks noGrp="1"/>
          </p:cNvSpPr>
          <p:nvPr>
            <p:ph type="title"/>
          </p:nvPr>
        </p:nvSpPr>
        <p:spPr/>
        <p:txBody>
          <a:bodyPr>
            <a:noAutofit/>
          </a:bodyPr>
          <a:lstStyle/>
          <a:p>
            <a:r>
              <a:rPr lang="ja-JP" altLang="en-US"/>
              <a:t>利益相反</a:t>
            </a:r>
            <a:endParaRPr kumimoji="1" lang="ja-JP" altLang="en-US"/>
          </a:p>
        </p:txBody>
      </p:sp>
      <p:sp>
        <p:nvSpPr>
          <p:cNvPr id="28" name="コンテンツ プレースホルダー 19"/>
          <p:cNvSpPr txBox="1">
            <a:spLocks/>
          </p:cNvSpPr>
          <p:nvPr/>
        </p:nvSpPr>
        <p:spPr>
          <a:xfrm>
            <a:off x="526544" y="1159252"/>
            <a:ext cx="8852911" cy="4538286"/>
          </a:xfrm>
          <a:prstGeom prst="rect">
            <a:avLst/>
          </a:prstGeom>
        </p:spPr>
        <p:txBody>
          <a:bodyPr>
            <a:normAutofit lnSpcReduction="10000"/>
          </a:bodyPr>
          <a:lstStyle>
            <a:lvl1pPr marL="2286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800" kern="1200">
                <a:solidFill>
                  <a:schemeClr val="tx1">
                    <a:lumMod val="85000"/>
                    <a:lumOff val="15000"/>
                  </a:schemeClr>
                </a:solidFill>
                <a:latin typeface="+mn-lt"/>
                <a:ea typeface="+mn-ea"/>
                <a:cs typeface="+mn-cs"/>
              </a:defRPr>
            </a:lvl1pPr>
            <a:lvl2pPr marL="4572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2pPr>
            <a:lvl3pPr marL="685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3pPr>
            <a:lvl4pPr marL="9144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4pPr>
            <a:lvl5pPr marL="11430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lumMod val="85000"/>
                    <a:lumOff val="15000"/>
                  </a:schemeClr>
                </a:solidFill>
                <a:latin typeface="+mn-lt"/>
                <a:ea typeface="+mn-ea"/>
                <a:cs typeface="+mn-cs"/>
              </a:defRPr>
            </a:lvl5pPr>
            <a:lvl6pPr marL="13144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6pPr>
            <a:lvl7pPr marL="14859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a:solidFill>
                  <a:schemeClr val="tx1"/>
                </a:solidFill>
                <a:latin typeface="+mn-lt"/>
                <a:ea typeface="+mn-ea"/>
                <a:cs typeface="+mn-cs"/>
              </a:defRPr>
            </a:lvl7pPr>
            <a:lvl8pPr marL="165735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8pPr>
            <a:lvl9pPr marL="1828800" indent="-228600" algn="l" defTabSz="914400" rtl="0" eaLnBrk="1" latinLnBrk="0" hangingPunct="1">
              <a:lnSpc>
                <a:spcPct val="100000"/>
              </a:lnSpc>
              <a:spcBef>
                <a:spcPts val="1000"/>
              </a:spcBef>
              <a:buClr>
                <a:schemeClr val="accent2"/>
              </a:buClr>
              <a:buFont typeface="Arial" panose="020B0604020202020204" pitchFamily="34" charset="0"/>
              <a:buChar char="•"/>
              <a:defRPr kumimoji="1" sz="1600" kern="1200" baseline="0">
                <a:solidFill>
                  <a:schemeClr val="tx1"/>
                </a:solidFill>
                <a:latin typeface="+mn-lt"/>
                <a:ea typeface="+mn-ea"/>
                <a:cs typeface="+mn-cs"/>
              </a:defRPr>
            </a:lvl9pPr>
          </a:lstStyle>
          <a:p>
            <a:pPr marL="0" indent="0">
              <a:spcBef>
                <a:spcPts val="1200"/>
              </a:spcBef>
              <a:buFont typeface="Arial" panose="020B0604020202020204" pitchFamily="34" charset="0"/>
              <a:buNone/>
            </a:pPr>
            <a:r>
              <a:rPr lang="ja-JP" altLang="en-US" sz="2400" b="1">
                <a:solidFill>
                  <a:schemeClr val="accent3"/>
                </a:solidFill>
              </a:rPr>
              <a:t>１．公的な立場での経済的利益</a:t>
            </a:r>
            <a:r>
              <a:rPr lang="ja-JP" altLang="en-US" b="1">
                <a:solidFill>
                  <a:schemeClr val="accent3"/>
                </a:solidFill>
              </a:rPr>
              <a:t>（産学連携活動に基づく利益受入れ）</a:t>
            </a:r>
            <a:endParaRPr lang="en-US" altLang="ja-JP" b="1">
              <a:solidFill>
                <a:schemeClr val="accent3"/>
              </a:solidFill>
            </a:endParaRPr>
          </a:p>
          <a:p>
            <a:pPr marL="712788" indent="-439738">
              <a:buFont typeface="Arial" panose="020B0604020202020204" pitchFamily="34" charset="0"/>
              <a:buNone/>
            </a:pPr>
            <a:r>
              <a:rPr lang="ja-JP" altLang="en-US"/>
              <a:t>　 ①研究費等</a:t>
            </a:r>
            <a:r>
              <a:rPr lang="en-US" altLang="ja-JP"/>
              <a:t>(</a:t>
            </a:r>
            <a:r>
              <a:rPr lang="ja-JP" altLang="en-US"/>
              <a:t>共同</a:t>
            </a:r>
            <a:r>
              <a:rPr lang="en-US" altLang="ja-JP"/>
              <a:t>/</a:t>
            </a:r>
            <a:r>
              <a:rPr lang="ja-JP" altLang="en-US"/>
              <a:t>受託研究費・助成金・寄附金等</a:t>
            </a:r>
            <a:r>
              <a:rPr lang="en-US" altLang="ja-JP"/>
              <a:t>)</a:t>
            </a:r>
            <a:r>
              <a:rPr lang="ja-JP" altLang="en-US"/>
              <a:t>の金銭の受入れ</a:t>
            </a:r>
            <a:endParaRPr lang="en-US" altLang="ja-JP"/>
          </a:p>
          <a:p>
            <a:pPr marL="712788" indent="-439738">
              <a:buFont typeface="Arial" panose="020B0604020202020204" pitchFamily="34" charset="0"/>
              <a:buNone/>
            </a:pPr>
            <a:r>
              <a:rPr lang="ja-JP" altLang="en-US"/>
              <a:t>　 ②物品･施設等</a:t>
            </a:r>
            <a:r>
              <a:rPr lang="en-US" altLang="ja-JP"/>
              <a:t>(</a:t>
            </a:r>
            <a:r>
              <a:rPr lang="ja-JP" altLang="en-US"/>
              <a:t>薬剤･機器･研究試料･施設等</a:t>
            </a:r>
            <a:r>
              <a:rPr lang="en-US" altLang="ja-JP"/>
              <a:t>)</a:t>
            </a:r>
            <a:r>
              <a:rPr lang="ja-JP" altLang="en-US"/>
              <a:t>の無償</a:t>
            </a:r>
            <a:r>
              <a:rPr lang="en-US" altLang="ja-JP"/>
              <a:t>/</a:t>
            </a:r>
            <a:r>
              <a:rPr lang="ja-JP" altLang="en-US"/>
              <a:t>ディスカウント受入れ</a:t>
            </a:r>
            <a:endParaRPr lang="en-US" altLang="ja-JP"/>
          </a:p>
          <a:p>
            <a:pPr marL="712788" indent="-439738">
              <a:buFont typeface="Arial" panose="020B0604020202020204" pitchFamily="34" charset="0"/>
              <a:buNone/>
            </a:pPr>
            <a:r>
              <a:rPr lang="ja-JP" altLang="en-US"/>
              <a:t>　 ③人材</a:t>
            </a:r>
            <a:r>
              <a:rPr lang="en-US" altLang="ja-JP"/>
              <a:t>(</a:t>
            </a:r>
            <a:r>
              <a:rPr lang="ja-JP" altLang="en-US"/>
              <a:t>客員研究員･ポスドク･社会人大学院生等</a:t>
            </a:r>
            <a:r>
              <a:rPr lang="en-US" altLang="ja-JP"/>
              <a:t>)</a:t>
            </a:r>
            <a:r>
              <a:rPr lang="ja-JP" altLang="en-US"/>
              <a:t>の受入れ</a:t>
            </a:r>
            <a:endParaRPr lang="en-US" altLang="ja-JP"/>
          </a:p>
          <a:p>
            <a:pPr marL="712788" indent="-439738">
              <a:buFont typeface="Arial" panose="020B0604020202020204" pitchFamily="34" charset="0"/>
              <a:buNone/>
            </a:pPr>
            <a:r>
              <a:rPr lang="ja-JP" altLang="en-US"/>
              <a:t>　 ④役務</a:t>
            </a:r>
            <a:r>
              <a:rPr lang="en-US" altLang="ja-JP"/>
              <a:t>(</a:t>
            </a:r>
            <a:r>
              <a:rPr lang="ja-JP" altLang="en-US"/>
              <a:t>研究</a:t>
            </a:r>
            <a:r>
              <a:rPr lang="en-US" altLang="ja-JP"/>
              <a:t>/</a:t>
            </a:r>
            <a:r>
              <a:rPr lang="ja-JP" altLang="en-US"/>
              <a:t>教育活動の一部担当･セミナー</a:t>
            </a:r>
            <a:r>
              <a:rPr lang="en-US" altLang="ja-JP"/>
              <a:t>/</a:t>
            </a:r>
            <a:r>
              <a:rPr lang="ja-JP" altLang="en-US"/>
              <a:t>学会の手伝い等</a:t>
            </a:r>
            <a:r>
              <a:rPr lang="en-US" altLang="ja-JP"/>
              <a:t>)</a:t>
            </a:r>
            <a:r>
              <a:rPr lang="ja-JP" altLang="en-US"/>
              <a:t>の受入れ</a:t>
            </a:r>
            <a:endParaRPr lang="en-US" altLang="ja-JP"/>
          </a:p>
          <a:p>
            <a:pPr marL="0" indent="0">
              <a:buFont typeface="Arial" panose="020B0604020202020204" pitchFamily="34" charset="0"/>
              <a:buNone/>
            </a:pPr>
            <a:endParaRPr lang="en-US" altLang="ja-JP"/>
          </a:p>
          <a:p>
            <a:pPr marL="0" indent="0">
              <a:buFont typeface="Arial" panose="020B0604020202020204" pitchFamily="34" charset="0"/>
              <a:buNone/>
            </a:pPr>
            <a:endParaRPr lang="en-US" altLang="ja-JP"/>
          </a:p>
          <a:p>
            <a:pPr marL="0" indent="0">
              <a:spcBef>
                <a:spcPts val="1800"/>
              </a:spcBef>
              <a:buFont typeface="Arial" panose="020B0604020202020204" pitchFamily="34" charset="0"/>
              <a:buNone/>
            </a:pPr>
            <a:r>
              <a:rPr lang="ja-JP" altLang="en-US" sz="2400" b="1">
                <a:solidFill>
                  <a:schemeClr val="accent3"/>
                </a:solidFill>
              </a:rPr>
              <a:t>２．個人的な立場での経済的利益</a:t>
            </a:r>
          </a:p>
          <a:p>
            <a:pPr marL="985838" indent="-712788">
              <a:buFont typeface="Arial" panose="020B0604020202020204" pitchFamily="34" charset="0"/>
              <a:buNone/>
            </a:pPr>
            <a:r>
              <a:rPr lang="ja-JP" altLang="en-US"/>
              <a:t>　 ①収入</a:t>
            </a:r>
            <a:r>
              <a:rPr lang="en-US" altLang="ja-JP"/>
              <a:t>(</a:t>
            </a:r>
            <a:r>
              <a:rPr lang="ja-JP" altLang="en-US"/>
              <a:t>報酬・給与・講演謝金・原稿料・贈与等／知的財産に基づくロイヤリティ等）</a:t>
            </a:r>
            <a:endParaRPr lang="en-US" altLang="ja-JP"/>
          </a:p>
          <a:p>
            <a:pPr marL="985838" indent="-712788">
              <a:buFont typeface="Arial" panose="020B0604020202020204" pitchFamily="34" charset="0"/>
              <a:buNone/>
            </a:pPr>
            <a:r>
              <a:rPr lang="ja-JP" altLang="en-US"/>
              <a:t>　 ②企業の株式・ストックオプション等の保有</a:t>
            </a:r>
            <a:r>
              <a:rPr lang="en-US" altLang="ja-JP"/>
              <a:t>/</a:t>
            </a:r>
            <a:r>
              <a:rPr lang="ja-JP" altLang="en-US"/>
              <a:t>企業への出資</a:t>
            </a:r>
            <a:endParaRPr lang="en-US" altLang="ja-JP"/>
          </a:p>
          <a:p>
            <a:pPr marL="985838" indent="-712788">
              <a:buFont typeface="Arial" panose="020B0604020202020204" pitchFamily="34" charset="0"/>
              <a:buNone/>
            </a:pPr>
            <a:r>
              <a:rPr lang="ja-JP" altLang="en-US"/>
              <a:t>　 ③企業・団体の役職</a:t>
            </a:r>
            <a:r>
              <a:rPr lang="en-US" altLang="ja-JP"/>
              <a:t>(</a:t>
            </a:r>
            <a:r>
              <a:rPr lang="ja-JP" altLang="en-US"/>
              <a:t>役員・顧問・相談役等へ就任</a:t>
            </a:r>
            <a:r>
              <a:rPr lang="en-US" altLang="ja-JP"/>
              <a:t>)</a:t>
            </a:r>
          </a:p>
        </p:txBody>
      </p:sp>
      <p:sp>
        <p:nvSpPr>
          <p:cNvPr id="2" name="フッター プレースホルダー 3">
            <a:extLst>
              <a:ext uri="{FF2B5EF4-FFF2-40B4-BE49-F238E27FC236}">
                <a16:creationId xmlns:a16="http://schemas.microsoft.com/office/drawing/2014/main" id="{BE6B3AEF-9B42-242D-B4CD-1CDD4F69753A}"/>
              </a:ext>
            </a:extLst>
          </p:cNvPr>
          <p:cNvSpPr txBox="1">
            <a:spLocks/>
          </p:cNvSpPr>
          <p:nvPr/>
        </p:nvSpPr>
        <p:spPr>
          <a:xfrm>
            <a:off x="5728447" y="6509394"/>
            <a:ext cx="3769683" cy="320040"/>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alpha val="70000"/>
                  </a:schemeClr>
                </a:solidFill>
                <a:latin typeface="+mn-lt"/>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t>資料：信州大学「研究倫理の事件」</a:t>
            </a:r>
            <a:r>
              <a:rPr kumimoji="1" lang="en-US" altLang="ja-JP" dirty="0"/>
              <a:t>,P.24</a:t>
            </a:r>
            <a:r>
              <a:rPr kumimoji="1" lang="ja-JP" altLang="en-US" dirty="0">
                <a:latin typeface="BIZ UDPゴシック" panose="020B0400000000000000" pitchFamily="50" charset="-128"/>
              </a:rPr>
              <a:t>を基に作成</a:t>
            </a:r>
            <a:endParaRPr kumimoji="1" lang="en-US" altLang="ja-JP" dirty="0"/>
          </a:p>
        </p:txBody>
      </p:sp>
    </p:spTree>
    <p:extLst>
      <p:ext uri="{BB962C8B-B14F-4D97-AF65-F5344CB8AC3E}">
        <p14:creationId xmlns:p14="http://schemas.microsoft.com/office/powerpoint/2010/main" val="77633042"/>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目次</a:t>
            </a:r>
            <a:endParaRPr kumimoji="1" lang="ja-JP" altLang="en-US"/>
          </a:p>
        </p:txBody>
      </p:sp>
      <p:sp>
        <p:nvSpPr>
          <p:cNvPr id="4" name="スライド番号プレースホルダー 3"/>
          <p:cNvSpPr>
            <a:spLocks noGrp="1"/>
          </p:cNvSpPr>
          <p:nvPr>
            <p:ph type="sldNum" sz="quarter" idx="11"/>
          </p:nvPr>
        </p:nvSpPr>
        <p:spPr/>
        <p:txBody>
          <a:bodyPr/>
          <a:lstStyle/>
          <a:p>
            <a:fld id="{A1D487B2-B3D4-4B12-876F-840864ED41B0}" type="slidenum">
              <a:rPr kumimoji="1" lang="ja-JP" altLang="en-US" smtClean="0"/>
              <a:t>48</a:t>
            </a:fld>
            <a:endParaRPr kumimoji="1" lang="ja-JP" altLang="en-US"/>
          </a:p>
        </p:txBody>
      </p:sp>
      <p:sp>
        <p:nvSpPr>
          <p:cNvPr id="6" name="正方形/長方形 5">
            <a:extLst>
              <a:ext uri="{FF2B5EF4-FFF2-40B4-BE49-F238E27FC236}">
                <a16:creationId xmlns:a16="http://schemas.microsoft.com/office/drawing/2014/main" id="{80BF999B-E39D-3D5E-BBBC-0CC6F5E24C30}"/>
              </a:ext>
            </a:extLst>
          </p:cNvPr>
          <p:cNvSpPr/>
          <p:nvPr/>
        </p:nvSpPr>
        <p:spPr>
          <a:xfrm>
            <a:off x="1083101" y="1560375"/>
            <a:ext cx="7739798" cy="4430187"/>
          </a:xfrm>
          <a:prstGeom prst="rect">
            <a:avLst/>
          </a:prstGeom>
        </p:spPr>
        <p:txBody>
          <a:bodyPr wrap="square">
            <a:spAutoFit/>
          </a:bodyPr>
          <a:lstStyle/>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知財戦略の基本</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知財戦略の構築</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rPr>
              <a:t>IP</a:t>
            </a: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ランドスケープについて</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事業戦略と知財戦略の一体化による知財活用事例</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海外出願について</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利益相反</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概念実証（</a:t>
            </a:r>
            <a:r>
              <a:rPr lang="en-US" altLang="ja-JP" sz="2400">
                <a:solidFill>
                  <a:schemeClr val="tx2">
                    <a:lumMod val="75000"/>
                  </a:schemeClr>
                </a:solidFill>
                <a:latin typeface="BIZ UDPゴシック" panose="020B0400000000000000" pitchFamily="50" charset="-128"/>
                <a:ea typeface="BIZ UDPゴシック" panose="020B0400000000000000" pitchFamily="50" charset="-128"/>
              </a:rPr>
              <a:t>PoC</a:t>
            </a: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）とは</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研究者がスタートアップ設立をするときの注意点</a:t>
            </a:r>
          </a:p>
        </p:txBody>
      </p:sp>
    </p:spTree>
    <p:extLst>
      <p:ext uri="{BB962C8B-B14F-4D97-AF65-F5344CB8AC3E}">
        <p14:creationId xmlns:p14="http://schemas.microsoft.com/office/powerpoint/2010/main" val="2255525502"/>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楕円 27"/>
          <p:cNvSpPr/>
          <p:nvPr/>
        </p:nvSpPr>
        <p:spPr>
          <a:xfrm>
            <a:off x="5933919" y="1724643"/>
            <a:ext cx="1800000" cy="1800000"/>
          </a:xfrm>
          <a:prstGeom prst="ellipse">
            <a:avLst/>
          </a:prstGeom>
          <a:solidFill>
            <a:schemeClr val="accent1">
              <a:lumMod val="60000"/>
              <a:lumOff val="40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製品</a:t>
            </a:r>
            <a:endParaRPr kumimoji="1" lang="en-US" altLang="ja-JP">
              <a:latin typeface="BIZ UDPゴシック" panose="020B0400000000000000" pitchFamily="50" charset="-128"/>
              <a:ea typeface="BIZ UDPゴシック" panose="020B0400000000000000" pitchFamily="50" charset="-128"/>
            </a:endParaRPr>
          </a:p>
          <a:p>
            <a:pPr algn="ctr"/>
            <a:r>
              <a:rPr kumimoji="1" lang="ja-JP" altLang="en-US">
                <a:latin typeface="BIZ UDPゴシック" panose="020B0400000000000000" pitchFamily="50" charset="-128"/>
                <a:ea typeface="BIZ UDPゴシック" panose="020B0400000000000000" pitchFamily="50" charset="-128"/>
              </a:rPr>
              <a:t>サービス</a:t>
            </a:r>
            <a:endParaRPr kumimoji="1" lang="en-US" altLang="ja-JP">
              <a:latin typeface="BIZ UDPゴシック" panose="020B0400000000000000" pitchFamily="50" charset="-128"/>
              <a:ea typeface="BIZ UDPゴシック" panose="020B0400000000000000" pitchFamily="50" charset="-128"/>
            </a:endParaRPr>
          </a:p>
        </p:txBody>
      </p:sp>
      <p:sp>
        <p:nvSpPr>
          <p:cNvPr id="2" name="タイトル 1"/>
          <p:cNvSpPr>
            <a:spLocks noGrp="1"/>
          </p:cNvSpPr>
          <p:nvPr>
            <p:ph type="title"/>
          </p:nvPr>
        </p:nvSpPr>
        <p:spPr/>
        <p:txBody>
          <a:bodyPr>
            <a:noAutofit/>
          </a:bodyPr>
          <a:lstStyle/>
          <a:p>
            <a:r>
              <a:rPr lang="ja-JP" altLang="en-US" cap="none"/>
              <a:t>概念実証（</a:t>
            </a:r>
            <a:r>
              <a:rPr lang="en-US" altLang="ja-JP" cap="none" err="1"/>
              <a:t>PoC</a:t>
            </a:r>
            <a:r>
              <a:rPr lang="en-US" altLang="ja-JP" cap="none"/>
              <a:t>)</a:t>
            </a:r>
            <a:r>
              <a:rPr lang="ja-JP" altLang="en-US" cap="none"/>
              <a:t>とは</a:t>
            </a:r>
            <a:endParaRPr kumimoji="1" lang="ja-JP" altLang="en-US" cap="none"/>
          </a:p>
        </p:txBody>
      </p:sp>
      <p:sp>
        <p:nvSpPr>
          <p:cNvPr id="3" name="コンテンツ プレースホルダー 2"/>
          <p:cNvSpPr>
            <a:spLocks noGrp="1"/>
          </p:cNvSpPr>
          <p:nvPr>
            <p:ph sz="quarter" idx="13"/>
          </p:nvPr>
        </p:nvSpPr>
        <p:spPr/>
        <p:txBody>
          <a:bodyPr/>
          <a:lstStyle/>
          <a:p>
            <a:pPr marL="0" indent="0">
              <a:buNone/>
            </a:pPr>
            <a:r>
              <a:rPr lang="ja-JP" altLang="en-US"/>
              <a:t>概念実証（</a:t>
            </a:r>
            <a:r>
              <a:rPr lang="en-US" altLang="ja-JP" err="1"/>
              <a:t>PoC</a:t>
            </a:r>
            <a:r>
              <a:rPr lang="ja-JP" altLang="en-US"/>
              <a:t>）とはなにか①</a:t>
            </a:r>
            <a:endParaRPr kumimoji="1" lang="ja-JP" altLang="en-US"/>
          </a:p>
        </p:txBody>
      </p:sp>
      <p:sp>
        <p:nvSpPr>
          <p:cNvPr id="7" name="スライド番号プレースホルダー 6"/>
          <p:cNvSpPr>
            <a:spLocks noGrp="1"/>
          </p:cNvSpPr>
          <p:nvPr>
            <p:ph type="sldNum" sz="quarter" idx="4"/>
          </p:nvPr>
        </p:nvSpPr>
        <p:spPr>
          <a:xfrm>
            <a:off x="9455780" y="6463674"/>
            <a:ext cx="396240" cy="365760"/>
          </a:xfrm>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t>49</a:t>
            </a:fld>
            <a:endParaRPr kumimoji="1" lang="ja-JP" altLang="en-US">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1EBFB4DD-9B3C-4FE5-B300-CD90E597E6DE}"/>
              </a:ext>
            </a:extLst>
          </p:cNvPr>
          <p:cNvSpPr/>
          <p:nvPr/>
        </p:nvSpPr>
        <p:spPr>
          <a:xfrm>
            <a:off x="463808" y="1227969"/>
            <a:ext cx="9034324" cy="646331"/>
          </a:xfrm>
          <a:prstGeom prst="rect">
            <a:avLst/>
          </a:prstGeom>
        </p:spPr>
        <p:txBody>
          <a:bodyPr wrap="square">
            <a:spAutoFit/>
          </a:bodyPr>
          <a:lstStyle/>
          <a:p>
            <a:pPr>
              <a:spcBef>
                <a:spcPts val="600"/>
              </a:spcBef>
            </a:pPr>
            <a:r>
              <a:rPr lang="ja-JP" altLang="en-US">
                <a:latin typeface="BIZ UDPゴシック" panose="020B0400000000000000" pitchFamily="50" charset="-128"/>
                <a:ea typeface="BIZ UDPゴシック" panose="020B0400000000000000" pitchFamily="50" charset="-128"/>
              </a:rPr>
              <a:t>保有する技術や新たなアイデア、コンセプトの実現可能性、得られる効果などを検証する</a:t>
            </a:r>
            <a:br>
              <a:rPr lang="en-US" altLang="ja-JP">
                <a:latin typeface="BIZ UDPゴシック" panose="020B0400000000000000" pitchFamily="50" charset="-128"/>
                <a:ea typeface="BIZ UDPゴシック" panose="020B0400000000000000" pitchFamily="50" charset="-128"/>
              </a:rPr>
            </a:br>
            <a:r>
              <a:rPr lang="ja-JP" altLang="en-US">
                <a:latin typeface="BIZ UDPゴシック" panose="020B0400000000000000" pitchFamily="50" charset="-128"/>
                <a:ea typeface="BIZ UDPゴシック" panose="020B0400000000000000" pitchFamily="50" charset="-128"/>
              </a:rPr>
              <a:t>こと。</a:t>
            </a:r>
            <a:endParaRPr lang="en-US" altLang="ja-JP">
              <a:latin typeface="BIZ UDPゴシック" panose="020B0400000000000000" pitchFamily="50" charset="-128"/>
              <a:ea typeface="BIZ UDPゴシック" panose="020B0400000000000000" pitchFamily="50" charset="-128"/>
            </a:endParaRPr>
          </a:p>
        </p:txBody>
      </p:sp>
      <p:sp>
        <p:nvSpPr>
          <p:cNvPr id="13" name="正方形/長方形 12"/>
          <p:cNvSpPr/>
          <p:nvPr/>
        </p:nvSpPr>
        <p:spPr>
          <a:xfrm>
            <a:off x="463808" y="739968"/>
            <a:ext cx="2465557"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概念実証</a:t>
            </a:r>
            <a:r>
              <a:rPr kumimoji="1" lang="en-US" altLang="ja-JP">
                <a:latin typeface="BIZ UDPゴシック" panose="020B0400000000000000" pitchFamily="50" charset="-128"/>
                <a:ea typeface="BIZ UDPゴシック" panose="020B0400000000000000" pitchFamily="50" charset="-128"/>
              </a:rPr>
              <a:t>(PoC)</a:t>
            </a:r>
            <a:r>
              <a:rPr kumimoji="1" lang="ja-JP" altLang="en-US">
                <a:latin typeface="BIZ UDPゴシック" panose="020B0400000000000000" pitchFamily="50" charset="-128"/>
                <a:ea typeface="BIZ UDPゴシック" panose="020B0400000000000000" pitchFamily="50" charset="-128"/>
              </a:rPr>
              <a:t>とは</a:t>
            </a:r>
          </a:p>
        </p:txBody>
      </p:sp>
      <p:sp>
        <p:nvSpPr>
          <p:cNvPr id="26" name="図形 25">
            <a:extLst>
              <a:ext uri="{FF2B5EF4-FFF2-40B4-BE49-F238E27FC236}">
                <a16:creationId xmlns:a16="http://schemas.microsoft.com/office/drawing/2014/main" id="{7F9C131E-27C7-433D-8215-7E7E8EAB4BCD}"/>
              </a:ext>
            </a:extLst>
          </p:cNvPr>
          <p:cNvSpPr/>
          <p:nvPr/>
        </p:nvSpPr>
        <p:spPr>
          <a:xfrm rot="19171280" flipV="1">
            <a:off x="2185366" y="2783183"/>
            <a:ext cx="4194175" cy="1775618"/>
          </a:xfrm>
          <a:prstGeom prst="swooshArrow">
            <a:avLst>
              <a:gd name="adj1" fmla="val 32546"/>
              <a:gd name="adj2" fmla="val 34629"/>
            </a:avLst>
          </a:prstGeom>
          <a:gradFill>
            <a:gsLst>
              <a:gs pos="0">
                <a:schemeClr val="accent2">
                  <a:lumMod val="20000"/>
                  <a:lumOff val="80000"/>
                </a:schemeClr>
              </a:gs>
              <a:gs pos="100000">
                <a:schemeClr val="accent2"/>
              </a:gs>
            </a:gsLst>
            <a:lin ang="2700000" scaled="0"/>
          </a:gra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ja-JP" altLang="en-US"/>
          </a:p>
        </p:txBody>
      </p:sp>
      <p:sp>
        <p:nvSpPr>
          <p:cNvPr id="4" name="楕円 3"/>
          <p:cNvSpPr/>
          <p:nvPr/>
        </p:nvSpPr>
        <p:spPr>
          <a:xfrm>
            <a:off x="830986" y="3319460"/>
            <a:ext cx="1800000" cy="1800000"/>
          </a:xfrm>
          <a:prstGeom prst="ellipse">
            <a:avLst/>
          </a:prstGeom>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研究成果</a:t>
            </a:r>
            <a:endParaRPr kumimoji="1" lang="en-US" altLang="ja-JP">
              <a:latin typeface="BIZ UDPゴシック" panose="020B0400000000000000" pitchFamily="50" charset="-128"/>
              <a:ea typeface="BIZ UDPゴシック" panose="020B0400000000000000" pitchFamily="50" charset="-128"/>
            </a:endParaRPr>
          </a:p>
          <a:p>
            <a:pPr algn="ctr"/>
            <a:r>
              <a:rPr kumimoji="1" lang="ja-JP" altLang="en-US">
                <a:latin typeface="BIZ UDPゴシック" panose="020B0400000000000000" pitchFamily="50" charset="-128"/>
                <a:ea typeface="BIZ UDPゴシック" panose="020B0400000000000000" pitchFamily="50" charset="-128"/>
              </a:rPr>
              <a:t>技術</a:t>
            </a:r>
          </a:p>
        </p:txBody>
      </p:sp>
      <p:sp>
        <p:nvSpPr>
          <p:cNvPr id="6" name="テキスト ボックス 5"/>
          <p:cNvSpPr txBox="1"/>
          <p:nvPr/>
        </p:nvSpPr>
        <p:spPr>
          <a:xfrm>
            <a:off x="4118945" y="4387657"/>
            <a:ext cx="5371121" cy="1077218"/>
          </a:xfrm>
          <a:prstGeom prst="rect">
            <a:avLst/>
          </a:prstGeom>
          <a:noFill/>
        </p:spPr>
        <p:txBody>
          <a:bodyPr wrap="square" rtlCol="0">
            <a:spAutoFit/>
          </a:bodyPr>
          <a:lstStyle/>
          <a:p>
            <a:pPr marL="285750" indent="-285750">
              <a:buFont typeface="Wingdings" panose="05000000000000000000" pitchFamily="2" charset="2"/>
              <a:buChar char="ü"/>
            </a:pPr>
            <a:r>
              <a:rPr kumimoji="1" lang="ja-JP" altLang="en-US" sz="1600">
                <a:latin typeface="BIZ UDPゴシック" panose="020B0400000000000000" pitchFamily="50" charset="-128"/>
                <a:ea typeface="BIZ UDPゴシック" panose="020B0400000000000000" pitchFamily="50" charset="-128"/>
              </a:rPr>
              <a:t>想定している製品アイディア、コンセプト、ビジネス</a:t>
            </a:r>
            <a:br>
              <a:rPr kumimoji="1" lang="en-US" altLang="ja-JP" sz="1600">
                <a:latin typeface="BIZ UDPゴシック" panose="020B0400000000000000" pitchFamily="50" charset="-128"/>
                <a:ea typeface="BIZ UDPゴシック" panose="020B0400000000000000" pitchFamily="50" charset="-128"/>
              </a:rPr>
            </a:br>
            <a:r>
              <a:rPr kumimoji="1" lang="ja-JP" altLang="en-US" sz="1600">
                <a:latin typeface="BIZ UDPゴシック" panose="020B0400000000000000" pitchFamily="50" charset="-128"/>
                <a:ea typeface="BIZ UDPゴシック" panose="020B0400000000000000" pitchFamily="50" charset="-128"/>
              </a:rPr>
              <a:t>モデルは実現可能なものであるか？</a:t>
            </a:r>
            <a:endParaRPr kumimoji="1" lang="en-US" altLang="ja-JP" sz="1600">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ü"/>
            </a:pPr>
            <a:r>
              <a:rPr kumimoji="1" lang="ja-JP" altLang="en-US" sz="1600">
                <a:latin typeface="BIZ UDPゴシック" panose="020B0400000000000000" pitchFamily="50" charset="-128"/>
                <a:ea typeface="BIZ UDPゴシック" panose="020B0400000000000000" pitchFamily="50" charset="-128"/>
              </a:rPr>
              <a:t>上記を実現するためには、保有技術や研究成果を</a:t>
            </a:r>
            <a:br>
              <a:rPr kumimoji="1" lang="en-US" altLang="ja-JP" sz="1600">
                <a:latin typeface="BIZ UDPゴシック" panose="020B0400000000000000" pitchFamily="50" charset="-128"/>
                <a:ea typeface="BIZ UDPゴシック" panose="020B0400000000000000" pitchFamily="50" charset="-128"/>
              </a:rPr>
            </a:br>
            <a:r>
              <a:rPr kumimoji="1" lang="ja-JP" altLang="en-US" sz="1600">
                <a:latin typeface="BIZ UDPゴシック" panose="020B0400000000000000" pitchFamily="50" charset="-128"/>
                <a:ea typeface="BIZ UDPゴシック" panose="020B0400000000000000" pitchFamily="50" charset="-128"/>
              </a:rPr>
              <a:t>どのようにブラッシュアップする必要があるか？</a:t>
            </a:r>
            <a:endParaRPr kumimoji="1" lang="en-US" altLang="ja-JP" sz="1600">
              <a:latin typeface="BIZ UDPゴシック" panose="020B0400000000000000" pitchFamily="50" charset="-128"/>
              <a:ea typeface="BIZ UDPゴシック" panose="020B0400000000000000" pitchFamily="50" charset="-128"/>
            </a:endParaRPr>
          </a:p>
        </p:txBody>
      </p:sp>
      <p:sp>
        <p:nvSpPr>
          <p:cNvPr id="8" name="二等辺三角形 7"/>
          <p:cNvSpPr/>
          <p:nvPr/>
        </p:nvSpPr>
        <p:spPr>
          <a:xfrm rot="10800000">
            <a:off x="6064131" y="5522578"/>
            <a:ext cx="1480747" cy="346045"/>
          </a:xfrm>
          <a:prstGeom prst="triangle">
            <a:avLst/>
          </a:prstGeom>
          <a:solidFill>
            <a:schemeClr val="tx1">
              <a:lumMod val="65000"/>
              <a:lumOff val="35000"/>
            </a:schemeClr>
          </a:solidFill>
          <a:ln>
            <a:noFill/>
          </a:ln>
        </p:spPr>
        <p:style>
          <a:lnRef idx="2">
            <a:schemeClr val="accent2">
              <a:shade val="50000"/>
            </a:schemeClr>
          </a:lnRef>
          <a:fillRef idx="1">
            <a:schemeClr val="accent2"/>
          </a:fillRef>
          <a:effectRef idx="0">
            <a:schemeClr val="accent2"/>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sp>
        <p:nvSpPr>
          <p:cNvPr id="10" name="テキスト ボックス 9"/>
          <p:cNvSpPr txBox="1"/>
          <p:nvPr/>
        </p:nvSpPr>
        <p:spPr>
          <a:xfrm>
            <a:off x="6184554" y="5893522"/>
            <a:ext cx="1239899" cy="369332"/>
          </a:xfrm>
          <a:prstGeom prst="rect">
            <a:avLst/>
          </a:prstGeom>
          <a:noFill/>
        </p:spPr>
        <p:txBody>
          <a:bodyPr wrap="square" rtlCol="0">
            <a:spAutoFit/>
          </a:bodyPr>
          <a:lstStyle/>
          <a:p>
            <a:pPr algn="ctr"/>
            <a:r>
              <a:rPr kumimoji="1" lang="ja-JP" altLang="en-US">
                <a:solidFill>
                  <a:schemeClr val="accent3"/>
                </a:solidFill>
                <a:latin typeface="BIZ UDPゴシック" panose="020B0400000000000000" pitchFamily="50" charset="-128"/>
                <a:ea typeface="BIZ UDPゴシック" panose="020B0400000000000000" pitchFamily="50" charset="-128"/>
              </a:rPr>
              <a:t>検証する</a:t>
            </a:r>
          </a:p>
        </p:txBody>
      </p:sp>
      <p:sp>
        <p:nvSpPr>
          <p:cNvPr id="11" name="テキスト ボックス 10"/>
          <p:cNvSpPr txBox="1"/>
          <p:nvPr/>
        </p:nvSpPr>
        <p:spPr>
          <a:xfrm>
            <a:off x="1101929" y="5328817"/>
            <a:ext cx="2253321" cy="584775"/>
          </a:xfrm>
          <a:prstGeom prst="rect">
            <a:avLst/>
          </a:prstGeom>
          <a:noFill/>
        </p:spPr>
        <p:txBody>
          <a:bodyPr wrap="square" rtlCol="0">
            <a:spAutoFit/>
          </a:bodyPr>
          <a:lstStyle/>
          <a:p>
            <a:pPr algn="ctr"/>
            <a:r>
              <a:rPr kumimoji="1" lang="ja-JP" altLang="en-US" sz="1600">
                <a:latin typeface="BIZ UDPゴシック" panose="020B0400000000000000" pitchFamily="50" charset="-128"/>
                <a:ea typeface="BIZ UDPゴシック" panose="020B0400000000000000" pitchFamily="50" charset="-128"/>
              </a:rPr>
              <a:t>多くの場合大学が</a:t>
            </a:r>
            <a:endParaRPr kumimoji="1" lang="en-US" altLang="ja-JP" sz="1600">
              <a:latin typeface="BIZ UDPゴシック" panose="020B0400000000000000" pitchFamily="50" charset="-128"/>
              <a:ea typeface="BIZ UDPゴシック" panose="020B0400000000000000" pitchFamily="50" charset="-128"/>
            </a:endParaRPr>
          </a:p>
          <a:p>
            <a:pPr algn="ctr"/>
            <a:r>
              <a:rPr kumimoji="1" lang="ja-JP" altLang="en-US" sz="1600">
                <a:latin typeface="BIZ UDPゴシック" panose="020B0400000000000000" pitchFamily="50" charset="-128"/>
                <a:ea typeface="BIZ UDPゴシック" panose="020B0400000000000000" pitchFamily="50" charset="-128"/>
              </a:rPr>
              <a:t>先進的な技術を持つ</a:t>
            </a:r>
          </a:p>
        </p:txBody>
      </p:sp>
      <p:sp>
        <p:nvSpPr>
          <p:cNvPr id="35" name="テキスト ボックス 34"/>
          <p:cNvSpPr txBox="1"/>
          <p:nvPr/>
        </p:nvSpPr>
        <p:spPr>
          <a:xfrm>
            <a:off x="7577455" y="2949358"/>
            <a:ext cx="1912620" cy="830997"/>
          </a:xfrm>
          <a:prstGeom prst="rect">
            <a:avLst/>
          </a:prstGeom>
          <a:noFill/>
        </p:spPr>
        <p:txBody>
          <a:bodyPr wrap="square" rtlCol="0">
            <a:spAutoFit/>
          </a:bodyPr>
          <a:lstStyle/>
          <a:p>
            <a:pPr algn="ctr"/>
            <a:r>
              <a:rPr kumimoji="1" lang="ja-JP" altLang="en-US" sz="1600">
                <a:latin typeface="BIZ UDPゴシック" panose="020B0400000000000000" pitchFamily="50" charset="-128"/>
                <a:ea typeface="BIZ UDPゴシック" panose="020B0400000000000000" pitchFamily="50" charset="-128"/>
              </a:rPr>
              <a:t>多くの場合企業が</a:t>
            </a:r>
            <a:endParaRPr kumimoji="1" lang="en-US" altLang="ja-JP" sz="1600">
              <a:latin typeface="BIZ UDPゴシック" panose="020B0400000000000000" pitchFamily="50" charset="-128"/>
              <a:ea typeface="BIZ UDPゴシック" panose="020B0400000000000000" pitchFamily="50" charset="-128"/>
            </a:endParaRPr>
          </a:p>
          <a:p>
            <a:pPr algn="ctr"/>
            <a:r>
              <a:rPr kumimoji="1" lang="ja-JP" altLang="en-US" sz="1600">
                <a:latin typeface="BIZ UDPゴシック" panose="020B0400000000000000" pitchFamily="50" charset="-128"/>
                <a:ea typeface="BIZ UDPゴシック" panose="020B0400000000000000" pitchFamily="50" charset="-128"/>
              </a:rPr>
              <a:t>製品・サービスの</a:t>
            </a:r>
            <a:endParaRPr kumimoji="1" lang="en-US" altLang="ja-JP" sz="1600">
              <a:latin typeface="BIZ UDPゴシック" panose="020B0400000000000000" pitchFamily="50" charset="-128"/>
              <a:ea typeface="BIZ UDPゴシック" panose="020B0400000000000000" pitchFamily="50" charset="-128"/>
            </a:endParaRPr>
          </a:p>
          <a:p>
            <a:pPr algn="ctr"/>
            <a:r>
              <a:rPr kumimoji="1" lang="ja-JP" altLang="en-US" sz="1600">
                <a:latin typeface="BIZ UDPゴシック" panose="020B0400000000000000" pitchFamily="50" charset="-128"/>
                <a:ea typeface="BIZ UDPゴシック" panose="020B0400000000000000" pitchFamily="50" charset="-128"/>
              </a:rPr>
              <a:t>アイディアを持つ</a:t>
            </a:r>
          </a:p>
        </p:txBody>
      </p:sp>
      <p:pic>
        <p:nvPicPr>
          <p:cNvPr id="14" name="図 13"/>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01467" y="4902448"/>
            <a:ext cx="639865" cy="639865"/>
          </a:xfrm>
          <a:prstGeom prst="rect">
            <a:avLst/>
          </a:prstGeom>
        </p:spPr>
      </p:pic>
      <p:pic>
        <p:nvPicPr>
          <p:cNvPr id="15" name="図 1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8224927" y="2268781"/>
            <a:ext cx="553363" cy="553363"/>
          </a:xfrm>
          <a:prstGeom prst="rect">
            <a:avLst/>
          </a:prstGeom>
        </p:spPr>
      </p:pic>
      <p:sp>
        <p:nvSpPr>
          <p:cNvPr id="18" name="フッター プレースホルダー 3"/>
          <p:cNvSpPr txBox="1">
            <a:spLocks/>
          </p:cNvSpPr>
          <p:nvPr/>
        </p:nvSpPr>
        <p:spPr>
          <a:xfrm>
            <a:off x="5400675" y="6509394"/>
            <a:ext cx="4097456" cy="320040"/>
          </a:xfrm>
          <a:prstGeom prst="rect">
            <a:avLst/>
          </a:prstGeom>
        </p:spPr>
        <p:txBody>
          <a:bodyPr vert="horz" lIns="91440" tIns="45720" rIns="91440" bIns="45720" rtlCol="0" anchor="ctr"/>
          <a:lstStyle>
            <a:defPPr>
              <a:defRPr lang="en-US"/>
            </a:defPPr>
            <a:lvl1pPr marL="0" algn="r" defTabSz="457200" rtl="0" eaLnBrk="1" latinLnBrk="0" hangingPunct="1">
              <a:defRPr sz="700" kern="1200">
                <a:solidFill>
                  <a:schemeClr val="tx1">
                    <a:alpha val="70000"/>
                  </a:schemeClr>
                </a:solidFill>
                <a:latin typeface="+mn-lt"/>
                <a:ea typeface="BIZ UDPゴシック" panose="020B0400000000000000" pitchFamily="50" charset="-128"/>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kumimoji="1" lang="ja-JP" altLang="en-US" dirty="0">
                <a:latin typeface="BIZ UDPゴシック" panose="020B0400000000000000" pitchFamily="50" charset="-128"/>
              </a:rPr>
              <a:t>資料：特許庁「技術検証</a:t>
            </a:r>
            <a:r>
              <a:rPr kumimoji="1" lang="en-US" altLang="ja-JP" dirty="0">
                <a:latin typeface="BIZ UDPゴシック" panose="020B0400000000000000" pitchFamily="50" charset="-128"/>
              </a:rPr>
              <a:t>(PoC)</a:t>
            </a:r>
            <a:r>
              <a:rPr kumimoji="1" lang="ja-JP" altLang="en-US" dirty="0">
                <a:latin typeface="BIZ UDPゴシック" panose="020B0400000000000000" pitchFamily="50" charset="-128"/>
              </a:rPr>
              <a:t>契約書（新素材）」</a:t>
            </a:r>
            <a:r>
              <a:rPr kumimoji="1" lang="en-US" altLang="ja-JP" dirty="0">
                <a:latin typeface="BIZ UDPゴシック" panose="020B0400000000000000" pitchFamily="50" charset="-128"/>
              </a:rPr>
              <a:t>, P.4</a:t>
            </a:r>
            <a:r>
              <a:rPr kumimoji="1" lang="ja-JP" altLang="en-US" dirty="0">
                <a:latin typeface="BIZ UDPゴシック" panose="020B0400000000000000" pitchFamily="50" charset="-128"/>
              </a:rPr>
              <a:t>を基に作成</a:t>
            </a:r>
            <a:endParaRPr kumimoji="1" lang="en-US" altLang="ja-JP" dirty="0">
              <a:latin typeface="BIZ UDPゴシック" panose="020B0400000000000000" pitchFamily="50" charset="-128"/>
            </a:endParaRPr>
          </a:p>
        </p:txBody>
      </p:sp>
    </p:spTree>
    <p:extLst>
      <p:ext uri="{BB962C8B-B14F-4D97-AF65-F5344CB8AC3E}">
        <p14:creationId xmlns:p14="http://schemas.microsoft.com/office/powerpoint/2010/main" val="218324108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目次</a:t>
            </a:r>
            <a:endParaRPr kumimoji="1" lang="ja-JP" altLang="en-US"/>
          </a:p>
        </p:txBody>
      </p:sp>
      <p:sp>
        <p:nvSpPr>
          <p:cNvPr id="4" name="スライド番号プレースホルダー 3"/>
          <p:cNvSpPr>
            <a:spLocks noGrp="1"/>
          </p:cNvSpPr>
          <p:nvPr>
            <p:ph type="sldNum" sz="quarter" idx="11"/>
          </p:nvPr>
        </p:nvSpPr>
        <p:spPr/>
        <p:txBody>
          <a:bodyPr/>
          <a:lstStyle/>
          <a:p>
            <a:fld id="{A1D487B2-B3D4-4B12-876F-840864ED41B0}" type="slidenum">
              <a:rPr kumimoji="1" lang="ja-JP" altLang="en-US" smtClean="0"/>
              <a:t>5</a:t>
            </a:fld>
            <a:endParaRPr kumimoji="1" lang="ja-JP" altLang="en-US"/>
          </a:p>
        </p:txBody>
      </p:sp>
      <p:sp>
        <p:nvSpPr>
          <p:cNvPr id="7" name="正方形/長方形 6">
            <a:extLst>
              <a:ext uri="{FF2B5EF4-FFF2-40B4-BE49-F238E27FC236}">
                <a16:creationId xmlns:a16="http://schemas.microsoft.com/office/drawing/2014/main" id="{46E1DCE8-4CF6-0C54-6E9A-222AA13F7846}"/>
              </a:ext>
            </a:extLst>
          </p:cNvPr>
          <p:cNvSpPr/>
          <p:nvPr/>
        </p:nvSpPr>
        <p:spPr>
          <a:xfrm>
            <a:off x="1083101" y="1560375"/>
            <a:ext cx="7739798" cy="4430187"/>
          </a:xfrm>
          <a:prstGeom prst="rect">
            <a:avLst/>
          </a:prstGeom>
        </p:spPr>
        <p:txBody>
          <a:bodyPr wrap="square">
            <a:spAutoFit/>
          </a:bodyPr>
          <a:lstStyle/>
          <a:p>
            <a:pPr marL="342900" indent="-342900">
              <a:lnSpc>
                <a:spcPct val="150000"/>
              </a:lnSpc>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知財戦略の基本</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知財戦略の構築</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rPr>
              <a:t>IP</a:t>
            </a: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ランドスケープについて</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事業戦略と知財戦略の一体化による知財活用事例</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海外出願について</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利益相反</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概念実証（</a:t>
            </a:r>
            <a:r>
              <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rPr>
              <a:t>PoC</a:t>
            </a: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）とは</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研究者がスタートアップ設立をするときの注意点</a:t>
            </a:r>
          </a:p>
        </p:txBody>
      </p:sp>
    </p:spTree>
    <p:extLst>
      <p:ext uri="{BB962C8B-B14F-4D97-AF65-F5344CB8AC3E}">
        <p14:creationId xmlns:p14="http://schemas.microsoft.com/office/powerpoint/2010/main" val="3591948763"/>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p:txBody>
          <a:bodyPr/>
          <a:lstStyle/>
          <a:p>
            <a:pPr marL="0" indent="0">
              <a:buNone/>
            </a:pPr>
            <a:r>
              <a:rPr kumimoji="1" lang="ja-JP" altLang="en-US"/>
              <a:t>概念実証（</a:t>
            </a:r>
            <a:r>
              <a:rPr kumimoji="1" lang="en-US" altLang="ja-JP" err="1"/>
              <a:t>PoC</a:t>
            </a:r>
            <a:r>
              <a:rPr kumimoji="1" lang="ja-JP" altLang="en-US"/>
              <a:t>）</a:t>
            </a:r>
            <a:r>
              <a:rPr lang="ja-JP" altLang="en-US"/>
              <a:t>とはなにか②</a:t>
            </a:r>
            <a:endParaRPr kumimoji="1" lang="en-US" altLang="ja-JP"/>
          </a:p>
          <a:p>
            <a:pPr marL="0" indent="0">
              <a:buNone/>
            </a:pPr>
            <a:endParaRPr kumimoji="1" lang="ja-JP" altLang="en-US"/>
          </a:p>
        </p:txBody>
      </p:sp>
      <p:sp>
        <p:nvSpPr>
          <p:cNvPr id="4" name="フッター プレースホルダー 3"/>
          <p:cNvSpPr>
            <a:spLocks noGrp="1"/>
          </p:cNvSpPr>
          <p:nvPr>
            <p:ph type="ftr" sz="quarter" idx="3"/>
          </p:nvPr>
        </p:nvSpPr>
        <p:spPr>
          <a:xfrm>
            <a:off x="4953001" y="6509394"/>
            <a:ext cx="4545130" cy="320040"/>
          </a:xfrm>
        </p:spPr>
        <p:txBody>
          <a:bodyPr/>
          <a:lstStyle/>
          <a:p>
            <a:r>
              <a:rPr kumimoji="1" lang="ja-JP" altLang="en-US" dirty="0"/>
              <a:t>資料：経済産業省「研究開発型ベンチャー企業と事業会社の連携加速に向けた調査」</a:t>
            </a:r>
            <a:r>
              <a:rPr kumimoji="1" lang="en-US" altLang="ja-JP" dirty="0"/>
              <a:t>,P24</a:t>
            </a:r>
            <a:r>
              <a:rPr kumimoji="1" lang="ja-JP" altLang="en-US" dirty="0">
                <a:latin typeface="BIZ UDPゴシック" panose="020B0400000000000000" pitchFamily="50" charset="-128"/>
              </a:rPr>
              <a:t>を基に作成</a:t>
            </a:r>
            <a:endParaRPr kumimoji="1" lang="ja-JP" altLang="en-US" dirty="0"/>
          </a:p>
        </p:txBody>
      </p:sp>
      <p:sp>
        <p:nvSpPr>
          <p:cNvPr id="5" name="スライド番号プレースホルダー 4"/>
          <p:cNvSpPr>
            <a:spLocks noGrp="1"/>
          </p:cNvSpPr>
          <p:nvPr>
            <p:ph type="sldNum" sz="quarter" idx="4"/>
          </p:nvPr>
        </p:nvSpPr>
        <p:spPr/>
        <p:txBody>
          <a:bodyPr/>
          <a:lstStyle/>
          <a:p>
            <a:fld id="{A1D487B2-B3D4-4B12-876F-840864ED41B0}" type="slidenum">
              <a:rPr kumimoji="1" lang="ja-JP" altLang="en-US" smtClean="0"/>
              <a:pPr/>
              <a:t>50</a:t>
            </a:fld>
            <a:endParaRPr kumimoji="1" lang="ja-JP" altLang="en-US"/>
          </a:p>
        </p:txBody>
      </p:sp>
      <p:sp>
        <p:nvSpPr>
          <p:cNvPr id="10" name="正方形/長方形 9"/>
          <p:cNvSpPr/>
          <p:nvPr/>
        </p:nvSpPr>
        <p:spPr>
          <a:xfrm>
            <a:off x="463807" y="739969"/>
            <a:ext cx="3253149"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概念実証</a:t>
            </a:r>
            <a:r>
              <a:rPr kumimoji="1" lang="en-US" altLang="ja-JP">
                <a:latin typeface="BIZ UDPゴシック" panose="020B0400000000000000" pitchFamily="50" charset="-128"/>
                <a:ea typeface="BIZ UDPゴシック" panose="020B0400000000000000" pitchFamily="50" charset="-128"/>
              </a:rPr>
              <a:t>(PoC)</a:t>
            </a:r>
            <a:r>
              <a:rPr kumimoji="1" lang="ja-JP" altLang="en-US">
                <a:latin typeface="BIZ UDPゴシック" panose="020B0400000000000000" pitchFamily="50" charset="-128"/>
                <a:ea typeface="BIZ UDPゴシック" panose="020B0400000000000000" pitchFamily="50" charset="-128"/>
              </a:rPr>
              <a:t>の位置づけ</a:t>
            </a:r>
          </a:p>
        </p:txBody>
      </p:sp>
      <p:sp>
        <p:nvSpPr>
          <p:cNvPr id="11" name="テキスト ボックス 10"/>
          <p:cNvSpPr txBox="1"/>
          <p:nvPr/>
        </p:nvSpPr>
        <p:spPr>
          <a:xfrm>
            <a:off x="1993044" y="1402689"/>
            <a:ext cx="5803420" cy="369332"/>
          </a:xfrm>
          <a:prstGeom prst="rect">
            <a:avLst/>
          </a:prstGeom>
          <a:noFill/>
        </p:spPr>
        <p:txBody>
          <a:bodyPr wrap="square" rtlCol="0">
            <a:spAutoFit/>
          </a:bodyPr>
          <a:lstStyle/>
          <a:p>
            <a:pPr algn="ctr"/>
            <a:r>
              <a:rPr kumimoji="1" lang="ja-JP" altLang="en-US" b="1" u="sng"/>
              <a:t>技術分野別のプロセスと主要なアクション例</a:t>
            </a:r>
            <a:endParaRPr kumimoji="1" lang="en-US" altLang="ja-JP" b="1" u="sng"/>
          </a:p>
        </p:txBody>
      </p:sp>
      <p:graphicFrame>
        <p:nvGraphicFramePr>
          <p:cNvPr id="12" name="表 11"/>
          <p:cNvGraphicFramePr>
            <a:graphicFrameLocks noGrp="1"/>
          </p:cNvGraphicFramePr>
          <p:nvPr>
            <p:extLst>
              <p:ext uri="{D42A27DB-BD31-4B8C-83A1-F6EECF244321}">
                <p14:modId xmlns:p14="http://schemas.microsoft.com/office/powerpoint/2010/main" val="3400805013"/>
              </p:ext>
            </p:extLst>
          </p:nvPr>
        </p:nvGraphicFramePr>
        <p:xfrm>
          <a:off x="452438" y="1873845"/>
          <a:ext cx="9000000" cy="4032001"/>
        </p:xfrm>
        <a:graphic>
          <a:graphicData uri="http://schemas.openxmlformats.org/drawingml/2006/table">
            <a:tbl>
              <a:tblPr firstRow="1" bandRow="1">
                <a:tableStyleId>{F5AB1C69-6EDB-4FF4-983F-18BD219EF322}</a:tableStyleId>
              </a:tblPr>
              <a:tblGrid>
                <a:gridCol w="1771739">
                  <a:extLst>
                    <a:ext uri="{9D8B030D-6E8A-4147-A177-3AD203B41FA5}">
                      <a16:colId xmlns:a16="http://schemas.microsoft.com/office/drawing/2014/main" val="3734129671"/>
                    </a:ext>
                  </a:extLst>
                </a:gridCol>
                <a:gridCol w="1645015">
                  <a:extLst>
                    <a:ext uri="{9D8B030D-6E8A-4147-A177-3AD203B41FA5}">
                      <a16:colId xmlns:a16="http://schemas.microsoft.com/office/drawing/2014/main" val="3113038881"/>
                    </a:ext>
                  </a:extLst>
                </a:gridCol>
                <a:gridCol w="1983247">
                  <a:extLst>
                    <a:ext uri="{9D8B030D-6E8A-4147-A177-3AD203B41FA5}">
                      <a16:colId xmlns:a16="http://schemas.microsoft.com/office/drawing/2014/main" val="1695812341"/>
                    </a:ext>
                  </a:extLst>
                </a:gridCol>
                <a:gridCol w="2119607">
                  <a:extLst>
                    <a:ext uri="{9D8B030D-6E8A-4147-A177-3AD203B41FA5}">
                      <a16:colId xmlns:a16="http://schemas.microsoft.com/office/drawing/2014/main" val="349353860"/>
                    </a:ext>
                  </a:extLst>
                </a:gridCol>
                <a:gridCol w="1480392">
                  <a:extLst>
                    <a:ext uri="{9D8B030D-6E8A-4147-A177-3AD203B41FA5}">
                      <a16:colId xmlns:a16="http://schemas.microsoft.com/office/drawing/2014/main" val="3647657928"/>
                    </a:ext>
                  </a:extLst>
                </a:gridCol>
              </a:tblGrid>
              <a:tr h="640825">
                <a:tc>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400">
                          <a:solidFill>
                            <a:schemeClr val="tx1"/>
                          </a:solidFill>
                        </a:rPr>
                        <a:t>企画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en-US" altLang="ja-JP" sz="1400">
                          <a:solidFill>
                            <a:schemeClr val="tx1"/>
                          </a:solidFill>
                        </a:rPr>
                        <a:t>PoC</a:t>
                      </a:r>
                      <a:endParaRPr kumimoji="1" lang="ja-JP" altLang="en-US" sz="140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400">
                          <a:solidFill>
                            <a:schemeClr val="tx1"/>
                          </a:solidFill>
                        </a:rPr>
                        <a:t>研究開発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pPr algn="ctr"/>
                      <a:r>
                        <a:rPr kumimoji="1" lang="ja-JP" altLang="en-US" sz="1400">
                          <a:solidFill>
                            <a:schemeClr val="tx1"/>
                          </a:solidFill>
                        </a:rPr>
                        <a:t>上市</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extLst>
                  <a:ext uri="{0D108BD9-81ED-4DB2-BD59-A6C34878D82A}">
                    <a16:rowId xmlns:a16="http://schemas.microsoft.com/office/drawing/2014/main" val="4192895780"/>
                  </a:ext>
                </a:extLst>
              </a:tr>
              <a:tr h="847794">
                <a:tc>
                  <a:txBody>
                    <a:bodyPr/>
                    <a:lstStyle/>
                    <a:p>
                      <a:pPr algn="ctr"/>
                      <a:r>
                        <a:rPr kumimoji="1" lang="en-US" altLang="ja-JP" sz="1400"/>
                        <a:t>AI</a:t>
                      </a:r>
                      <a:endParaRPr kumimoji="1" lang="ja-JP" altLang="en-US" sz="140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423512755"/>
                  </a:ext>
                </a:extLst>
              </a:tr>
              <a:tr h="847794">
                <a:tc>
                  <a:txBody>
                    <a:bodyPr/>
                    <a:lstStyle/>
                    <a:p>
                      <a:pPr algn="ctr"/>
                      <a:r>
                        <a:rPr kumimoji="1" lang="ja-JP" altLang="en-US" sz="1400"/>
                        <a:t>ロボ・機器</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189032908"/>
                  </a:ext>
                </a:extLst>
              </a:tr>
              <a:tr h="847794">
                <a:tc>
                  <a:txBody>
                    <a:bodyPr/>
                    <a:lstStyle/>
                    <a:p>
                      <a:pPr algn="ctr"/>
                      <a:r>
                        <a:rPr kumimoji="1" lang="ja-JP" altLang="en-US" sz="1400"/>
                        <a:t>素材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62339211"/>
                  </a:ext>
                </a:extLst>
              </a:tr>
              <a:tr h="847794">
                <a:tc>
                  <a:txBody>
                    <a:bodyPr/>
                    <a:lstStyle/>
                    <a:p>
                      <a:pPr algn="ctr"/>
                      <a:r>
                        <a:rPr kumimoji="1" lang="ja-JP" altLang="en-US" sz="1400"/>
                        <a:t>バイオ・医療・創薬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4">
                        <a:lumMod val="20000"/>
                        <a:lumOff val="80000"/>
                      </a:schemeClr>
                    </a:solidFill>
                  </a:tcPr>
                </a:tc>
                <a:tc>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endParaRPr kumimoji="1" lang="ja-JP" altLang="en-US" sz="14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342761475"/>
                  </a:ext>
                </a:extLst>
              </a:tr>
            </a:tbl>
          </a:graphicData>
        </a:graphic>
      </p:graphicFrame>
      <p:sp>
        <p:nvSpPr>
          <p:cNvPr id="14" name="正方形/長方形 13"/>
          <p:cNvSpPr/>
          <p:nvPr/>
        </p:nvSpPr>
        <p:spPr>
          <a:xfrm>
            <a:off x="2300440" y="2630037"/>
            <a:ext cx="953708" cy="61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a:solidFill>
                  <a:schemeClr val="tx1"/>
                </a:solidFill>
              </a:rPr>
              <a:t>AI</a:t>
            </a:r>
            <a:r>
              <a:rPr kumimoji="1" lang="ja-JP" altLang="en-US" sz="1200">
                <a:solidFill>
                  <a:schemeClr val="tx1"/>
                </a:solidFill>
              </a:rPr>
              <a:t>に関する共通理解</a:t>
            </a:r>
            <a:endParaRPr kumimoji="1" lang="en-US" altLang="ja-JP" sz="1200">
              <a:solidFill>
                <a:schemeClr val="tx1"/>
              </a:solidFill>
            </a:endParaRPr>
          </a:p>
          <a:p>
            <a:pPr algn="ctr"/>
            <a:r>
              <a:rPr kumimoji="1" lang="ja-JP" altLang="en-US" sz="1200">
                <a:solidFill>
                  <a:schemeClr val="tx1"/>
                </a:solidFill>
              </a:rPr>
              <a:t>醸成</a:t>
            </a:r>
          </a:p>
        </p:txBody>
      </p:sp>
      <p:sp>
        <p:nvSpPr>
          <p:cNvPr id="15" name="正方形/長方形 14"/>
          <p:cNvSpPr/>
          <p:nvPr/>
        </p:nvSpPr>
        <p:spPr>
          <a:xfrm>
            <a:off x="3342097" y="2630037"/>
            <a:ext cx="1197952" cy="61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200">
                <a:solidFill>
                  <a:schemeClr val="tx1"/>
                </a:solidFill>
              </a:rPr>
              <a:t>AI</a:t>
            </a:r>
            <a:r>
              <a:rPr kumimoji="1" lang="ja-JP" altLang="en-US" sz="1200">
                <a:solidFill>
                  <a:schemeClr val="tx1"/>
                </a:solidFill>
              </a:rPr>
              <a:t>導入効果</a:t>
            </a:r>
            <a:endParaRPr kumimoji="1" lang="en-US" altLang="ja-JP" sz="1200">
              <a:solidFill>
                <a:schemeClr val="tx1"/>
              </a:solidFill>
            </a:endParaRPr>
          </a:p>
          <a:p>
            <a:pPr algn="ctr"/>
            <a:r>
              <a:rPr kumimoji="1" lang="ja-JP" altLang="en-US" sz="1200">
                <a:solidFill>
                  <a:schemeClr val="tx1"/>
                </a:solidFill>
              </a:rPr>
              <a:t>アセスメント</a:t>
            </a:r>
            <a:endParaRPr kumimoji="1" lang="en-US" altLang="ja-JP" sz="1200">
              <a:solidFill>
                <a:schemeClr val="tx1"/>
              </a:solidFill>
            </a:endParaRPr>
          </a:p>
          <a:p>
            <a:pPr algn="ctr"/>
            <a:r>
              <a:rPr kumimoji="1" lang="ja-JP" altLang="en-US" sz="1200">
                <a:solidFill>
                  <a:schemeClr val="tx1"/>
                </a:solidFill>
              </a:rPr>
              <a:t>パイロット検証</a:t>
            </a:r>
          </a:p>
        </p:txBody>
      </p:sp>
      <p:sp>
        <p:nvSpPr>
          <p:cNvPr id="16" name="正方形/長方形 15"/>
          <p:cNvSpPr/>
          <p:nvPr/>
        </p:nvSpPr>
        <p:spPr>
          <a:xfrm>
            <a:off x="4625968" y="2630037"/>
            <a:ext cx="1112034" cy="61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本格開発</a:t>
            </a:r>
            <a:endParaRPr kumimoji="1" lang="en-US" altLang="ja-JP" sz="1200">
              <a:solidFill>
                <a:schemeClr val="tx1"/>
              </a:solidFill>
            </a:endParaRPr>
          </a:p>
          <a:p>
            <a:pPr algn="ctr"/>
            <a:r>
              <a:rPr kumimoji="1" lang="ja-JP" altLang="en-US" sz="1200">
                <a:solidFill>
                  <a:schemeClr val="tx1"/>
                </a:solidFill>
              </a:rPr>
              <a:t>実証実験</a:t>
            </a:r>
            <a:endParaRPr kumimoji="1" lang="en-US" altLang="ja-JP" sz="1200">
              <a:solidFill>
                <a:schemeClr val="tx1"/>
              </a:solidFill>
            </a:endParaRPr>
          </a:p>
          <a:p>
            <a:pPr algn="ctr"/>
            <a:r>
              <a:rPr kumimoji="1" lang="ja-JP" altLang="en-US" sz="1200">
                <a:solidFill>
                  <a:schemeClr val="tx1"/>
                </a:solidFill>
              </a:rPr>
              <a:t>システム連携</a:t>
            </a:r>
          </a:p>
        </p:txBody>
      </p:sp>
      <p:sp>
        <p:nvSpPr>
          <p:cNvPr id="17" name="正方形/長方形 16"/>
          <p:cNvSpPr/>
          <p:nvPr/>
        </p:nvSpPr>
        <p:spPr>
          <a:xfrm>
            <a:off x="5963301" y="2630037"/>
            <a:ext cx="1913860" cy="61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運用・改善・横展開</a:t>
            </a:r>
          </a:p>
        </p:txBody>
      </p:sp>
      <p:sp>
        <p:nvSpPr>
          <p:cNvPr id="18" name="正方形/長方形 17"/>
          <p:cNvSpPr/>
          <p:nvPr/>
        </p:nvSpPr>
        <p:spPr>
          <a:xfrm>
            <a:off x="8102460" y="2630037"/>
            <a:ext cx="1235732" cy="61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事業化</a:t>
            </a:r>
          </a:p>
        </p:txBody>
      </p:sp>
      <p:sp>
        <p:nvSpPr>
          <p:cNvPr id="19" name="正方形/長方形 18"/>
          <p:cNvSpPr/>
          <p:nvPr/>
        </p:nvSpPr>
        <p:spPr>
          <a:xfrm>
            <a:off x="2292047" y="3476650"/>
            <a:ext cx="1456659" cy="61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企画構想</a:t>
            </a:r>
          </a:p>
        </p:txBody>
      </p:sp>
      <p:sp>
        <p:nvSpPr>
          <p:cNvPr id="20" name="正方形/長方形 19"/>
          <p:cNvSpPr/>
          <p:nvPr/>
        </p:nvSpPr>
        <p:spPr>
          <a:xfrm>
            <a:off x="3961358" y="3476650"/>
            <a:ext cx="2881422" cy="61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技術の検証・開発</a:t>
            </a:r>
          </a:p>
        </p:txBody>
      </p:sp>
      <p:sp>
        <p:nvSpPr>
          <p:cNvPr id="22" name="正方形/長方形 21"/>
          <p:cNvSpPr/>
          <p:nvPr/>
        </p:nvSpPr>
        <p:spPr>
          <a:xfrm>
            <a:off x="8102460" y="3476650"/>
            <a:ext cx="1235732" cy="611786"/>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製造販売</a:t>
            </a:r>
            <a:endParaRPr kumimoji="1" lang="en-US" altLang="ja-JP" sz="1200">
              <a:solidFill>
                <a:schemeClr val="tx1"/>
              </a:solidFill>
            </a:endParaRPr>
          </a:p>
        </p:txBody>
      </p:sp>
      <p:sp>
        <p:nvSpPr>
          <p:cNvPr id="23" name="正方形/長方形 22"/>
          <p:cNvSpPr/>
          <p:nvPr/>
        </p:nvSpPr>
        <p:spPr>
          <a:xfrm>
            <a:off x="2292047" y="4315385"/>
            <a:ext cx="1456660" cy="61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技術提案</a:t>
            </a:r>
          </a:p>
        </p:txBody>
      </p:sp>
      <p:sp>
        <p:nvSpPr>
          <p:cNvPr id="24" name="正方形/長方形 23"/>
          <p:cNvSpPr/>
          <p:nvPr/>
        </p:nvSpPr>
        <p:spPr>
          <a:xfrm>
            <a:off x="3961358" y="4315385"/>
            <a:ext cx="1786269" cy="61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試作</a:t>
            </a:r>
          </a:p>
        </p:txBody>
      </p:sp>
      <p:sp>
        <p:nvSpPr>
          <p:cNvPr id="25" name="正方形/長方形 24"/>
          <p:cNvSpPr/>
          <p:nvPr/>
        </p:nvSpPr>
        <p:spPr>
          <a:xfrm>
            <a:off x="5963301" y="4315385"/>
            <a:ext cx="882000" cy="61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共同研究</a:t>
            </a:r>
          </a:p>
        </p:txBody>
      </p:sp>
      <p:sp>
        <p:nvSpPr>
          <p:cNvPr id="26" name="正方形/長方形 25"/>
          <p:cNvSpPr/>
          <p:nvPr/>
        </p:nvSpPr>
        <p:spPr>
          <a:xfrm>
            <a:off x="6995161" y="4315385"/>
            <a:ext cx="882000" cy="61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量産開発</a:t>
            </a:r>
          </a:p>
        </p:txBody>
      </p:sp>
      <p:sp>
        <p:nvSpPr>
          <p:cNvPr id="27" name="正方形/長方形 26"/>
          <p:cNvSpPr/>
          <p:nvPr/>
        </p:nvSpPr>
        <p:spPr>
          <a:xfrm>
            <a:off x="8102460" y="4315385"/>
            <a:ext cx="1235732" cy="61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製造販売</a:t>
            </a:r>
            <a:endParaRPr kumimoji="1" lang="en-US" altLang="ja-JP" sz="1200">
              <a:solidFill>
                <a:schemeClr val="tx1"/>
              </a:solidFill>
            </a:endParaRPr>
          </a:p>
        </p:txBody>
      </p:sp>
      <p:sp>
        <p:nvSpPr>
          <p:cNvPr id="28" name="正方形/長方形 27"/>
          <p:cNvSpPr/>
          <p:nvPr/>
        </p:nvSpPr>
        <p:spPr>
          <a:xfrm>
            <a:off x="8102460" y="5177328"/>
            <a:ext cx="1235732" cy="61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製造販売</a:t>
            </a:r>
            <a:endParaRPr kumimoji="1" lang="en-US" altLang="ja-JP" sz="1200">
              <a:solidFill>
                <a:schemeClr val="tx1"/>
              </a:solidFill>
            </a:endParaRPr>
          </a:p>
        </p:txBody>
      </p:sp>
      <p:sp>
        <p:nvSpPr>
          <p:cNvPr id="29" name="正方形/長方形 28"/>
          <p:cNvSpPr/>
          <p:nvPr/>
        </p:nvSpPr>
        <p:spPr>
          <a:xfrm>
            <a:off x="2292047" y="5177328"/>
            <a:ext cx="1456660" cy="61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連携提案</a:t>
            </a:r>
            <a:endParaRPr kumimoji="1" lang="en-US" altLang="ja-JP" sz="1200">
              <a:solidFill>
                <a:schemeClr val="tx1"/>
              </a:solidFill>
            </a:endParaRPr>
          </a:p>
          <a:p>
            <a:pPr algn="ctr"/>
            <a:r>
              <a:rPr kumimoji="1" lang="ja-JP" altLang="en-US" sz="1200">
                <a:solidFill>
                  <a:schemeClr val="tx1"/>
                </a:solidFill>
              </a:rPr>
              <a:t>条件交渉</a:t>
            </a:r>
            <a:endParaRPr kumimoji="1" lang="en-US" altLang="ja-JP" sz="1200">
              <a:solidFill>
                <a:schemeClr val="tx1"/>
              </a:solidFill>
            </a:endParaRPr>
          </a:p>
        </p:txBody>
      </p:sp>
      <p:sp>
        <p:nvSpPr>
          <p:cNvPr id="30" name="正方形/長方形 29"/>
          <p:cNvSpPr/>
          <p:nvPr/>
        </p:nvSpPr>
        <p:spPr>
          <a:xfrm>
            <a:off x="3961358" y="5177328"/>
            <a:ext cx="1786269" cy="61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受託研究</a:t>
            </a:r>
            <a:endParaRPr kumimoji="1" lang="en-US" altLang="ja-JP" sz="1200">
              <a:solidFill>
                <a:schemeClr val="tx1"/>
              </a:solidFill>
            </a:endParaRPr>
          </a:p>
          <a:p>
            <a:pPr algn="ctr"/>
            <a:r>
              <a:rPr kumimoji="1" lang="ja-JP" altLang="en-US" sz="1200">
                <a:solidFill>
                  <a:schemeClr val="tx1"/>
                </a:solidFill>
              </a:rPr>
              <a:t>フィジビリティ</a:t>
            </a:r>
            <a:endParaRPr kumimoji="1" lang="en-US" altLang="ja-JP" sz="1200">
              <a:solidFill>
                <a:schemeClr val="tx1"/>
              </a:solidFill>
            </a:endParaRPr>
          </a:p>
          <a:p>
            <a:pPr algn="ctr"/>
            <a:r>
              <a:rPr kumimoji="1" lang="ja-JP" altLang="en-US" sz="1200">
                <a:solidFill>
                  <a:schemeClr val="tx1"/>
                </a:solidFill>
              </a:rPr>
              <a:t>スタディ</a:t>
            </a:r>
            <a:endParaRPr kumimoji="1" lang="en-US" altLang="ja-JP" sz="1200">
              <a:solidFill>
                <a:schemeClr val="tx1"/>
              </a:solidFill>
            </a:endParaRPr>
          </a:p>
        </p:txBody>
      </p:sp>
      <p:sp>
        <p:nvSpPr>
          <p:cNvPr id="34" name="タイトル 1"/>
          <p:cNvSpPr>
            <a:spLocks noGrp="1"/>
          </p:cNvSpPr>
          <p:nvPr>
            <p:ph type="title"/>
          </p:nvPr>
        </p:nvSpPr>
        <p:spPr>
          <a:xfrm>
            <a:off x="6477188" y="148533"/>
            <a:ext cx="3327580" cy="304888"/>
          </a:xfrm>
        </p:spPr>
        <p:txBody>
          <a:bodyPr>
            <a:noAutofit/>
          </a:bodyPr>
          <a:lstStyle/>
          <a:p>
            <a:r>
              <a:rPr lang="ja-JP" altLang="en-US" cap="none"/>
              <a:t>概念実証（</a:t>
            </a:r>
            <a:r>
              <a:rPr lang="en-US" altLang="ja-JP" cap="none" err="1"/>
              <a:t>PoC</a:t>
            </a:r>
            <a:r>
              <a:rPr lang="en-US" altLang="ja-JP" cap="none"/>
              <a:t>)</a:t>
            </a:r>
            <a:r>
              <a:rPr lang="ja-JP" altLang="en-US" cap="none"/>
              <a:t>とは</a:t>
            </a:r>
            <a:endParaRPr kumimoji="1" lang="ja-JP" altLang="en-US" cap="none"/>
          </a:p>
        </p:txBody>
      </p:sp>
      <p:sp>
        <p:nvSpPr>
          <p:cNvPr id="6" name="テキスト ボックス 5">
            <a:extLst>
              <a:ext uri="{FF2B5EF4-FFF2-40B4-BE49-F238E27FC236}">
                <a16:creationId xmlns:a16="http://schemas.microsoft.com/office/drawing/2014/main" id="{E48640DB-FE68-CC50-A65B-A700508959F8}"/>
              </a:ext>
            </a:extLst>
          </p:cNvPr>
          <p:cNvSpPr txBox="1"/>
          <p:nvPr/>
        </p:nvSpPr>
        <p:spPr>
          <a:xfrm>
            <a:off x="4715778" y="5997336"/>
            <a:ext cx="4782352" cy="307777"/>
          </a:xfrm>
          <a:prstGeom prst="rect">
            <a:avLst/>
          </a:prstGeom>
          <a:noFill/>
        </p:spPr>
        <p:txBody>
          <a:bodyPr wrap="square">
            <a:spAutoFit/>
          </a:bodyPr>
          <a:lstStyle/>
          <a:p>
            <a:pPr algn="r"/>
            <a:r>
              <a:rPr kumimoji="1" lang="en-US" altLang="ja-JP" sz="1400"/>
              <a:t>※</a:t>
            </a:r>
            <a:r>
              <a:rPr kumimoji="1" lang="ja-JP" altLang="en-US" sz="1400"/>
              <a:t>あくまで一例であり明確な定義があるものではない。</a:t>
            </a:r>
          </a:p>
        </p:txBody>
      </p:sp>
      <p:sp>
        <p:nvSpPr>
          <p:cNvPr id="9" name="正方形/長方形 8">
            <a:extLst>
              <a:ext uri="{FF2B5EF4-FFF2-40B4-BE49-F238E27FC236}">
                <a16:creationId xmlns:a16="http://schemas.microsoft.com/office/drawing/2014/main" id="{06F2D83C-EE23-1F5E-22E5-AC6531084F1E}"/>
              </a:ext>
            </a:extLst>
          </p:cNvPr>
          <p:cNvSpPr/>
          <p:nvPr/>
        </p:nvSpPr>
        <p:spPr>
          <a:xfrm>
            <a:off x="5963301" y="5192620"/>
            <a:ext cx="882000" cy="61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共同研究</a:t>
            </a:r>
          </a:p>
        </p:txBody>
      </p:sp>
      <p:sp>
        <p:nvSpPr>
          <p:cNvPr id="13" name="正方形/長方形 12">
            <a:extLst>
              <a:ext uri="{FF2B5EF4-FFF2-40B4-BE49-F238E27FC236}">
                <a16:creationId xmlns:a16="http://schemas.microsoft.com/office/drawing/2014/main" id="{8858DCB7-B363-7B33-E18C-5D629308603E}"/>
              </a:ext>
            </a:extLst>
          </p:cNvPr>
          <p:cNvSpPr/>
          <p:nvPr/>
        </p:nvSpPr>
        <p:spPr>
          <a:xfrm>
            <a:off x="6995161" y="5192620"/>
            <a:ext cx="882000" cy="61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量産開発</a:t>
            </a:r>
          </a:p>
        </p:txBody>
      </p:sp>
      <p:sp>
        <p:nvSpPr>
          <p:cNvPr id="33" name="正方形/長方形 32">
            <a:extLst>
              <a:ext uri="{FF2B5EF4-FFF2-40B4-BE49-F238E27FC236}">
                <a16:creationId xmlns:a16="http://schemas.microsoft.com/office/drawing/2014/main" id="{4A515102-07CD-7A92-A546-20B3F7CF5B31}"/>
              </a:ext>
            </a:extLst>
          </p:cNvPr>
          <p:cNvSpPr/>
          <p:nvPr/>
        </p:nvSpPr>
        <p:spPr>
          <a:xfrm>
            <a:off x="6988057" y="3476436"/>
            <a:ext cx="882000" cy="612000"/>
          </a:xfrm>
          <a:prstGeom prst="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rPr>
              <a:t>量産開発</a:t>
            </a:r>
          </a:p>
        </p:txBody>
      </p:sp>
    </p:spTree>
    <p:extLst>
      <p:ext uri="{BB962C8B-B14F-4D97-AF65-F5344CB8AC3E}">
        <p14:creationId xmlns:p14="http://schemas.microsoft.com/office/powerpoint/2010/main" val="589710418"/>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p:txBody>
          <a:bodyPr/>
          <a:lstStyle/>
          <a:p>
            <a:pPr marL="0" indent="0">
              <a:buNone/>
            </a:pPr>
            <a:r>
              <a:rPr lang="ja-JP" altLang="en-US"/>
              <a:t>概念実証（</a:t>
            </a:r>
            <a:r>
              <a:rPr lang="en-US" altLang="ja-JP" err="1"/>
              <a:t>PoC</a:t>
            </a:r>
            <a:r>
              <a:rPr lang="en-US" altLang="ja-JP"/>
              <a:t>)</a:t>
            </a:r>
            <a:r>
              <a:rPr lang="ja-JP" altLang="en-US"/>
              <a:t>を成功させるために</a:t>
            </a:r>
            <a:endParaRPr kumimoji="1" lang="ja-JP" altLang="en-US"/>
          </a:p>
        </p:txBody>
      </p:sp>
      <p:sp>
        <p:nvSpPr>
          <p:cNvPr id="7" name="スライド番号プレースホルダー 6"/>
          <p:cNvSpPr>
            <a:spLocks noGrp="1"/>
          </p:cNvSpPr>
          <p:nvPr>
            <p:ph type="sldNum" sz="quarter" idx="4"/>
          </p:nvPr>
        </p:nvSpPr>
        <p:spPr>
          <a:xfrm>
            <a:off x="9455780" y="6463674"/>
            <a:ext cx="396240" cy="365760"/>
          </a:xfrm>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t>51</a:t>
            </a:fld>
            <a:endParaRPr kumimoji="1" lang="ja-JP" altLang="en-US">
              <a:latin typeface="BIZ UDPゴシック" panose="020B0400000000000000" pitchFamily="50" charset="-128"/>
              <a:ea typeface="BIZ UDPゴシック" panose="020B0400000000000000" pitchFamily="50" charset="-128"/>
            </a:endParaRPr>
          </a:p>
        </p:txBody>
      </p:sp>
      <p:sp>
        <p:nvSpPr>
          <p:cNvPr id="12" name="フッター プレースホルダー 3">
            <a:extLst>
              <a:ext uri="{FF2B5EF4-FFF2-40B4-BE49-F238E27FC236}">
                <a16:creationId xmlns:a16="http://schemas.microsoft.com/office/drawing/2014/main" id="{33551834-66A8-0F55-5B0D-429B3D40ED66}"/>
              </a:ext>
            </a:extLst>
          </p:cNvPr>
          <p:cNvSpPr>
            <a:spLocks noGrp="1"/>
          </p:cNvSpPr>
          <p:nvPr>
            <p:ph type="ftr" sz="quarter" idx="3"/>
          </p:nvPr>
        </p:nvSpPr>
        <p:spPr>
          <a:xfrm>
            <a:off x="4362450" y="6509394"/>
            <a:ext cx="5127626" cy="320040"/>
          </a:xfrm>
        </p:spPr>
        <p:txBody>
          <a:bodyPr/>
          <a:lstStyle/>
          <a:p>
            <a:r>
              <a:rPr kumimoji="1" lang="ja-JP" altLang="en-US" dirty="0">
                <a:latin typeface="BIZ UDPゴシック" panose="020B0400000000000000" pitchFamily="50" charset="-128"/>
                <a:ea typeface="BIZ UDPゴシック" panose="020B0400000000000000" pitchFamily="50" charset="-128"/>
              </a:rPr>
              <a:t>資料：</a:t>
            </a:r>
            <a:r>
              <a:rPr kumimoji="1" lang="ja-JP" altLang="en-US" dirty="0">
                <a:latin typeface="BIZ UDPゴシック" panose="020B0400000000000000" pitchFamily="50" charset="-128"/>
              </a:rPr>
              <a:t>特許庁「オープンイノベーション促進のためのモデル契約書</a:t>
            </a:r>
            <a:r>
              <a:rPr kumimoji="1" lang="en-US" altLang="ja-JP" dirty="0">
                <a:latin typeface="BIZ UDPゴシック" panose="020B0400000000000000" pitchFamily="50" charset="-128"/>
              </a:rPr>
              <a:t>ver.2.0</a:t>
            </a:r>
            <a:r>
              <a:rPr kumimoji="1" lang="ja-JP" altLang="en-US" dirty="0">
                <a:latin typeface="BIZ UDPゴシック" panose="020B0400000000000000" pitchFamily="50" charset="-128"/>
              </a:rPr>
              <a:t>解説パンフレット（新素材編）」</a:t>
            </a:r>
            <a:r>
              <a:rPr kumimoji="1" lang="en-US" altLang="ja-JP" dirty="0">
                <a:latin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P.5</a:t>
            </a:r>
            <a:r>
              <a:rPr kumimoji="1" lang="ja-JP" altLang="en-US" dirty="0">
                <a:latin typeface="BIZ UDPゴシック" panose="020B0400000000000000" pitchFamily="50" charset="-128"/>
                <a:ea typeface="BIZ UDPゴシック" panose="020B0400000000000000" pitchFamily="50" charset="-128"/>
              </a:rPr>
              <a:t>を基に</a:t>
            </a:r>
            <a:r>
              <a:rPr kumimoji="1" lang="ja-JP" altLang="en-US" dirty="0">
                <a:latin typeface="BIZ UDPゴシック" panose="020B0400000000000000" pitchFamily="50" charset="-128"/>
              </a:rPr>
              <a:t>作成</a:t>
            </a:r>
            <a:endParaRPr kumimoji="1" lang="en-US" altLang="ja-JP" dirty="0">
              <a:latin typeface="BIZ UDPゴシック" panose="020B0400000000000000" pitchFamily="50" charset="-128"/>
              <a:ea typeface="BIZ UDPゴシック" panose="020B0400000000000000" pitchFamily="50" charset="-128"/>
            </a:endParaRPr>
          </a:p>
        </p:txBody>
      </p:sp>
      <p:sp>
        <p:nvSpPr>
          <p:cNvPr id="4" name="テキスト ボックス 3"/>
          <p:cNvSpPr txBox="1"/>
          <p:nvPr/>
        </p:nvSpPr>
        <p:spPr>
          <a:xfrm>
            <a:off x="1451149" y="2265768"/>
            <a:ext cx="7003701" cy="923330"/>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a:solidFill>
                  <a:schemeClr val="accent3"/>
                </a:solidFill>
                <a:latin typeface="BIZ UDゴシック" panose="020B0400000000000000" pitchFamily="49" charset="-128"/>
                <a:ea typeface="BIZ UDゴシック" panose="020B0400000000000000" pitchFamily="49" charset="-128"/>
              </a:rPr>
              <a:t>中長期的な価値創造パートナーとなる事業会社を見つける</a:t>
            </a:r>
            <a:endParaRPr kumimoji="1" lang="en-US" altLang="ja-JP">
              <a:solidFill>
                <a:schemeClr val="accent3"/>
              </a:solidFill>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a:latin typeface="BIZ UDゴシック" panose="020B0400000000000000" pitchFamily="49" charset="-128"/>
                <a:ea typeface="BIZ UDゴシック" panose="020B0400000000000000" pitchFamily="49" charset="-128"/>
              </a:rPr>
              <a:t>双方の適切なリスク分配を行い、協調的に協力する</a:t>
            </a:r>
            <a:endParaRPr kumimoji="1" lang="en-US" altLang="ja-JP">
              <a:latin typeface="BIZ UDゴシック" panose="020B0400000000000000" pitchFamily="49" charset="-128"/>
              <a:ea typeface="BIZ UDゴシック" panose="020B0400000000000000" pitchFamily="49" charset="-128"/>
            </a:endParaRPr>
          </a:p>
          <a:p>
            <a:pPr marL="285750" indent="-285750">
              <a:buFont typeface="Arial" panose="020B0604020202020204" pitchFamily="34" charset="0"/>
              <a:buChar char="•"/>
            </a:pPr>
            <a:r>
              <a:rPr kumimoji="1" lang="ja-JP" altLang="en-US">
                <a:latin typeface="BIZ UDゴシック" panose="020B0400000000000000" pitchFamily="49" charset="-128"/>
                <a:ea typeface="BIZ UDゴシック" panose="020B0400000000000000" pitchFamily="49" charset="-128"/>
              </a:rPr>
              <a:t>得られた対価を適切にシェアし、新しい活動に繋げていく</a:t>
            </a:r>
          </a:p>
        </p:txBody>
      </p:sp>
      <p:pic>
        <p:nvPicPr>
          <p:cNvPr id="5" name="図 4"/>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289149" y="3999431"/>
            <a:ext cx="7454565" cy="2309294"/>
          </a:xfrm>
          <a:prstGeom prst="rect">
            <a:avLst/>
          </a:prstGeom>
        </p:spPr>
      </p:pic>
      <p:sp>
        <p:nvSpPr>
          <p:cNvPr id="8" name="正方形/長方形 7"/>
          <p:cNvSpPr/>
          <p:nvPr/>
        </p:nvSpPr>
        <p:spPr>
          <a:xfrm>
            <a:off x="462064" y="738091"/>
            <a:ext cx="2252262"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事業会社との連携</a:t>
            </a:r>
          </a:p>
        </p:txBody>
      </p:sp>
      <p:sp>
        <p:nvSpPr>
          <p:cNvPr id="10" name="テキスト ボックス 9"/>
          <p:cNvSpPr txBox="1"/>
          <p:nvPr/>
        </p:nvSpPr>
        <p:spPr>
          <a:xfrm>
            <a:off x="629289" y="3672164"/>
            <a:ext cx="8607286" cy="400110"/>
          </a:xfrm>
          <a:prstGeom prst="rect">
            <a:avLst/>
          </a:prstGeom>
          <a:noFill/>
        </p:spPr>
        <p:txBody>
          <a:bodyPr wrap="square" rtlCol="0">
            <a:spAutoFit/>
          </a:bodyPr>
          <a:lstStyle/>
          <a:p>
            <a:r>
              <a:rPr kumimoji="1" lang="ja-JP" altLang="en-US" sz="2000">
                <a:latin typeface="BIZ UDゴシック" panose="020B0400000000000000" pitchFamily="49" charset="-128"/>
                <a:ea typeface="BIZ UDゴシック" panose="020B0400000000000000" pitchFamily="49" charset="-128"/>
              </a:rPr>
              <a:t>良好なパートナーシップを結ぶため、契約内容を深く議論する必要がある</a:t>
            </a:r>
          </a:p>
        </p:txBody>
      </p:sp>
      <p:sp>
        <p:nvSpPr>
          <p:cNvPr id="2" name="二等辺三角形 1">
            <a:extLst>
              <a:ext uri="{FF2B5EF4-FFF2-40B4-BE49-F238E27FC236}">
                <a16:creationId xmlns:a16="http://schemas.microsoft.com/office/drawing/2014/main" id="{AD769A49-CB6A-370F-ED07-7B804549480D}"/>
              </a:ext>
            </a:extLst>
          </p:cNvPr>
          <p:cNvSpPr/>
          <p:nvPr/>
        </p:nvSpPr>
        <p:spPr>
          <a:xfrm rot="10800000">
            <a:off x="2326714" y="3366496"/>
            <a:ext cx="5232908" cy="244487"/>
          </a:xfrm>
          <a:prstGeom prst="triangl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4" name="タイトル 1"/>
          <p:cNvSpPr>
            <a:spLocks noGrp="1"/>
          </p:cNvSpPr>
          <p:nvPr>
            <p:ph type="title"/>
          </p:nvPr>
        </p:nvSpPr>
        <p:spPr>
          <a:xfrm>
            <a:off x="6477188" y="148533"/>
            <a:ext cx="3327580" cy="304888"/>
          </a:xfrm>
        </p:spPr>
        <p:txBody>
          <a:bodyPr>
            <a:noAutofit/>
          </a:bodyPr>
          <a:lstStyle/>
          <a:p>
            <a:r>
              <a:rPr lang="ja-JP" altLang="en-US" cap="none"/>
              <a:t>概念実証（</a:t>
            </a:r>
            <a:r>
              <a:rPr lang="en-US" altLang="ja-JP" cap="none" err="1"/>
              <a:t>PoC</a:t>
            </a:r>
            <a:r>
              <a:rPr lang="en-US" altLang="ja-JP" cap="none"/>
              <a:t>)</a:t>
            </a:r>
            <a:r>
              <a:rPr lang="ja-JP" altLang="en-US" cap="none"/>
              <a:t>とは</a:t>
            </a:r>
            <a:endParaRPr kumimoji="1" lang="ja-JP" altLang="en-US" cap="none"/>
          </a:p>
        </p:txBody>
      </p:sp>
      <p:sp>
        <p:nvSpPr>
          <p:cNvPr id="16" name="正方形/長方形 15">
            <a:extLst>
              <a:ext uri="{FF2B5EF4-FFF2-40B4-BE49-F238E27FC236}">
                <a16:creationId xmlns:a16="http://schemas.microsoft.com/office/drawing/2014/main" id="{1EBFB4DD-9B3C-4FE5-B300-CD90E597E6DE}"/>
              </a:ext>
            </a:extLst>
          </p:cNvPr>
          <p:cNvSpPr/>
          <p:nvPr/>
        </p:nvSpPr>
        <p:spPr>
          <a:xfrm>
            <a:off x="410086" y="1238280"/>
            <a:ext cx="9045693" cy="646331"/>
          </a:xfrm>
          <a:prstGeom prst="rect">
            <a:avLst/>
          </a:prstGeom>
        </p:spPr>
        <p:txBody>
          <a:bodyPr wrap="square">
            <a:spAutoFit/>
          </a:bodyPr>
          <a:lstStyle/>
          <a:p>
            <a:pPr>
              <a:spcBef>
                <a:spcPts val="600"/>
              </a:spcBef>
            </a:pPr>
            <a:r>
              <a:rPr lang="ja-JP" altLang="en-US">
                <a:latin typeface="BIZ UDPゴシック" panose="020B0400000000000000" pitchFamily="50" charset="-128"/>
                <a:ea typeface="BIZ UDPゴシック" panose="020B0400000000000000" pitchFamily="50" charset="-128"/>
              </a:rPr>
              <a:t>技術によっては、発明した技術がどのように活用また効果があるのかを検証していく必要がある。そのような検証においては、事業会社との連携をする可能性もあり、</a:t>
            </a:r>
            <a:endParaRPr lang="en-US" altLang="ja-JP">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1622811456"/>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p:txBody>
          <a:bodyPr>
            <a:normAutofit/>
          </a:bodyPr>
          <a:lstStyle/>
          <a:p>
            <a:pPr marL="0" indent="0">
              <a:buNone/>
            </a:pPr>
            <a:r>
              <a:rPr lang="ja-JP" altLang="en-US"/>
              <a:t>概念実証</a:t>
            </a:r>
            <a:r>
              <a:rPr lang="en-US" altLang="ja-JP"/>
              <a:t>(PoC)</a:t>
            </a:r>
            <a:r>
              <a:rPr lang="ja-JP" altLang="en-US"/>
              <a:t>契約締結における注意点</a:t>
            </a:r>
            <a:endParaRPr kumimoji="1" lang="ja-JP" altLang="en-US"/>
          </a:p>
        </p:txBody>
      </p:sp>
      <p:sp>
        <p:nvSpPr>
          <p:cNvPr id="7" name="スライド番号プレースホルダー 6"/>
          <p:cNvSpPr>
            <a:spLocks noGrp="1"/>
          </p:cNvSpPr>
          <p:nvPr>
            <p:ph type="sldNum" sz="quarter" idx="4"/>
          </p:nvPr>
        </p:nvSpPr>
        <p:spPr>
          <a:xfrm>
            <a:off x="9455780" y="6463674"/>
            <a:ext cx="396240" cy="365760"/>
          </a:xfrm>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t>52</a:t>
            </a:fld>
            <a:endParaRPr kumimoji="1" lang="ja-JP" altLang="en-US">
              <a:latin typeface="BIZ UDPゴシック" panose="020B0400000000000000" pitchFamily="50" charset="-128"/>
              <a:ea typeface="BIZ UDPゴシック" panose="020B0400000000000000" pitchFamily="50" charset="-128"/>
            </a:endParaRPr>
          </a:p>
        </p:txBody>
      </p:sp>
      <p:sp>
        <p:nvSpPr>
          <p:cNvPr id="8" name="フッター プレースホルダー 7"/>
          <p:cNvSpPr>
            <a:spLocks noGrp="1"/>
          </p:cNvSpPr>
          <p:nvPr>
            <p:ph type="ftr" sz="quarter" idx="3"/>
          </p:nvPr>
        </p:nvSpPr>
        <p:spPr>
          <a:xfrm>
            <a:off x="4649821" y="6509394"/>
            <a:ext cx="4848310" cy="320040"/>
          </a:xfrm>
        </p:spPr>
        <p:txBody>
          <a:bodyPr/>
          <a:lstStyle/>
          <a:p>
            <a:r>
              <a:rPr kumimoji="1" lang="ja-JP" altLang="en-US" dirty="0">
                <a:latin typeface="BIZ UDPゴシック" panose="020B0400000000000000" pitchFamily="50" charset="-128"/>
                <a:ea typeface="BIZ UDPゴシック" panose="020B0400000000000000" pitchFamily="50" charset="-128"/>
              </a:rPr>
              <a:t>資料：</a:t>
            </a:r>
            <a:r>
              <a:rPr kumimoji="1" lang="ja-JP" altLang="en-US" dirty="0">
                <a:latin typeface="BIZ UDPゴシック" panose="020B0400000000000000" pitchFamily="50" charset="-128"/>
              </a:rPr>
              <a:t>公正取引委員会</a:t>
            </a:r>
            <a:r>
              <a:rPr kumimoji="1" lang="ja-JP" altLang="en-US" dirty="0">
                <a:latin typeface="BIZ UDPゴシック" panose="020B0400000000000000" pitchFamily="50" charset="-128"/>
                <a:ea typeface="BIZ UDPゴシック" panose="020B0400000000000000" pitchFamily="50" charset="-128"/>
              </a:rPr>
              <a:t>「スタートアップと大企業の連携における公正取引委員会・経済産業省・特許庁の取組」を基に作成</a:t>
            </a:r>
            <a:endParaRPr kumimoji="1" lang="en-US" altLang="ja-JP" dirty="0">
              <a:latin typeface="BIZ UDPゴシック" panose="020B0400000000000000" pitchFamily="50" charset="-128"/>
              <a:ea typeface="BIZ UDPゴシック" panose="020B0400000000000000" pitchFamily="50" charset="-128"/>
            </a:endParaRPr>
          </a:p>
          <a:p>
            <a:r>
              <a:rPr kumimoji="1" lang="ja-JP" altLang="en-US" dirty="0">
                <a:latin typeface="BIZ UDPゴシック" panose="020B0400000000000000" pitchFamily="50" charset="-128"/>
                <a:ea typeface="BIZ UDPゴシック" panose="020B0400000000000000" pitchFamily="50" charset="-128"/>
              </a:rPr>
              <a:t>資料：特許庁「</a:t>
            </a:r>
            <a:r>
              <a:rPr kumimoji="1" lang="ja-JP" altLang="en-US" dirty="0">
                <a:latin typeface="BIZ UDPゴシック" panose="020B0400000000000000" pitchFamily="50" charset="-128"/>
              </a:rPr>
              <a:t>技術検証</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PoC)</a:t>
            </a:r>
            <a:r>
              <a:rPr kumimoji="1" lang="ja-JP" altLang="en-US" dirty="0">
                <a:latin typeface="BIZ UDPゴシック" panose="020B0400000000000000" pitchFamily="50" charset="-128"/>
                <a:ea typeface="BIZ UDPゴシック" panose="020B0400000000000000" pitchFamily="50" charset="-128"/>
              </a:rPr>
              <a:t>契約書（新素材）」</a:t>
            </a:r>
            <a:r>
              <a:rPr kumimoji="1" lang="en-US" altLang="ja-JP" dirty="0">
                <a:latin typeface="BIZ UDPゴシック" panose="020B0400000000000000" pitchFamily="50" charset="-128"/>
                <a:ea typeface="BIZ UDPゴシック" panose="020B0400000000000000" pitchFamily="50" charset="-128"/>
              </a:rPr>
              <a:t>, P.4</a:t>
            </a:r>
            <a:r>
              <a:rPr kumimoji="1" lang="ja-JP" altLang="en-US" dirty="0">
                <a:latin typeface="BIZ UDPゴシック" panose="020B0400000000000000" pitchFamily="50" charset="-128"/>
                <a:ea typeface="BIZ UDPゴシック" panose="020B0400000000000000" pitchFamily="50" charset="-128"/>
              </a:rPr>
              <a:t>を基に作成</a:t>
            </a:r>
            <a:endParaRPr kumimoji="1" lang="en-US" altLang="ja-JP" dirty="0">
              <a:latin typeface="BIZ UDPゴシック" panose="020B0400000000000000" pitchFamily="50" charset="-128"/>
              <a:ea typeface="BIZ UDPゴシック" panose="020B0400000000000000" pitchFamily="50" charset="-128"/>
            </a:endParaRPr>
          </a:p>
        </p:txBody>
      </p:sp>
      <p:sp>
        <p:nvSpPr>
          <p:cNvPr id="12" name="正方形/長方形 11">
            <a:extLst>
              <a:ext uri="{FF2B5EF4-FFF2-40B4-BE49-F238E27FC236}">
                <a16:creationId xmlns:a16="http://schemas.microsoft.com/office/drawing/2014/main" id="{1EBFB4DD-9B3C-4FE5-B300-CD90E597E6DE}"/>
              </a:ext>
            </a:extLst>
          </p:cNvPr>
          <p:cNvSpPr/>
          <p:nvPr/>
        </p:nvSpPr>
        <p:spPr>
          <a:xfrm>
            <a:off x="467814" y="1245636"/>
            <a:ext cx="9045692" cy="646331"/>
          </a:xfrm>
          <a:prstGeom prst="rect">
            <a:avLst/>
          </a:prstGeom>
        </p:spPr>
        <p:txBody>
          <a:bodyPr wrap="square">
            <a:spAutoFit/>
          </a:bodyPr>
          <a:lstStyle/>
          <a:p>
            <a:pPr lvl="0">
              <a:spcBef>
                <a:spcPts val="600"/>
              </a:spcBef>
            </a:pPr>
            <a:r>
              <a:rPr lang="ja-JP" altLang="en-US">
                <a:latin typeface="BIZ UDPゴシック" panose="020B0400000000000000" pitchFamily="50" charset="-128"/>
                <a:ea typeface="BIZ UDPゴシック" panose="020B0400000000000000" pitchFamily="50" charset="-128"/>
              </a:rPr>
              <a:t>概念実証</a:t>
            </a:r>
            <a:r>
              <a:rPr lang="en-US" altLang="ja-JP">
                <a:latin typeface="BIZ UDPゴシック" panose="020B0400000000000000" pitchFamily="50" charset="-128"/>
                <a:ea typeface="BIZ UDPゴシック" panose="020B0400000000000000" pitchFamily="50" charset="-128"/>
              </a:rPr>
              <a:t>(</a:t>
            </a:r>
            <a:r>
              <a:rPr lang="en-US" altLang="ja-JP">
                <a:solidFill>
                  <a:srgbClr val="000000"/>
                </a:solidFill>
                <a:latin typeface="BIZ UDPゴシック" panose="020B0400000000000000" pitchFamily="50" charset="-128"/>
                <a:ea typeface="BIZ UDPゴシック" panose="020B0400000000000000" pitchFamily="50" charset="-128"/>
              </a:rPr>
              <a:t>PoC)</a:t>
            </a:r>
            <a:r>
              <a:rPr lang="ja-JP" altLang="en-US">
                <a:solidFill>
                  <a:srgbClr val="000000"/>
                </a:solidFill>
                <a:latin typeface="BIZ UDPゴシック" panose="020B0400000000000000" pitchFamily="50" charset="-128"/>
                <a:ea typeface="BIZ UDPゴシック" panose="020B0400000000000000" pitchFamily="50" charset="-128"/>
              </a:rPr>
              <a:t>契約は、共同研究開発段階に移行する際の前提として、スタートアップ側の保有している技術の開発可能性などを検証するための契約となる。</a:t>
            </a:r>
            <a:endParaRPr kumimoji="0" lang="en-US" altLang="ja-JP"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3" name="正方形/長方形 12"/>
          <p:cNvSpPr/>
          <p:nvPr/>
        </p:nvSpPr>
        <p:spPr>
          <a:xfrm>
            <a:off x="462063" y="744894"/>
            <a:ext cx="2775843"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a:solidFill>
                  <a:srgbClr val="FFFFFF"/>
                </a:solidFill>
                <a:latin typeface="BIZ UDPゴシック" panose="020B0400000000000000" pitchFamily="50" charset="-128"/>
                <a:ea typeface="BIZ UDPゴシック" panose="020B0400000000000000" pitchFamily="50" charset="-128"/>
              </a:rPr>
              <a:t>概念実証</a:t>
            </a:r>
            <a:r>
              <a:rPr kumimoji="1" lang="en-US" altLang="ja-JP">
                <a:solidFill>
                  <a:srgbClr val="FFFFFF"/>
                </a:solidFill>
                <a:latin typeface="BIZ UDPゴシック" panose="020B0400000000000000" pitchFamily="50" charset="-128"/>
                <a:ea typeface="BIZ UDPゴシック" panose="020B0400000000000000" pitchFamily="50" charset="-128"/>
              </a:rPr>
              <a:t>(PoC)</a:t>
            </a:r>
            <a:r>
              <a:rPr kumimoji="1" lang="ja-JP" altLang="en-US">
                <a:solidFill>
                  <a:srgbClr val="FFFFFF"/>
                </a:solidFill>
                <a:latin typeface="BIZ UDPゴシック" panose="020B0400000000000000" pitchFamily="50" charset="-128"/>
                <a:ea typeface="BIZ UDPゴシック" panose="020B0400000000000000" pitchFamily="50" charset="-128"/>
              </a:rPr>
              <a:t>契約</a:t>
            </a:r>
            <a:r>
              <a:rPr kumimoji="1" lang="ja-JP" altLang="en-US" sz="18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rPr>
              <a:t>とは</a:t>
            </a:r>
          </a:p>
        </p:txBody>
      </p:sp>
      <p:sp>
        <p:nvSpPr>
          <p:cNvPr id="10" name="正方形/長方形 9"/>
          <p:cNvSpPr/>
          <p:nvPr/>
        </p:nvSpPr>
        <p:spPr>
          <a:xfrm>
            <a:off x="462063" y="2440482"/>
            <a:ext cx="6260089"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1" lang="ja-JP" altLang="en-US">
                <a:solidFill>
                  <a:srgbClr val="FFFFFF"/>
                </a:solidFill>
                <a:latin typeface="BIZ UDPゴシック" panose="020B0400000000000000" pitchFamily="50" charset="-128"/>
                <a:ea typeface="BIZ UDPゴシック" panose="020B0400000000000000" pitchFamily="50" charset="-128"/>
              </a:rPr>
              <a:t>スタートアップと大企業の連携における取引や契約上の問題</a:t>
            </a:r>
            <a:endParaRPr kumimoji="1" lang="ja-JP" altLang="en-US" sz="18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11" name="正方形/長方形 10">
            <a:extLst>
              <a:ext uri="{FF2B5EF4-FFF2-40B4-BE49-F238E27FC236}">
                <a16:creationId xmlns:a16="http://schemas.microsoft.com/office/drawing/2014/main" id="{1EBFB4DD-9B3C-4FE5-B300-CD90E597E6DE}"/>
              </a:ext>
            </a:extLst>
          </p:cNvPr>
          <p:cNvSpPr/>
          <p:nvPr/>
        </p:nvSpPr>
        <p:spPr>
          <a:xfrm>
            <a:off x="452438" y="3075601"/>
            <a:ext cx="4400117" cy="1431161"/>
          </a:xfrm>
          <a:prstGeom prst="rect">
            <a:avLst/>
          </a:prstGeom>
        </p:spPr>
        <p:txBody>
          <a:bodyPr wrap="square">
            <a:spAutoFit/>
          </a:bodyPr>
          <a:lstStyle/>
          <a:p>
            <a:pPr marL="285750" indent="-285750">
              <a:spcBef>
                <a:spcPts val="600"/>
              </a:spcBef>
              <a:buFont typeface="Wingdings" panose="05000000000000000000" pitchFamily="2" charset="2"/>
              <a:buChar char="n"/>
            </a:pPr>
            <a:r>
              <a:rPr lang="ja-JP" altLang="en-US">
                <a:latin typeface="BIZ UDPゴシック" panose="020B0400000000000000" pitchFamily="50" charset="-128"/>
                <a:ea typeface="BIZ UDPゴシック" panose="020B0400000000000000" pitchFamily="50" charset="-128"/>
              </a:rPr>
              <a:t>スタートアップ側の</a:t>
            </a:r>
            <a:r>
              <a:rPr lang="ja-JP" altLang="en-US" b="1" u="sng">
                <a:latin typeface="BIZ UDPゴシック" panose="020B0400000000000000" pitchFamily="50" charset="-128"/>
                <a:ea typeface="BIZ UDPゴシック" panose="020B0400000000000000" pitchFamily="50" charset="-128"/>
              </a:rPr>
              <a:t>ノウハウ流出</a:t>
            </a:r>
            <a:endParaRPr lang="en-US" altLang="ja-JP" b="1" u="sng">
              <a:latin typeface="BIZ UDPゴシック" panose="020B0400000000000000" pitchFamily="50" charset="-128"/>
              <a:ea typeface="BIZ UDPゴシック" panose="020B0400000000000000" pitchFamily="50" charset="-128"/>
            </a:endParaRPr>
          </a:p>
          <a:p>
            <a:pPr>
              <a:spcBef>
                <a:spcPts val="600"/>
              </a:spcBef>
            </a:pPr>
            <a:endParaRPr lang="en-US" altLang="ja-JP">
              <a:latin typeface="BIZ UDPゴシック" panose="020B0400000000000000" pitchFamily="50" charset="-128"/>
              <a:ea typeface="BIZ UDPゴシック" panose="020B0400000000000000" pitchFamily="50" charset="-128"/>
            </a:endParaRPr>
          </a:p>
          <a:p>
            <a:pPr>
              <a:spcBef>
                <a:spcPts val="600"/>
              </a:spcBef>
            </a:pPr>
            <a:endParaRPr lang="en-US" altLang="ja-JP">
              <a:latin typeface="BIZ UDPゴシック" panose="020B0400000000000000" pitchFamily="50" charset="-128"/>
              <a:ea typeface="BIZ UDPゴシック" panose="020B0400000000000000" pitchFamily="50" charset="-128"/>
            </a:endParaRPr>
          </a:p>
          <a:p>
            <a:pPr marL="285750" indent="-285750">
              <a:spcBef>
                <a:spcPts val="600"/>
              </a:spcBef>
              <a:buFont typeface="Wingdings" panose="05000000000000000000" pitchFamily="2" charset="2"/>
              <a:buChar char="n"/>
            </a:pPr>
            <a:r>
              <a:rPr kumimoji="0" lang="ja-JP" altLang="en-US"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知的財産権がすべて</a:t>
            </a:r>
            <a:r>
              <a:rPr kumimoji="0" lang="ja-JP" altLang="en-US" b="1" i="0" u="sng"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大企業に帰属</a:t>
            </a:r>
            <a:r>
              <a:rPr kumimoji="0" lang="ja-JP" altLang="en-US"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rPr>
              <a:t>する</a:t>
            </a:r>
            <a:endParaRPr kumimoji="0" lang="en-US" altLang="ja-JP"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14" name="正方形/長方形 13">
            <a:extLst>
              <a:ext uri="{FF2B5EF4-FFF2-40B4-BE49-F238E27FC236}">
                <a16:creationId xmlns:a16="http://schemas.microsoft.com/office/drawing/2014/main" id="{1EBFB4DD-9B3C-4FE5-B300-CD90E597E6DE}"/>
              </a:ext>
            </a:extLst>
          </p:cNvPr>
          <p:cNvSpPr/>
          <p:nvPr/>
        </p:nvSpPr>
        <p:spPr>
          <a:xfrm>
            <a:off x="4953000" y="3013554"/>
            <a:ext cx="4545130" cy="1431161"/>
          </a:xfrm>
          <a:prstGeom prst="rect">
            <a:avLst/>
          </a:prstGeom>
        </p:spPr>
        <p:txBody>
          <a:bodyPr wrap="square">
            <a:spAutoFit/>
          </a:bodyPr>
          <a:lstStyle/>
          <a:p>
            <a:pPr marL="285750" indent="-285750">
              <a:spcBef>
                <a:spcPts val="600"/>
              </a:spcBef>
              <a:buFont typeface="Wingdings" panose="05000000000000000000" pitchFamily="2" charset="2"/>
              <a:buChar char="n"/>
            </a:pPr>
            <a:r>
              <a:rPr lang="ja-JP" altLang="en-US">
                <a:latin typeface="BIZ UDPゴシック" panose="020B0400000000000000" pitchFamily="50" charset="-128"/>
                <a:ea typeface="BIZ UDPゴシック" panose="020B0400000000000000" pitchFamily="50" charset="-128"/>
              </a:rPr>
              <a:t>成果物の定義が不明確な</a:t>
            </a:r>
            <a:r>
              <a:rPr lang="ja-JP" altLang="en-US" b="1" u="sng">
                <a:latin typeface="BIZ UDPゴシック" panose="020B0400000000000000" pitchFamily="50" charset="-128"/>
                <a:ea typeface="BIZ UDPゴシック" panose="020B0400000000000000" pitchFamily="50" charset="-128"/>
              </a:rPr>
              <a:t>検証作業を</a:t>
            </a:r>
            <a:endParaRPr lang="en-US" altLang="ja-JP" b="1" u="sng">
              <a:latin typeface="BIZ UDPゴシック" panose="020B0400000000000000" pitchFamily="50" charset="-128"/>
              <a:ea typeface="BIZ UDPゴシック" panose="020B0400000000000000" pitchFamily="50" charset="-128"/>
            </a:endParaRPr>
          </a:p>
          <a:p>
            <a:pPr>
              <a:spcBef>
                <a:spcPts val="600"/>
              </a:spcBef>
            </a:pPr>
            <a:r>
              <a:rPr lang="ja-JP" altLang="en-US">
                <a:latin typeface="BIZ UDPゴシック" panose="020B0400000000000000" pitchFamily="50" charset="-128"/>
                <a:ea typeface="BIZ UDPゴシック" panose="020B0400000000000000" pitchFamily="50" charset="-128"/>
              </a:rPr>
              <a:t>　　</a:t>
            </a:r>
            <a:r>
              <a:rPr lang="ja-JP" altLang="en-US" b="1" u="sng">
                <a:latin typeface="BIZ UDPゴシック" panose="020B0400000000000000" pitchFamily="50" charset="-128"/>
                <a:ea typeface="BIZ UDPゴシック" panose="020B0400000000000000" pitchFamily="50" charset="-128"/>
              </a:rPr>
              <a:t>無償で実施</a:t>
            </a:r>
            <a:r>
              <a:rPr lang="ja-JP" altLang="en-US">
                <a:latin typeface="BIZ UDPゴシック" panose="020B0400000000000000" pitchFamily="50" charset="-128"/>
                <a:ea typeface="BIZ UDPゴシック" panose="020B0400000000000000" pitchFamily="50" charset="-128"/>
              </a:rPr>
              <a:t>し続けた</a:t>
            </a:r>
            <a:endParaRPr lang="en-US" altLang="ja-JP">
              <a:latin typeface="BIZ UDPゴシック" panose="020B0400000000000000" pitchFamily="50" charset="-128"/>
              <a:ea typeface="BIZ UDPゴシック" panose="020B0400000000000000" pitchFamily="50" charset="-128"/>
            </a:endParaRPr>
          </a:p>
          <a:p>
            <a:pPr>
              <a:spcBef>
                <a:spcPts val="600"/>
              </a:spcBef>
            </a:pPr>
            <a:endParaRPr lang="en-US" altLang="ja-JP">
              <a:latin typeface="BIZ UDPゴシック" panose="020B0400000000000000" pitchFamily="50" charset="-128"/>
              <a:ea typeface="BIZ UDPゴシック" panose="020B0400000000000000" pitchFamily="50" charset="-128"/>
            </a:endParaRPr>
          </a:p>
          <a:p>
            <a:pPr marL="285750" indent="-285750">
              <a:spcBef>
                <a:spcPts val="600"/>
              </a:spcBef>
              <a:buFont typeface="Wingdings" panose="05000000000000000000" pitchFamily="2" charset="2"/>
              <a:buChar char="n"/>
            </a:pPr>
            <a:r>
              <a:rPr lang="ja-JP" altLang="en-US" b="1" u="sng">
                <a:latin typeface="BIZ UDPゴシック" panose="020B0400000000000000" pitchFamily="50" charset="-128"/>
                <a:ea typeface="BIZ UDPゴシック" panose="020B0400000000000000" pitchFamily="50" charset="-128"/>
              </a:rPr>
              <a:t>広範囲に及ぶ競業禁止</a:t>
            </a:r>
            <a:r>
              <a:rPr lang="ja-JP" altLang="en-US">
                <a:latin typeface="BIZ UDPゴシック" panose="020B0400000000000000" pitchFamily="50" charset="-128"/>
                <a:ea typeface="BIZ UDPゴシック" panose="020B0400000000000000" pitchFamily="50" charset="-128"/>
              </a:rPr>
              <a:t>を求められた</a:t>
            </a:r>
            <a:endParaRPr kumimoji="0" lang="en-US" altLang="ja-JP" b="0" i="0" u="none" strike="noStrike" kern="1200" cap="none" spc="0" normalizeH="0" baseline="0" noProof="0">
              <a:ln>
                <a:noFill/>
              </a:ln>
              <a:effectLst/>
              <a:uLnTx/>
              <a:uFillTx/>
              <a:latin typeface="BIZ UDPゴシック" panose="020B0400000000000000" pitchFamily="50" charset="-128"/>
              <a:ea typeface="BIZ UDPゴシック" panose="020B0400000000000000" pitchFamily="50" charset="-128"/>
            </a:endParaRPr>
          </a:p>
        </p:txBody>
      </p:sp>
      <p:sp>
        <p:nvSpPr>
          <p:cNvPr id="15" name="正方形/長方形 14">
            <a:extLst>
              <a:ext uri="{FF2B5EF4-FFF2-40B4-BE49-F238E27FC236}">
                <a16:creationId xmlns:a16="http://schemas.microsoft.com/office/drawing/2014/main" id="{1EBFB4DD-9B3C-4FE5-B300-CD90E597E6DE}"/>
              </a:ext>
            </a:extLst>
          </p:cNvPr>
          <p:cNvSpPr/>
          <p:nvPr/>
        </p:nvSpPr>
        <p:spPr>
          <a:xfrm>
            <a:off x="1477381" y="4726905"/>
            <a:ext cx="6951237" cy="723275"/>
          </a:xfrm>
          <a:prstGeom prst="rect">
            <a:avLst/>
          </a:prstGeom>
        </p:spPr>
        <p:txBody>
          <a:bodyPr wrap="square">
            <a:spAutoFit/>
          </a:bodyPr>
          <a:lstStyle/>
          <a:p>
            <a:pPr marL="285750" indent="-285750">
              <a:spcBef>
                <a:spcPts val="600"/>
              </a:spcBef>
              <a:buFont typeface="Arial" panose="020B0604020202020204" pitchFamily="34" charset="0"/>
              <a:buChar char="•"/>
            </a:pPr>
            <a:r>
              <a:rPr lang="ja-JP" altLang="en-US">
                <a:solidFill>
                  <a:srgbClr val="000000"/>
                </a:solidFill>
                <a:latin typeface="BIZ UDPゴシック" panose="020B0400000000000000" pitchFamily="50" charset="-128"/>
                <a:ea typeface="BIZ UDPゴシック" panose="020B0400000000000000" pitchFamily="50" charset="-128"/>
              </a:rPr>
              <a:t>スタートアップは</a:t>
            </a:r>
            <a:r>
              <a:rPr lang="ja-JP" altLang="en-US">
                <a:solidFill>
                  <a:schemeClr val="accent3"/>
                </a:solidFill>
                <a:latin typeface="BIZ UDPゴシック" panose="020B0400000000000000" pitchFamily="50" charset="-128"/>
                <a:ea typeface="BIZ UDPゴシック" panose="020B0400000000000000" pitchFamily="50" charset="-128"/>
              </a:rPr>
              <a:t>法務や知財に関するリテラシーが乏しい</a:t>
            </a:r>
            <a:endParaRPr lang="en-US" altLang="ja-JP">
              <a:solidFill>
                <a:schemeClr val="accent3"/>
              </a:solidFill>
              <a:latin typeface="BIZ UDPゴシック" panose="020B0400000000000000" pitchFamily="50" charset="-128"/>
              <a:ea typeface="BIZ UDPゴシック" panose="020B0400000000000000" pitchFamily="50" charset="-128"/>
            </a:endParaRPr>
          </a:p>
          <a:p>
            <a:pPr marL="285750" indent="-285750">
              <a:spcBef>
                <a:spcPts val="600"/>
              </a:spcBef>
              <a:buFont typeface="Arial" panose="020B0604020202020204" pitchFamily="34" charset="0"/>
              <a:buChar char="•"/>
            </a:pPr>
            <a:r>
              <a:rPr lang="ja-JP" altLang="en-US">
                <a:solidFill>
                  <a:srgbClr val="000000"/>
                </a:solidFill>
                <a:latin typeface="BIZ UDPゴシック" panose="020B0400000000000000" pitchFamily="50" charset="-128"/>
                <a:ea typeface="BIZ UDPゴシック" panose="020B0400000000000000" pitchFamily="50" charset="-128"/>
              </a:rPr>
              <a:t>自社の利益が</a:t>
            </a:r>
            <a:r>
              <a:rPr lang="ja-JP" altLang="en-US">
                <a:solidFill>
                  <a:schemeClr val="accent3"/>
                </a:solidFill>
                <a:latin typeface="BIZ UDPゴシック" panose="020B0400000000000000" pitchFamily="50" charset="-128"/>
                <a:ea typeface="BIZ UDPゴシック" panose="020B0400000000000000" pitchFamily="50" charset="-128"/>
              </a:rPr>
              <a:t>不合理に害されている判断ができない</a:t>
            </a:r>
            <a:endParaRPr lang="en-US" altLang="ja-JP">
              <a:solidFill>
                <a:schemeClr val="accent3"/>
              </a:solidFill>
              <a:latin typeface="BIZ UDPゴシック" panose="020B0400000000000000" pitchFamily="50" charset="-128"/>
              <a:ea typeface="BIZ UDPゴシック" panose="020B0400000000000000" pitchFamily="50" charset="-128"/>
            </a:endParaRPr>
          </a:p>
        </p:txBody>
      </p:sp>
      <p:sp>
        <p:nvSpPr>
          <p:cNvPr id="6" name="テキスト ボックス 5"/>
          <p:cNvSpPr txBox="1"/>
          <p:nvPr/>
        </p:nvSpPr>
        <p:spPr>
          <a:xfrm>
            <a:off x="606490" y="6120882"/>
            <a:ext cx="3601616" cy="369332"/>
          </a:xfrm>
          <a:prstGeom prst="rect">
            <a:avLst/>
          </a:prstGeom>
          <a:noFill/>
        </p:spPr>
        <p:txBody>
          <a:bodyPr wrap="square" rtlCol="0">
            <a:spAutoFit/>
          </a:bodyPr>
          <a:lstStyle/>
          <a:p>
            <a:endParaRPr kumimoji="1" lang="ja-JP" altLang="en-US"/>
          </a:p>
        </p:txBody>
      </p:sp>
      <p:sp>
        <p:nvSpPr>
          <p:cNvPr id="5" name="テキスト ボックス 4">
            <a:extLst>
              <a:ext uri="{FF2B5EF4-FFF2-40B4-BE49-F238E27FC236}">
                <a16:creationId xmlns:a16="http://schemas.microsoft.com/office/drawing/2014/main" id="{5D2BF16D-6370-4531-24B6-A4F21DDA927B}"/>
              </a:ext>
            </a:extLst>
          </p:cNvPr>
          <p:cNvSpPr txBox="1"/>
          <p:nvPr/>
        </p:nvSpPr>
        <p:spPr>
          <a:xfrm>
            <a:off x="452438" y="5936215"/>
            <a:ext cx="9037638" cy="369332"/>
          </a:xfrm>
          <a:prstGeom prst="rect">
            <a:avLst/>
          </a:prstGeom>
          <a:solidFill>
            <a:schemeClr val="accent4">
              <a:lumMod val="20000"/>
              <a:lumOff val="80000"/>
            </a:schemeClr>
          </a:solidFill>
          <a:ln w="69850">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rtlCol="0" anchor="ctr">
            <a:spAutoFit/>
          </a:bodyPr>
          <a:lstStyle/>
          <a:p>
            <a:pPr algn="ctr"/>
            <a:r>
              <a:rPr lang="ja-JP" altLang="en-US" sz="1800">
                <a:latin typeface="BIZ UDPゴシック" panose="020B0400000000000000" pitchFamily="50" charset="-128"/>
                <a:ea typeface="BIZ UDPゴシック" panose="020B0400000000000000" pitchFamily="50" charset="-128"/>
              </a:rPr>
              <a:t>契約の段階から契約内容について理解し、大企業との連携を進めていきましょう。</a:t>
            </a:r>
            <a:endParaRPr lang="en-US" altLang="ja-JP" sz="1800">
              <a:latin typeface="BIZ UDPゴシック" panose="020B0400000000000000" pitchFamily="50" charset="-128"/>
              <a:ea typeface="BIZ UDPゴシック" panose="020B0400000000000000" pitchFamily="50" charset="-128"/>
            </a:endParaRPr>
          </a:p>
        </p:txBody>
      </p:sp>
      <p:sp>
        <p:nvSpPr>
          <p:cNvPr id="19" name="タイトル 1"/>
          <p:cNvSpPr>
            <a:spLocks noGrp="1"/>
          </p:cNvSpPr>
          <p:nvPr>
            <p:ph type="title"/>
          </p:nvPr>
        </p:nvSpPr>
        <p:spPr>
          <a:xfrm>
            <a:off x="6477188" y="148533"/>
            <a:ext cx="3327580" cy="304888"/>
          </a:xfrm>
        </p:spPr>
        <p:txBody>
          <a:bodyPr>
            <a:noAutofit/>
          </a:bodyPr>
          <a:lstStyle/>
          <a:p>
            <a:r>
              <a:rPr lang="ja-JP" altLang="en-US" cap="none"/>
              <a:t>概念実証（</a:t>
            </a:r>
            <a:r>
              <a:rPr lang="en-US" altLang="ja-JP" cap="none" err="1"/>
              <a:t>PoC</a:t>
            </a:r>
            <a:r>
              <a:rPr lang="en-US" altLang="ja-JP" cap="none"/>
              <a:t>)</a:t>
            </a:r>
            <a:r>
              <a:rPr lang="ja-JP" altLang="en-US" cap="none"/>
              <a:t>とは</a:t>
            </a:r>
            <a:endParaRPr kumimoji="1" lang="ja-JP" altLang="en-US" cap="none"/>
          </a:p>
        </p:txBody>
      </p:sp>
    </p:spTree>
    <p:extLst>
      <p:ext uri="{BB962C8B-B14F-4D97-AF65-F5344CB8AC3E}">
        <p14:creationId xmlns:p14="http://schemas.microsoft.com/office/powerpoint/2010/main" val="1323898464"/>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p:txBody>
          <a:bodyPr>
            <a:normAutofit/>
          </a:bodyPr>
          <a:lstStyle/>
          <a:p>
            <a:pPr marL="0" indent="0">
              <a:buNone/>
            </a:pPr>
            <a:r>
              <a:rPr lang="ja-JP" altLang="en-US"/>
              <a:t>概念実証</a:t>
            </a:r>
            <a:r>
              <a:rPr lang="en-US" altLang="ja-JP"/>
              <a:t>(PoC)</a:t>
            </a:r>
            <a:r>
              <a:rPr lang="ja-JP" altLang="en-US"/>
              <a:t>契約締結における知財戦略</a:t>
            </a:r>
            <a:endParaRPr kumimoji="1" lang="ja-JP" altLang="en-US"/>
          </a:p>
        </p:txBody>
      </p:sp>
      <p:sp>
        <p:nvSpPr>
          <p:cNvPr id="7" name="スライド番号プレースホルダー 6"/>
          <p:cNvSpPr>
            <a:spLocks noGrp="1"/>
          </p:cNvSpPr>
          <p:nvPr>
            <p:ph type="sldNum" sz="quarter" idx="4"/>
          </p:nvPr>
        </p:nvSpPr>
        <p:spPr>
          <a:xfrm>
            <a:off x="9455780" y="6463674"/>
            <a:ext cx="396240" cy="365760"/>
          </a:xfrm>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t>53</a:t>
            </a:fld>
            <a:endParaRPr kumimoji="1" lang="ja-JP" altLang="en-US">
              <a:latin typeface="BIZ UDPゴシック" panose="020B0400000000000000" pitchFamily="50" charset="-128"/>
              <a:ea typeface="BIZ UDPゴシック" panose="020B0400000000000000" pitchFamily="50" charset="-128"/>
            </a:endParaRPr>
          </a:p>
        </p:txBody>
      </p:sp>
      <p:sp>
        <p:nvSpPr>
          <p:cNvPr id="8" name="フッター プレースホルダー 7"/>
          <p:cNvSpPr>
            <a:spLocks noGrp="1"/>
          </p:cNvSpPr>
          <p:nvPr>
            <p:ph type="ftr" sz="quarter" idx="3"/>
          </p:nvPr>
        </p:nvSpPr>
        <p:spPr>
          <a:xfrm>
            <a:off x="4993419" y="6509394"/>
            <a:ext cx="4504711" cy="320040"/>
          </a:xfrm>
        </p:spPr>
        <p:txBody>
          <a:bodyPr/>
          <a:lstStyle/>
          <a:p>
            <a:r>
              <a:rPr kumimoji="1" lang="ja-JP" altLang="en-US" dirty="0">
                <a:latin typeface="BIZ UDPゴシック" panose="020B0400000000000000" pitchFamily="50" charset="-128"/>
              </a:rPr>
              <a:t>資料</a:t>
            </a:r>
            <a:r>
              <a:rPr kumimoji="1" lang="ja-JP" altLang="en-US" dirty="0">
                <a:latin typeface="BIZ UDPゴシック" panose="020B0400000000000000" pitchFamily="50" charset="-128"/>
                <a:ea typeface="BIZ UDPゴシック" panose="020B0400000000000000" pitchFamily="50" charset="-128"/>
              </a:rPr>
              <a:t>：特許庁</a:t>
            </a:r>
            <a:r>
              <a:rPr kumimoji="1" lang="ja-JP" altLang="en-US" dirty="0">
                <a:latin typeface="BIZ UDPゴシック" panose="020B0400000000000000" pitchFamily="50" charset="-128"/>
              </a:rPr>
              <a:t>「技術検証</a:t>
            </a:r>
            <a:r>
              <a:rPr kumimoji="1" lang="en-US" altLang="ja-JP" dirty="0">
                <a:latin typeface="BIZ UDPゴシック" panose="020B0400000000000000" pitchFamily="50" charset="-128"/>
              </a:rPr>
              <a:t>PoC</a:t>
            </a:r>
            <a:r>
              <a:rPr kumimoji="1" lang="ja-JP" altLang="en-US" dirty="0">
                <a:latin typeface="BIZ UDPゴシック" panose="020B0400000000000000" pitchFamily="50" charset="-128"/>
              </a:rPr>
              <a:t>契約書（新素材編）逐次解説あり」</a:t>
            </a:r>
            <a:r>
              <a:rPr kumimoji="1" lang="en-US" altLang="ja-JP" dirty="0">
                <a:latin typeface="BIZ UDPゴシック" panose="020B0400000000000000" pitchFamily="50" charset="-128"/>
              </a:rPr>
              <a:t>, </a:t>
            </a:r>
            <a:r>
              <a:rPr kumimoji="1" lang="en-US" altLang="ja-JP" dirty="0">
                <a:latin typeface="BIZ UDPゴシック" panose="020B0400000000000000" pitchFamily="50" charset="-128"/>
                <a:ea typeface="BIZ UDPゴシック" panose="020B0400000000000000" pitchFamily="50" charset="-128"/>
              </a:rPr>
              <a:t>P.18</a:t>
            </a:r>
            <a:r>
              <a:rPr kumimoji="1" lang="ja-JP" altLang="en-US" dirty="0">
                <a:latin typeface="BIZ UDPゴシック" panose="020B0400000000000000" pitchFamily="50" charset="-128"/>
                <a:ea typeface="BIZ UDPゴシック" panose="020B0400000000000000" pitchFamily="50" charset="-128"/>
              </a:rPr>
              <a:t>を基に作成</a:t>
            </a:r>
            <a:endParaRPr kumimoji="1" lang="en-US" altLang="ja-JP" dirty="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462063" y="745219"/>
            <a:ext cx="4722321"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知財戦略を事前に検討しておくことの重要性</a:t>
            </a:r>
          </a:p>
        </p:txBody>
      </p:sp>
      <p:sp>
        <p:nvSpPr>
          <p:cNvPr id="6" name="テキスト ボックス 5"/>
          <p:cNvSpPr txBox="1"/>
          <p:nvPr/>
        </p:nvSpPr>
        <p:spPr>
          <a:xfrm>
            <a:off x="444383" y="1644201"/>
            <a:ext cx="9045692" cy="4401205"/>
          </a:xfrm>
          <a:prstGeom prst="rect">
            <a:avLst/>
          </a:prstGeom>
          <a:noFill/>
        </p:spPr>
        <p:txBody>
          <a:bodyPr wrap="square" rtlCol="0">
            <a:spAutoFit/>
          </a:bodyPr>
          <a:lstStyle/>
          <a:p>
            <a:pPr marL="342900" indent="-34290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概念実証</a:t>
            </a:r>
            <a:r>
              <a:rPr lang="en-US" altLang="ja-JP" sz="2000" dirty="0">
                <a:latin typeface="BIZ UDPゴシック" panose="020B0400000000000000" pitchFamily="50" charset="-128"/>
                <a:ea typeface="BIZ UDPゴシック" panose="020B0400000000000000" pitchFamily="50" charset="-128"/>
              </a:rPr>
              <a:t>(PoC) </a:t>
            </a:r>
            <a:r>
              <a:rPr lang="ja-JP" altLang="en-US" sz="2000" dirty="0">
                <a:latin typeface="BIZ UDPゴシック" panose="020B0400000000000000" pitchFamily="50" charset="-128"/>
                <a:ea typeface="BIZ UDPゴシック" panose="020B0400000000000000" pitchFamily="50" charset="-128"/>
              </a:rPr>
              <a:t>契約には</a:t>
            </a:r>
            <a:r>
              <a:rPr lang="ja-JP" altLang="en-US" sz="2000" dirty="0">
                <a:solidFill>
                  <a:schemeClr val="accent3"/>
                </a:solidFill>
                <a:latin typeface="BIZ UDPゴシック" panose="020B0400000000000000" pitchFamily="50" charset="-128"/>
                <a:ea typeface="BIZ UDPゴシック" panose="020B0400000000000000" pitchFamily="50" charset="-128"/>
              </a:rPr>
              <a:t>知的財産権の帰属の条項が入ることが多い</a:t>
            </a:r>
            <a:r>
              <a:rPr lang="ja-JP" altLang="en-US" sz="2000" dirty="0">
                <a:latin typeface="BIZ UDPゴシック" panose="020B0400000000000000" pitchFamily="50" charset="-128"/>
                <a:ea typeface="BIZ UDPゴシック" panose="020B0400000000000000" pitchFamily="50" charset="-128"/>
              </a:rPr>
              <a:t>ため、遅くとも</a:t>
            </a:r>
            <a:r>
              <a:rPr lang="ja-JP" altLang="en-US" sz="2000" dirty="0">
                <a:solidFill>
                  <a:schemeClr val="accent3"/>
                </a:solidFill>
                <a:latin typeface="BIZ UDPゴシック" panose="020B0400000000000000" pitchFamily="50" charset="-128"/>
                <a:ea typeface="BIZ UDPゴシック" panose="020B0400000000000000" pitchFamily="50" charset="-128"/>
              </a:rPr>
              <a:t>概念実証</a:t>
            </a:r>
            <a:r>
              <a:rPr lang="en-US" altLang="ja-JP" sz="2000" dirty="0">
                <a:solidFill>
                  <a:schemeClr val="accent3"/>
                </a:solidFill>
                <a:latin typeface="BIZ UDPゴシック" panose="020B0400000000000000" pitchFamily="50" charset="-128"/>
                <a:ea typeface="BIZ UDPゴシック" panose="020B0400000000000000" pitchFamily="50" charset="-128"/>
              </a:rPr>
              <a:t>(PoC) </a:t>
            </a:r>
            <a:r>
              <a:rPr lang="ja-JP" altLang="en-US" sz="2000" dirty="0">
                <a:solidFill>
                  <a:schemeClr val="accent3"/>
                </a:solidFill>
                <a:latin typeface="BIZ UDPゴシック" panose="020B0400000000000000" pitchFamily="50" charset="-128"/>
                <a:ea typeface="BIZ UDPゴシック" panose="020B0400000000000000" pitchFamily="50" charset="-128"/>
              </a:rPr>
              <a:t>契約を締結する時点まで</a:t>
            </a:r>
            <a:r>
              <a:rPr lang="ja-JP" altLang="en-US" sz="2000" dirty="0">
                <a:latin typeface="BIZ UDPゴシック" panose="020B0400000000000000" pitchFamily="50" charset="-128"/>
                <a:ea typeface="BIZ UDPゴシック" panose="020B0400000000000000" pitchFamily="50" charset="-128"/>
              </a:rPr>
              <a:t>には知財戦略を検討しておく必要がある。</a:t>
            </a:r>
            <a:endParaRPr lang="en-US" altLang="ja-JP" sz="20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endParaRPr lang="en-US" altLang="ja-JP" sz="2000" dirty="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どのような事業戦略を採用するかによって、どのような知財がコアとなり守り抜くべきものかが決まる。</a:t>
            </a:r>
            <a:endParaRPr lang="en-US" altLang="ja-JP" sz="2000" dirty="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endParaRPr lang="en-US" altLang="ja-JP" sz="2000" dirty="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なぜこの知財が単独帰属とする必要があるか、説得的な主張をすることが出来なければ、提携先と全てを共有することになりがちとなる。</a:t>
            </a:r>
            <a:endParaRPr lang="en-US" altLang="ja-JP" sz="20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endParaRPr lang="en-US" altLang="ja-JP" sz="2000" dirty="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いったん知財を共有とすると、そこから</a:t>
            </a:r>
            <a:r>
              <a:rPr lang="ja-JP" altLang="en-US" sz="2000" dirty="0">
                <a:solidFill>
                  <a:schemeClr val="accent3"/>
                </a:solidFill>
                <a:latin typeface="BIZ UDPゴシック" panose="020B0400000000000000" pitchFamily="50" charset="-128"/>
                <a:ea typeface="BIZ UDPゴシック" panose="020B0400000000000000" pitchFamily="50" charset="-128"/>
              </a:rPr>
              <a:t>単独帰属に移行する（相手方から持ち分を譲渡してもらう）ことは難しい。</a:t>
            </a:r>
            <a:endParaRPr lang="en-US" altLang="ja-JP" sz="2000" dirty="0">
              <a:latin typeface="BIZ UDPゴシック" panose="020B0400000000000000" pitchFamily="50" charset="-128"/>
              <a:ea typeface="BIZ UDPゴシック" panose="020B0400000000000000" pitchFamily="50" charset="-128"/>
            </a:endParaRPr>
          </a:p>
          <a:p>
            <a:pPr marL="342900" indent="-342900">
              <a:buFont typeface="Wingdings" panose="05000000000000000000" pitchFamily="2" charset="2"/>
              <a:buChar char="Ø"/>
            </a:pPr>
            <a:endParaRPr lang="en-US" altLang="ja-JP" sz="2000" dirty="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000" dirty="0">
                <a:latin typeface="BIZ UDPゴシック" panose="020B0400000000000000" pitchFamily="50" charset="-128"/>
                <a:ea typeface="BIZ UDPゴシック" panose="020B0400000000000000" pitchFamily="50" charset="-128"/>
              </a:rPr>
              <a:t>事業のコアとなる</a:t>
            </a:r>
            <a:r>
              <a:rPr lang="ja-JP" altLang="en-US" sz="2000" dirty="0">
                <a:solidFill>
                  <a:schemeClr val="accent3"/>
                </a:solidFill>
                <a:latin typeface="BIZ UDPゴシック" panose="020B0400000000000000" pitchFamily="50" charset="-128"/>
                <a:ea typeface="BIZ UDPゴシック" panose="020B0400000000000000" pitchFamily="50" charset="-128"/>
              </a:rPr>
              <a:t>知財を共有する相手は慎重に検討</a:t>
            </a:r>
            <a:r>
              <a:rPr lang="ja-JP" altLang="en-US" sz="2000" dirty="0">
                <a:latin typeface="BIZ UDPゴシック" panose="020B0400000000000000" pitchFamily="50" charset="-128"/>
                <a:ea typeface="BIZ UDPゴシック" panose="020B0400000000000000" pitchFamily="50" charset="-128"/>
              </a:rPr>
              <a:t>する必要がある。</a:t>
            </a:r>
            <a:endParaRPr kumimoji="1" lang="ja-JP" altLang="en-US" sz="2000" dirty="0">
              <a:latin typeface="BIZ UDPゴシック" panose="020B0400000000000000" pitchFamily="50" charset="-128"/>
              <a:ea typeface="BIZ UDPゴシック" panose="020B0400000000000000" pitchFamily="50" charset="-128"/>
            </a:endParaRPr>
          </a:p>
        </p:txBody>
      </p:sp>
      <p:sp>
        <p:nvSpPr>
          <p:cNvPr id="9" name="タイトル 1"/>
          <p:cNvSpPr>
            <a:spLocks noGrp="1"/>
          </p:cNvSpPr>
          <p:nvPr>
            <p:ph type="title"/>
          </p:nvPr>
        </p:nvSpPr>
        <p:spPr/>
        <p:txBody>
          <a:bodyPr>
            <a:noAutofit/>
          </a:bodyPr>
          <a:lstStyle/>
          <a:p>
            <a:r>
              <a:rPr lang="ja-JP" altLang="en-US" cap="none"/>
              <a:t>概念実証（</a:t>
            </a:r>
            <a:r>
              <a:rPr lang="en-US" altLang="ja-JP" cap="none" err="1"/>
              <a:t>PoC</a:t>
            </a:r>
            <a:r>
              <a:rPr lang="en-US" altLang="ja-JP" cap="none"/>
              <a:t>)</a:t>
            </a:r>
            <a:r>
              <a:rPr lang="ja-JP" altLang="en-US" cap="none"/>
              <a:t>とは</a:t>
            </a:r>
            <a:endParaRPr kumimoji="1" lang="ja-JP" altLang="en-US" cap="none"/>
          </a:p>
        </p:txBody>
      </p:sp>
    </p:spTree>
    <p:extLst>
      <p:ext uri="{BB962C8B-B14F-4D97-AF65-F5344CB8AC3E}">
        <p14:creationId xmlns:p14="http://schemas.microsoft.com/office/powerpoint/2010/main" val="755168006"/>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目次</a:t>
            </a:r>
            <a:endParaRPr kumimoji="1" lang="ja-JP" altLang="en-US"/>
          </a:p>
        </p:txBody>
      </p:sp>
      <p:sp>
        <p:nvSpPr>
          <p:cNvPr id="4" name="スライド番号プレースホルダー 3"/>
          <p:cNvSpPr>
            <a:spLocks noGrp="1"/>
          </p:cNvSpPr>
          <p:nvPr>
            <p:ph type="sldNum" sz="quarter" idx="11"/>
          </p:nvPr>
        </p:nvSpPr>
        <p:spPr/>
        <p:txBody>
          <a:bodyPr/>
          <a:lstStyle/>
          <a:p>
            <a:fld id="{A1D487B2-B3D4-4B12-876F-840864ED41B0}" type="slidenum">
              <a:rPr kumimoji="1" lang="ja-JP" altLang="en-US" smtClean="0"/>
              <a:t>54</a:t>
            </a:fld>
            <a:endParaRPr kumimoji="1" lang="ja-JP" altLang="en-US"/>
          </a:p>
        </p:txBody>
      </p:sp>
      <p:sp>
        <p:nvSpPr>
          <p:cNvPr id="6" name="正方形/長方形 5">
            <a:extLst>
              <a:ext uri="{FF2B5EF4-FFF2-40B4-BE49-F238E27FC236}">
                <a16:creationId xmlns:a16="http://schemas.microsoft.com/office/drawing/2014/main" id="{531E5847-7372-BC79-8E3A-4D53A47B9BA4}"/>
              </a:ext>
            </a:extLst>
          </p:cNvPr>
          <p:cNvSpPr/>
          <p:nvPr/>
        </p:nvSpPr>
        <p:spPr>
          <a:xfrm>
            <a:off x="1083101" y="1560375"/>
            <a:ext cx="7739798" cy="4430187"/>
          </a:xfrm>
          <a:prstGeom prst="rect">
            <a:avLst/>
          </a:prstGeom>
        </p:spPr>
        <p:txBody>
          <a:bodyPr wrap="square">
            <a:spAutoFit/>
          </a:bodyPr>
          <a:lstStyle/>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知財戦略の基本</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知財戦略の構築</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rPr>
              <a:t>IP</a:t>
            </a: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ランドスケープについて</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事業戦略と知財戦略の一体化による知財活用事例</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海外出願について</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利益相反</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概念実証（</a:t>
            </a:r>
            <a:r>
              <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rPr>
              <a:t>PoC</a:t>
            </a: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）とは</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研究者がスタートアップ設立をするときの注意点</a:t>
            </a:r>
          </a:p>
        </p:txBody>
      </p:sp>
    </p:spTree>
    <p:extLst>
      <p:ext uri="{BB962C8B-B14F-4D97-AF65-F5344CB8AC3E}">
        <p14:creationId xmlns:p14="http://schemas.microsoft.com/office/powerpoint/2010/main" val="123686298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p:txBody>
          <a:bodyPr>
            <a:normAutofit/>
          </a:bodyPr>
          <a:lstStyle/>
          <a:p>
            <a:pPr marL="0" indent="0">
              <a:buNone/>
            </a:pPr>
            <a:r>
              <a:rPr lang="ja-JP" altLang="en-US"/>
              <a:t>研究者がスタートアップを設立するときの注意点</a:t>
            </a:r>
            <a:endParaRPr kumimoji="1" lang="ja-JP" altLang="en-US"/>
          </a:p>
        </p:txBody>
      </p:sp>
      <p:sp>
        <p:nvSpPr>
          <p:cNvPr id="7" name="スライド番号プレースホルダー 6"/>
          <p:cNvSpPr>
            <a:spLocks noGrp="1"/>
          </p:cNvSpPr>
          <p:nvPr>
            <p:ph type="sldNum" sz="quarter" idx="4"/>
          </p:nvPr>
        </p:nvSpPr>
        <p:spPr>
          <a:xfrm>
            <a:off x="9455780" y="6463674"/>
            <a:ext cx="396240" cy="365760"/>
          </a:xfrm>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t>55</a:t>
            </a:fld>
            <a:endParaRPr kumimoji="1" lang="ja-JP" altLang="en-US">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462063" y="745219"/>
            <a:ext cx="4722321"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知財戦略を事前に検討しておくことの重要性</a:t>
            </a:r>
          </a:p>
        </p:txBody>
      </p:sp>
      <p:sp>
        <p:nvSpPr>
          <p:cNvPr id="6" name="テキスト ボックス 5"/>
          <p:cNvSpPr txBox="1"/>
          <p:nvPr/>
        </p:nvSpPr>
        <p:spPr>
          <a:xfrm>
            <a:off x="435405" y="1721534"/>
            <a:ext cx="9045692" cy="4524315"/>
          </a:xfrm>
          <a:prstGeom prst="rect">
            <a:avLst/>
          </a:prstGeom>
          <a:noFill/>
        </p:spPr>
        <p:txBody>
          <a:bodyPr wrap="square" rtlCol="0">
            <a:spAutoFit/>
          </a:bodyPr>
          <a:lstStyle/>
          <a:p>
            <a:pPr marL="342900" indent="-342900">
              <a:buFont typeface="Arial" panose="020B0604020202020204" pitchFamily="34" charset="0"/>
              <a:buChar char="•"/>
            </a:pPr>
            <a:r>
              <a:rPr lang="ja-JP" altLang="ja-JP">
                <a:solidFill>
                  <a:schemeClr val="accent3"/>
                </a:solidFill>
              </a:rPr>
              <a:t>日本の特許は日本国内でのみ効力を持つ</a:t>
            </a:r>
            <a:r>
              <a:rPr lang="ja-JP" altLang="ja-JP"/>
              <a:t>、外国でのビジネスには各国毎に特許が必要となる。</a:t>
            </a:r>
            <a:r>
              <a:rPr lang="ja-JP" altLang="en-US"/>
              <a:t>（参照：</a:t>
            </a:r>
            <a:r>
              <a:rPr lang="en-US" altLang="ja-JP"/>
              <a:t>3-a </a:t>
            </a:r>
            <a:r>
              <a:rPr lang="ja-JP" altLang="en-US"/>
              <a:t>海外出願について）</a:t>
            </a:r>
            <a:endParaRPr lang="en-US" altLang="ja-JP"/>
          </a:p>
          <a:p>
            <a:r>
              <a:rPr lang="ja-JP" altLang="en-US"/>
              <a:t>　　⇒日本のみで特許を出願すると、</a:t>
            </a:r>
            <a:r>
              <a:rPr lang="ja-JP" altLang="en-US">
                <a:solidFill>
                  <a:schemeClr val="accent3"/>
                </a:solidFill>
              </a:rPr>
              <a:t>海外での技術流出を促進することになる。</a:t>
            </a:r>
            <a:endParaRPr lang="en-US" altLang="ja-JP">
              <a:solidFill>
                <a:schemeClr val="accent3"/>
              </a:solidFill>
            </a:endParaRPr>
          </a:p>
          <a:p>
            <a:endParaRPr lang="en-US" altLang="ja-JP"/>
          </a:p>
          <a:p>
            <a:pPr marL="342900" indent="-342900">
              <a:buFont typeface="Arial" panose="020B0604020202020204" pitchFamily="34" charset="0"/>
              <a:buChar char="•"/>
            </a:pPr>
            <a:r>
              <a:rPr lang="ja-JP" altLang="en-US">
                <a:latin typeface="BIZ UDPゴシック" panose="020B0400000000000000" pitchFamily="50" charset="-128"/>
                <a:ea typeface="BIZ UDPゴシック" panose="020B0400000000000000" pitchFamily="50" charset="-128"/>
              </a:rPr>
              <a:t>概念実証（</a:t>
            </a:r>
            <a:r>
              <a:rPr lang="en-US" altLang="ja-JP">
                <a:latin typeface="BIZ UDPゴシック" panose="020B0400000000000000" pitchFamily="50" charset="-128"/>
                <a:ea typeface="BIZ UDPゴシック" panose="020B0400000000000000" pitchFamily="50" charset="-128"/>
              </a:rPr>
              <a:t>PoC</a:t>
            </a:r>
            <a:r>
              <a:rPr lang="ja-JP" altLang="en-US">
                <a:latin typeface="BIZ UDPゴシック" panose="020B0400000000000000" pitchFamily="50" charset="-128"/>
                <a:ea typeface="BIZ UDPゴシック" panose="020B0400000000000000" pitchFamily="50" charset="-128"/>
              </a:rPr>
              <a:t>）契約を大企業と締結する際は、不利な契約を締結しないよう留意する。</a:t>
            </a: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参照</a:t>
            </a:r>
            <a:r>
              <a:rPr lang="en-US" altLang="ja-JP">
                <a:latin typeface="BIZ UDPゴシック" panose="020B0400000000000000" pitchFamily="50" charset="-128"/>
                <a:ea typeface="BIZ UDPゴシック" panose="020B0400000000000000" pitchFamily="50" charset="-128"/>
              </a:rPr>
              <a:t>:3-a</a:t>
            </a:r>
            <a:r>
              <a:rPr lang="ja-JP" altLang="en-US">
                <a:latin typeface="BIZ UDPゴシック" panose="020B0400000000000000" pitchFamily="50" charset="-128"/>
                <a:ea typeface="BIZ UDPゴシック" panose="020B0400000000000000" pitchFamily="50" charset="-128"/>
              </a:rPr>
              <a:t> 概念実証（</a:t>
            </a:r>
            <a:r>
              <a:rPr lang="en-US" altLang="ja-JP">
                <a:latin typeface="BIZ UDPゴシック" panose="020B0400000000000000" pitchFamily="50" charset="-128"/>
                <a:ea typeface="BIZ UDPゴシック" panose="020B0400000000000000" pitchFamily="50" charset="-128"/>
              </a:rPr>
              <a:t>PoC)</a:t>
            </a:r>
            <a:r>
              <a:rPr lang="ja-JP" altLang="en-US">
                <a:latin typeface="BIZ UDPゴシック" panose="020B0400000000000000" pitchFamily="50" charset="-128"/>
                <a:ea typeface="BIZ UDPゴシック" panose="020B0400000000000000" pitchFamily="50" charset="-128"/>
              </a:rPr>
              <a:t>とは）</a:t>
            </a:r>
            <a:endParaRPr lang="en-US" altLang="ja-JP">
              <a:latin typeface="BIZ UDPゴシック" panose="020B0400000000000000" pitchFamily="50" charset="-128"/>
              <a:ea typeface="BIZ UDPゴシック" panose="020B0400000000000000" pitchFamily="50" charset="-128"/>
            </a:endParaRPr>
          </a:p>
          <a:p>
            <a:r>
              <a:rPr lang="ja-JP" altLang="en-US">
                <a:latin typeface="BIZ UDPゴシック" panose="020B0400000000000000" pitchFamily="50" charset="-128"/>
                <a:ea typeface="BIZ UDPゴシック" panose="020B0400000000000000" pitchFamily="50" charset="-128"/>
              </a:rPr>
              <a:t>　　⇒ノウハウの流出など、</a:t>
            </a:r>
            <a:r>
              <a:rPr lang="ja-JP" altLang="en-US">
                <a:solidFill>
                  <a:schemeClr val="accent3"/>
                </a:solidFill>
                <a:latin typeface="BIZ UDPゴシック" panose="020B0400000000000000" pitchFamily="50" charset="-128"/>
                <a:ea typeface="BIZ UDPゴシック" panose="020B0400000000000000" pitchFamily="50" charset="-128"/>
              </a:rPr>
              <a:t>自社の利益が不合理に害されていないか注意する必要がある。</a:t>
            </a:r>
            <a:endParaRPr lang="en-US" altLang="ja-JP">
              <a:solidFill>
                <a:schemeClr val="accent3"/>
              </a:solidFill>
              <a:latin typeface="BIZ UDPゴシック" panose="020B0400000000000000" pitchFamily="50" charset="-128"/>
              <a:ea typeface="BIZ UDPゴシック" panose="020B0400000000000000" pitchFamily="50" charset="-128"/>
            </a:endParaRPr>
          </a:p>
          <a:p>
            <a:endParaRPr lang="en-US" altLang="ja-JP">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a:latin typeface="BIZ UDPゴシック" panose="020B0400000000000000" pitchFamily="50" charset="-128"/>
                <a:ea typeface="BIZ UDPゴシック" panose="020B0400000000000000" pitchFamily="50" charset="-128"/>
              </a:rPr>
              <a:t>大学・スタートアップ両方に所属している場合、</a:t>
            </a:r>
            <a:r>
              <a:rPr lang="ja-JP" altLang="en-US">
                <a:solidFill>
                  <a:schemeClr val="accent3"/>
                </a:solidFill>
                <a:latin typeface="BIZ UDPゴシック" panose="020B0400000000000000" pitchFamily="50" charset="-128"/>
                <a:ea typeface="BIZ UDPゴシック" panose="020B0400000000000000" pitchFamily="50" charset="-128"/>
              </a:rPr>
              <a:t>どの立場で研究を行っているか透明性を確保する。</a:t>
            </a:r>
            <a:r>
              <a:rPr lang="en-US" altLang="ja-JP">
                <a:latin typeface="BIZ UDPゴシック" panose="020B0400000000000000" pitchFamily="50" charset="-128"/>
                <a:ea typeface="BIZ UDPゴシック" panose="020B0400000000000000" pitchFamily="50" charset="-128"/>
              </a:rPr>
              <a:t>(</a:t>
            </a:r>
            <a:r>
              <a:rPr lang="ja-JP" altLang="en-US">
                <a:latin typeface="BIZ UDPゴシック" panose="020B0400000000000000" pitchFamily="50" charset="-128"/>
                <a:ea typeface="BIZ UDPゴシック" panose="020B0400000000000000" pitchFamily="50" charset="-128"/>
              </a:rPr>
              <a:t>参照</a:t>
            </a:r>
            <a:r>
              <a:rPr lang="en-US" altLang="ja-JP">
                <a:latin typeface="BIZ UDPゴシック" panose="020B0400000000000000" pitchFamily="50" charset="-128"/>
                <a:ea typeface="BIZ UDPゴシック" panose="020B0400000000000000" pitchFamily="50" charset="-128"/>
              </a:rPr>
              <a:t>:3-a </a:t>
            </a:r>
            <a:r>
              <a:rPr lang="ja-JP" altLang="en-US">
                <a:latin typeface="BIZ UDPゴシック" panose="020B0400000000000000" pitchFamily="50" charset="-128"/>
                <a:ea typeface="BIZ UDPゴシック" panose="020B0400000000000000" pitchFamily="50" charset="-128"/>
              </a:rPr>
              <a:t>利益相反）</a:t>
            </a:r>
            <a:endParaRPr lang="en-US" altLang="ja-JP">
              <a:latin typeface="BIZ UDPゴシック" panose="020B0400000000000000" pitchFamily="50" charset="-128"/>
              <a:ea typeface="BIZ UDPゴシック" panose="020B0400000000000000" pitchFamily="50" charset="-128"/>
            </a:endParaRPr>
          </a:p>
          <a:p>
            <a:r>
              <a:rPr lang="ja-JP" altLang="en-US">
                <a:latin typeface="BIZ UDPゴシック" panose="020B0400000000000000" pitchFamily="50" charset="-128"/>
                <a:ea typeface="BIZ UDPゴシック" panose="020B0400000000000000" pitchFamily="50" charset="-128"/>
              </a:rPr>
              <a:t>　　⇒第三者から利益相反の懸念を指摘されないよう留意する必要がある。</a:t>
            </a:r>
            <a:endParaRPr lang="en-US" altLang="ja-JP">
              <a:latin typeface="BIZ UDPゴシック" panose="020B0400000000000000" pitchFamily="50" charset="-128"/>
              <a:ea typeface="BIZ UDPゴシック" panose="020B0400000000000000" pitchFamily="50" charset="-128"/>
            </a:endParaRPr>
          </a:p>
          <a:p>
            <a:endParaRPr lang="en-US" altLang="ja-JP">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a:latin typeface="BIZ UDPゴシック" panose="020B0400000000000000" pitchFamily="50" charset="-128"/>
                <a:ea typeface="BIZ UDPゴシック" panose="020B0400000000000000" pitchFamily="50" charset="-128"/>
              </a:rPr>
              <a:t>ライセンス契約を行う際は契約条件を議論し締結する必要がある。（参照</a:t>
            </a:r>
            <a:r>
              <a:rPr lang="en-US" altLang="ja-JP">
                <a:latin typeface="BIZ UDPゴシック" panose="020B0400000000000000" pitchFamily="50" charset="-128"/>
                <a:ea typeface="BIZ UDPゴシック" panose="020B0400000000000000" pitchFamily="50" charset="-128"/>
              </a:rPr>
              <a:t>:3-b </a:t>
            </a:r>
            <a:r>
              <a:rPr lang="ja-JP" altLang="en-US">
                <a:latin typeface="BIZ UDPゴシック" panose="020B0400000000000000" pitchFamily="50" charset="-128"/>
                <a:ea typeface="BIZ UDPゴシック" panose="020B0400000000000000" pitchFamily="50" charset="-128"/>
              </a:rPr>
              <a:t>研究成果のライセンスとは）</a:t>
            </a:r>
            <a:endParaRPr lang="en-US" altLang="ja-JP">
              <a:latin typeface="BIZ UDPゴシック" panose="020B0400000000000000" pitchFamily="50" charset="-128"/>
              <a:ea typeface="BIZ UDPゴシック" panose="020B0400000000000000" pitchFamily="50" charset="-128"/>
            </a:endParaRPr>
          </a:p>
          <a:p>
            <a:r>
              <a:rPr lang="ja-JP" altLang="en-US">
                <a:latin typeface="BIZ UDPゴシック" panose="020B0400000000000000" pitchFamily="50" charset="-128"/>
                <a:ea typeface="BIZ UDPゴシック" panose="020B0400000000000000" pitchFamily="50" charset="-128"/>
              </a:rPr>
              <a:t>　　⇒</a:t>
            </a:r>
            <a:r>
              <a:rPr lang="ja-JP" altLang="en-US">
                <a:solidFill>
                  <a:schemeClr val="accent3"/>
                </a:solidFill>
                <a:latin typeface="BIZ UDPゴシック" panose="020B0400000000000000" pitchFamily="50" charset="-128"/>
                <a:ea typeface="BIZ UDPゴシック" panose="020B0400000000000000" pitchFamily="50" charset="-128"/>
              </a:rPr>
              <a:t>契約条件がビジネスに大きな影響を及ぼす。不利な契約条件は締結しない。</a:t>
            </a:r>
            <a:endParaRPr lang="en-US" altLang="ja-JP">
              <a:solidFill>
                <a:schemeClr val="accent3"/>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endParaRPr lang="en-US" altLang="ja-JP">
              <a:solidFill>
                <a:schemeClr val="accent3"/>
              </a:solidFill>
              <a:latin typeface="BIZ UDPゴシック" panose="020B0400000000000000" pitchFamily="50" charset="-128"/>
              <a:ea typeface="BIZ UDPゴシック" panose="020B0400000000000000" pitchFamily="50" charset="-128"/>
            </a:endParaRPr>
          </a:p>
        </p:txBody>
      </p:sp>
      <p:sp>
        <p:nvSpPr>
          <p:cNvPr id="9" name="タイトル 1"/>
          <p:cNvSpPr>
            <a:spLocks noGrp="1"/>
          </p:cNvSpPr>
          <p:nvPr>
            <p:ph type="title"/>
          </p:nvPr>
        </p:nvSpPr>
        <p:spPr>
          <a:xfrm>
            <a:off x="6477188" y="148533"/>
            <a:ext cx="3327580" cy="395980"/>
          </a:xfrm>
        </p:spPr>
        <p:txBody>
          <a:bodyPr>
            <a:noAutofit/>
          </a:bodyPr>
          <a:lstStyle/>
          <a:p>
            <a:r>
              <a:rPr lang="ja-JP" altLang="en-US" cap="none"/>
              <a:t>研究者がスタートアップの設立をするときの注意点</a:t>
            </a:r>
            <a:endParaRPr kumimoji="1" lang="ja-JP" altLang="en-US" cap="none"/>
          </a:p>
        </p:txBody>
      </p:sp>
    </p:spTree>
    <p:extLst>
      <p:ext uri="{BB962C8B-B14F-4D97-AF65-F5344CB8AC3E}">
        <p14:creationId xmlns:p14="http://schemas.microsoft.com/office/powerpoint/2010/main" val="315942904"/>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ln>
            <a:noFill/>
          </a:ln>
        </p:spPr>
        <p:txBody>
          <a:bodyPr/>
          <a:lstStyle/>
          <a:p>
            <a:r>
              <a:rPr lang="en-US" altLang="ja-JP"/>
              <a:t>3-</a:t>
            </a:r>
            <a:r>
              <a:rPr lang="en-US" altLang="ja-JP" cap="none"/>
              <a:t>b</a:t>
            </a:r>
            <a:r>
              <a:rPr lang="en-US" altLang="ja-JP">
                <a:solidFill>
                  <a:srgbClr val="273235"/>
                </a:solidFill>
              </a:rPr>
              <a:t>. </a:t>
            </a:r>
            <a:r>
              <a:rPr lang="ja-JP" altLang="en-US"/>
              <a:t>大学の研究成果の</a:t>
            </a:r>
            <a:br>
              <a:rPr lang="en-US" altLang="ja-JP"/>
            </a:br>
            <a:r>
              <a:rPr lang="ja-JP" altLang="en-US"/>
              <a:t>ライセンスについて</a:t>
            </a:r>
            <a:r>
              <a:rPr kumimoji="1" lang="en-US" altLang="ja-JP">
                <a:solidFill>
                  <a:srgbClr val="273235"/>
                </a:solidFill>
              </a:rPr>
              <a:t> </a:t>
            </a:r>
            <a:endParaRPr kumimoji="1" lang="ja-JP" altLang="en-US">
              <a:solidFill>
                <a:srgbClr val="273235"/>
              </a:solidFill>
            </a:endParaRPr>
          </a:p>
        </p:txBody>
      </p:sp>
      <p:sp>
        <p:nvSpPr>
          <p:cNvPr id="3" name="サブタイトル 2"/>
          <p:cNvSpPr>
            <a:spLocks noGrp="1"/>
          </p:cNvSpPr>
          <p:nvPr>
            <p:ph type="subTitle" idx="1"/>
          </p:nvPr>
        </p:nvSpPr>
        <p:spPr>
          <a:xfrm>
            <a:off x="742950" y="4387042"/>
            <a:ext cx="8420100" cy="1655762"/>
          </a:xfrm>
        </p:spPr>
        <p:txBody>
          <a:bodyPr>
            <a:normAutofit/>
          </a:bodyPr>
          <a:lstStyle/>
          <a:p>
            <a:r>
              <a:rPr lang="ja-JP" altLang="ja-JP"/>
              <a:t>　</a:t>
            </a:r>
            <a:r>
              <a:rPr lang="ja-JP" altLang="en-US"/>
              <a:t>～社会実装に向けたライセンスについて理解する～</a:t>
            </a:r>
            <a:endParaRPr lang="en-US" altLang="ja-JP"/>
          </a:p>
        </p:txBody>
      </p:sp>
      <p:sp>
        <p:nvSpPr>
          <p:cNvPr id="4" name="スライド番号プレースホルダー 3"/>
          <p:cNvSpPr>
            <a:spLocks noGrp="1"/>
          </p:cNvSpPr>
          <p:nvPr>
            <p:ph type="sldNum" sz="quarter" idx="12"/>
          </p:nvPr>
        </p:nvSpPr>
        <p:spPr/>
        <p:txBody>
          <a:bodyPr/>
          <a:lstStyle/>
          <a:p>
            <a:fld id="{A1D487B2-B3D4-4B12-876F-840864ED41B0}" type="slidenum">
              <a:rPr kumimoji="1" lang="ja-JP" altLang="en-US" smtClean="0"/>
              <a:t>56</a:t>
            </a:fld>
            <a:endParaRPr kumimoji="1" lang="ja-JP" altLang="en-US"/>
          </a:p>
        </p:txBody>
      </p:sp>
    </p:spTree>
    <p:extLst>
      <p:ext uri="{BB962C8B-B14F-4D97-AF65-F5344CB8AC3E}">
        <p14:creationId xmlns:p14="http://schemas.microsoft.com/office/powerpoint/2010/main" val="1861013011"/>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目次</a:t>
            </a:r>
            <a:endParaRPr kumimoji="1" lang="ja-JP" altLang="en-US"/>
          </a:p>
        </p:txBody>
      </p:sp>
      <p:sp>
        <p:nvSpPr>
          <p:cNvPr id="4" name="スライド番号プレースホルダー 3"/>
          <p:cNvSpPr>
            <a:spLocks noGrp="1"/>
          </p:cNvSpPr>
          <p:nvPr>
            <p:ph type="sldNum" sz="quarter" idx="11"/>
          </p:nvPr>
        </p:nvSpPr>
        <p:spPr/>
        <p:txBody>
          <a:bodyPr/>
          <a:lstStyle/>
          <a:p>
            <a:fld id="{A1D487B2-B3D4-4B12-876F-840864ED41B0}" type="slidenum">
              <a:rPr kumimoji="1" lang="ja-JP" altLang="en-US" smtClean="0"/>
              <a:t>57</a:t>
            </a:fld>
            <a:endParaRPr kumimoji="1" lang="ja-JP" altLang="en-US"/>
          </a:p>
        </p:txBody>
      </p:sp>
      <p:sp>
        <p:nvSpPr>
          <p:cNvPr id="5" name="正方形/長方形 4">
            <a:extLst>
              <a:ext uri="{FF2B5EF4-FFF2-40B4-BE49-F238E27FC236}">
                <a16:creationId xmlns:a16="http://schemas.microsoft.com/office/drawing/2014/main" id="{50228E76-9174-1B68-FFB7-DF268C67478C}"/>
              </a:ext>
            </a:extLst>
          </p:cNvPr>
          <p:cNvSpPr/>
          <p:nvPr/>
        </p:nvSpPr>
        <p:spPr>
          <a:xfrm>
            <a:off x="1021982" y="2468890"/>
            <a:ext cx="8096618" cy="1938992"/>
          </a:xfrm>
          <a:prstGeom prst="rect">
            <a:avLst/>
          </a:prstGeom>
        </p:spPr>
        <p:txBody>
          <a:bodyPr wrap="square">
            <a:spAutoFit/>
          </a:bodyPr>
          <a:lstStyle/>
          <a:p>
            <a:pPr marL="342900" indent="-342900">
              <a:buFont typeface="Arial" panose="020B0604020202020204" pitchFamily="34" charset="0"/>
              <a:buChar char="•"/>
            </a:pPr>
            <a:r>
              <a:rPr lang="ja-JP" altLang="en-US" sz="2400">
                <a:latin typeface="BIZ UDPゴシック" panose="020B0400000000000000" pitchFamily="50" charset="-128"/>
                <a:ea typeface="BIZ UDPゴシック" panose="020B0400000000000000" pitchFamily="50" charset="-128"/>
              </a:rPr>
              <a:t>研究成果のライセンスとは</a:t>
            </a:r>
            <a:endParaRPr lang="en-US" altLang="ja-JP" sz="240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endParaRPr lang="ja-JP" altLang="en-US" sz="240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a:latin typeface="BIZ UDPゴシック" panose="020B0400000000000000" pitchFamily="50" charset="-128"/>
                <a:ea typeface="BIZ UDPゴシック" panose="020B0400000000000000" pitchFamily="50" charset="-128"/>
              </a:rPr>
              <a:t>大学発スタートアップ設立に伴うライセンス契約について</a:t>
            </a:r>
            <a:endParaRPr lang="en-US" altLang="ja-JP" sz="240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endParaRPr lang="ja-JP" altLang="en-US" sz="240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a:latin typeface="BIZ UDPゴシック" panose="020B0400000000000000" pitchFamily="50" charset="-128"/>
                <a:ea typeface="BIZ UDPゴシック" panose="020B0400000000000000" pitchFamily="50" charset="-128"/>
              </a:rPr>
              <a:t>大学の</a:t>
            </a:r>
            <a:r>
              <a:rPr lang="en-US" altLang="ja-JP" sz="2400">
                <a:latin typeface="BIZ UDPゴシック" panose="020B0400000000000000" pitchFamily="50" charset="-128"/>
                <a:ea typeface="BIZ UDPゴシック" panose="020B0400000000000000" pitchFamily="50" charset="-128"/>
              </a:rPr>
              <a:t>TLO</a:t>
            </a:r>
            <a:r>
              <a:rPr lang="ja-JP" altLang="en-US" sz="2400">
                <a:latin typeface="BIZ UDPゴシック" panose="020B0400000000000000" pitchFamily="50" charset="-128"/>
                <a:ea typeface="BIZ UDPゴシック" panose="020B0400000000000000" pitchFamily="50" charset="-128"/>
              </a:rPr>
              <a:t>（技術移転機関）の役割について</a:t>
            </a:r>
          </a:p>
        </p:txBody>
      </p:sp>
    </p:spTree>
    <p:extLst>
      <p:ext uri="{BB962C8B-B14F-4D97-AF65-F5344CB8AC3E}">
        <p14:creationId xmlns:p14="http://schemas.microsoft.com/office/powerpoint/2010/main" val="334449670"/>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目次</a:t>
            </a:r>
            <a:endParaRPr kumimoji="1" lang="ja-JP" altLang="en-US"/>
          </a:p>
        </p:txBody>
      </p:sp>
      <p:sp>
        <p:nvSpPr>
          <p:cNvPr id="4" name="スライド番号プレースホルダー 3"/>
          <p:cNvSpPr>
            <a:spLocks noGrp="1"/>
          </p:cNvSpPr>
          <p:nvPr>
            <p:ph type="sldNum" sz="quarter" idx="11"/>
          </p:nvPr>
        </p:nvSpPr>
        <p:spPr/>
        <p:txBody>
          <a:bodyPr/>
          <a:lstStyle/>
          <a:p>
            <a:fld id="{A1D487B2-B3D4-4B12-876F-840864ED41B0}" type="slidenum">
              <a:rPr kumimoji="1" lang="ja-JP" altLang="en-US" smtClean="0"/>
              <a:t>58</a:t>
            </a:fld>
            <a:endParaRPr kumimoji="1" lang="ja-JP" altLang="en-US"/>
          </a:p>
        </p:txBody>
      </p:sp>
      <p:sp>
        <p:nvSpPr>
          <p:cNvPr id="5" name="正方形/長方形 4">
            <a:extLst>
              <a:ext uri="{FF2B5EF4-FFF2-40B4-BE49-F238E27FC236}">
                <a16:creationId xmlns:a16="http://schemas.microsoft.com/office/drawing/2014/main" id="{D586546C-BC5B-4804-32E1-F2501B5E4BBA}"/>
              </a:ext>
            </a:extLst>
          </p:cNvPr>
          <p:cNvSpPr/>
          <p:nvPr/>
        </p:nvSpPr>
        <p:spPr>
          <a:xfrm>
            <a:off x="1021982" y="2468890"/>
            <a:ext cx="8096618" cy="1938992"/>
          </a:xfrm>
          <a:prstGeom prst="rect">
            <a:avLst/>
          </a:prstGeom>
        </p:spPr>
        <p:txBody>
          <a:bodyPr wrap="square">
            <a:spAutoFit/>
          </a:bodyPr>
          <a:lstStyle/>
          <a:p>
            <a:pPr marL="342900" indent="-342900">
              <a:buFont typeface="Arial" panose="020B0604020202020204" pitchFamily="34" charset="0"/>
              <a:buChar char="•"/>
            </a:pPr>
            <a:r>
              <a:rPr lang="ja-JP" altLang="en-US" sz="2400">
                <a:latin typeface="BIZ UDPゴシック" panose="020B0400000000000000" pitchFamily="50" charset="-128"/>
                <a:ea typeface="BIZ UDPゴシック" panose="020B0400000000000000" pitchFamily="50" charset="-128"/>
              </a:rPr>
              <a:t>研究成果のライセンスとは</a:t>
            </a:r>
            <a:endParaRPr lang="en-US" altLang="ja-JP" sz="240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endParaRPr lang="ja-JP" altLang="en-US" sz="240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大学発スタートアップ設立に伴うライセンス契約について</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endPar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大学の</a:t>
            </a:r>
            <a:r>
              <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rPr>
              <a:t>TLO</a:t>
            </a: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（技術移転機関）の役割について</a:t>
            </a:r>
          </a:p>
        </p:txBody>
      </p:sp>
    </p:spTree>
    <p:extLst>
      <p:ext uri="{BB962C8B-B14F-4D97-AF65-F5344CB8AC3E}">
        <p14:creationId xmlns:p14="http://schemas.microsoft.com/office/powerpoint/2010/main" val="374710388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p:txBody>
          <a:bodyPr/>
          <a:lstStyle/>
          <a:p>
            <a:pPr marL="0" indent="0">
              <a:buNone/>
            </a:pPr>
            <a:r>
              <a:rPr lang="ja-JP" altLang="en-US"/>
              <a:t>ライセンスとは？</a:t>
            </a:r>
            <a:endParaRPr kumimoji="1" lang="ja-JP" altLang="en-US"/>
          </a:p>
        </p:txBody>
      </p:sp>
      <p:sp>
        <p:nvSpPr>
          <p:cNvPr id="7" name="スライド番号プレースホルダー 6"/>
          <p:cNvSpPr>
            <a:spLocks noGrp="1"/>
          </p:cNvSpPr>
          <p:nvPr>
            <p:ph type="sldNum" sz="quarter" idx="4"/>
          </p:nvPr>
        </p:nvSpPr>
        <p:spPr>
          <a:xfrm>
            <a:off x="9455780" y="6463674"/>
            <a:ext cx="396240" cy="365760"/>
          </a:xfrm>
        </p:spPr>
        <p:txBody>
          <a:bodyPr/>
          <a:lstStyle/>
          <a:p>
            <a:fld id="{A1D487B2-B3D4-4B12-876F-840864ED41B0}" type="slidenum">
              <a:rPr kumimoji="1" lang="ja-JP" altLang="en-US" smtClean="0"/>
              <a:t>59</a:t>
            </a:fld>
            <a:endParaRPr kumimoji="1" lang="ja-JP" altLang="en-US"/>
          </a:p>
        </p:txBody>
      </p:sp>
      <p:sp>
        <p:nvSpPr>
          <p:cNvPr id="4" name="正方形/長方形 3">
            <a:extLst>
              <a:ext uri="{FF2B5EF4-FFF2-40B4-BE49-F238E27FC236}">
                <a16:creationId xmlns:a16="http://schemas.microsoft.com/office/drawing/2014/main" id="{C23F9CA0-C08C-524A-2D82-B15A9F30566E}"/>
              </a:ext>
            </a:extLst>
          </p:cNvPr>
          <p:cNvSpPr/>
          <p:nvPr/>
        </p:nvSpPr>
        <p:spPr>
          <a:xfrm>
            <a:off x="462062" y="745694"/>
            <a:ext cx="3595127"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ea typeface="BIZ UDPゴシック" panose="020B0400000000000000" pitchFamily="50" charset="-128"/>
              </a:rPr>
              <a:t>特許権者からみた特許の使い方</a:t>
            </a:r>
          </a:p>
        </p:txBody>
      </p:sp>
      <p:sp>
        <p:nvSpPr>
          <p:cNvPr id="41" name="フッター プレースホルダー 7">
            <a:extLst>
              <a:ext uri="{FF2B5EF4-FFF2-40B4-BE49-F238E27FC236}">
                <a16:creationId xmlns:a16="http://schemas.microsoft.com/office/drawing/2014/main" id="{D57F023D-8753-8AB7-37B6-AF49EBE63AF2}"/>
              </a:ext>
            </a:extLst>
          </p:cNvPr>
          <p:cNvSpPr>
            <a:spLocks noGrp="1"/>
          </p:cNvSpPr>
          <p:nvPr>
            <p:ph type="ftr" sz="quarter" idx="3"/>
          </p:nvPr>
        </p:nvSpPr>
        <p:spPr>
          <a:xfrm>
            <a:off x="5396753" y="6504863"/>
            <a:ext cx="4095310" cy="329674"/>
          </a:xfrm>
        </p:spPr>
        <p:txBody>
          <a:bodyPr/>
          <a:lstStyle/>
          <a:p>
            <a:r>
              <a:rPr lang="ja-JP" altLang="en-US"/>
              <a:t>資料：名古屋大学「農</a:t>
            </a:r>
            <a:r>
              <a:rPr lang="en-US" altLang="ja-JP"/>
              <a:t>_</a:t>
            </a:r>
            <a:r>
              <a:rPr lang="ja-JP" altLang="en-US"/>
              <a:t>特許法</a:t>
            </a:r>
            <a:r>
              <a:rPr lang="en-US" altLang="ja-JP"/>
              <a:t>(6-7)</a:t>
            </a:r>
            <a:r>
              <a:rPr lang="ja-JP" altLang="en-US"/>
              <a:t>特許戦略、企業や大学の特許マネジメント」</a:t>
            </a:r>
            <a:r>
              <a:rPr lang="en-US" altLang="ja-JP"/>
              <a:t>, P.26-28</a:t>
            </a:r>
            <a:r>
              <a:rPr lang="ja-JP" altLang="en-US"/>
              <a:t>を基に作成</a:t>
            </a:r>
            <a:endParaRPr kumimoji="1" lang="en-US" altLang="ja-JP" b="1"/>
          </a:p>
        </p:txBody>
      </p:sp>
      <p:sp>
        <p:nvSpPr>
          <p:cNvPr id="26" name="正方形/長方形 25">
            <a:extLst>
              <a:ext uri="{FF2B5EF4-FFF2-40B4-BE49-F238E27FC236}">
                <a16:creationId xmlns:a16="http://schemas.microsoft.com/office/drawing/2014/main" id="{8DBD2AB0-A794-BDBC-1F4E-2F63E5718B7B}"/>
              </a:ext>
            </a:extLst>
          </p:cNvPr>
          <p:cNvSpPr/>
          <p:nvPr/>
        </p:nvSpPr>
        <p:spPr>
          <a:xfrm>
            <a:off x="462062" y="2966596"/>
            <a:ext cx="2222604"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ea typeface="BIZ UDPゴシック" panose="020B0400000000000000" pitchFamily="50" charset="-128"/>
              </a:rPr>
              <a:t>３つの選択肢の意味</a:t>
            </a:r>
          </a:p>
        </p:txBody>
      </p:sp>
      <p:sp>
        <p:nvSpPr>
          <p:cNvPr id="27" name="タイトル 1"/>
          <p:cNvSpPr>
            <a:spLocks noGrp="1"/>
          </p:cNvSpPr>
          <p:nvPr>
            <p:ph type="title"/>
          </p:nvPr>
        </p:nvSpPr>
        <p:spPr/>
        <p:txBody>
          <a:bodyPr>
            <a:noAutofit/>
          </a:bodyPr>
          <a:lstStyle/>
          <a:p>
            <a:r>
              <a:rPr lang="ja-JP" altLang="en-US"/>
              <a:t>研究成果のライセンスとは</a:t>
            </a:r>
            <a:endParaRPr kumimoji="1" lang="ja-JP" altLang="en-US"/>
          </a:p>
        </p:txBody>
      </p:sp>
      <p:grpSp>
        <p:nvGrpSpPr>
          <p:cNvPr id="2" name="グループ化 1">
            <a:extLst>
              <a:ext uri="{FF2B5EF4-FFF2-40B4-BE49-F238E27FC236}">
                <a16:creationId xmlns:a16="http://schemas.microsoft.com/office/drawing/2014/main" id="{35D2B111-E4B3-2134-7C66-83986C879399}"/>
              </a:ext>
            </a:extLst>
          </p:cNvPr>
          <p:cNvGrpSpPr/>
          <p:nvPr/>
        </p:nvGrpSpPr>
        <p:grpSpPr>
          <a:xfrm>
            <a:off x="452433" y="3526527"/>
            <a:ext cx="9039630" cy="2765530"/>
            <a:chOff x="452435" y="2798062"/>
            <a:chExt cx="9001130" cy="2765530"/>
          </a:xfrm>
        </p:grpSpPr>
        <p:sp>
          <p:nvSpPr>
            <p:cNvPr id="5" name="角丸四角形 13">
              <a:extLst>
                <a:ext uri="{FF2B5EF4-FFF2-40B4-BE49-F238E27FC236}">
                  <a16:creationId xmlns:a16="http://schemas.microsoft.com/office/drawing/2014/main" id="{DAA29754-45D7-61A4-CC1F-370C363752F1}"/>
                </a:ext>
              </a:extLst>
            </p:cNvPr>
            <p:cNvSpPr/>
            <p:nvPr/>
          </p:nvSpPr>
          <p:spPr>
            <a:xfrm>
              <a:off x="452438" y="2798062"/>
              <a:ext cx="9001127" cy="791437"/>
            </a:xfrm>
            <a:prstGeom prst="roundRect">
              <a:avLst>
                <a:gd name="adj" fmla="val 12997"/>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marL="342900" indent="-342900">
                <a:buFont typeface="+mj-ea"/>
                <a:buAutoNum type="circleNumDbPlain"/>
              </a:pPr>
              <a:r>
                <a:rPr kumimoji="1" lang="ja-JP" altLang="en-US">
                  <a:solidFill>
                    <a:schemeClr val="tx1"/>
                  </a:solidFill>
                  <a:latin typeface="BIZ UDPゴシック" panose="020B0400000000000000" pitchFamily="50" charset="-128"/>
                  <a:ea typeface="BIZ UDPゴシック" panose="020B0400000000000000" pitchFamily="50" charset="-128"/>
                </a:rPr>
                <a:t>事業化</a:t>
              </a:r>
              <a:endParaRPr kumimoji="1" lang="en-US" altLang="ja-JP">
                <a:solidFill>
                  <a:schemeClr val="tx1"/>
                </a:solidFill>
                <a:latin typeface="BIZ UDPゴシック" panose="020B0400000000000000" pitchFamily="50" charset="-128"/>
                <a:ea typeface="BIZ UDPゴシック" panose="020B0400000000000000" pitchFamily="50" charset="-128"/>
              </a:endParaRPr>
            </a:p>
            <a:p>
              <a:br>
                <a:rPr kumimoji="1" lang="en-US" altLang="ja-JP">
                  <a:solidFill>
                    <a:schemeClr val="tx1"/>
                  </a:solidFill>
                  <a:latin typeface="BIZ UDPゴシック" panose="020B0400000000000000" pitchFamily="50" charset="-128"/>
                  <a:ea typeface="BIZ UDPゴシック" panose="020B0400000000000000" pitchFamily="50" charset="-128"/>
                </a:rPr>
              </a:br>
              <a:r>
                <a:rPr kumimoji="1" lang="ja-JP" altLang="en-US">
                  <a:solidFill>
                    <a:schemeClr val="tx1"/>
                  </a:solidFill>
                  <a:latin typeface="BIZ UDPゴシック" panose="020B0400000000000000" pitchFamily="50" charset="-128"/>
                  <a:ea typeface="BIZ UDPゴシック" panose="020B0400000000000000" pitchFamily="50" charset="-128"/>
                </a:rPr>
                <a:t>工場の建設等の投資</a:t>
              </a:r>
              <a:endParaRPr kumimoji="1" lang="en-US" altLang="ja-JP">
                <a:solidFill>
                  <a:schemeClr val="tx1"/>
                </a:solidFill>
                <a:latin typeface="BIZ UDPゴシック" panose="020B0400000000000000" pitchFamily="50" charset="-128"/>
                <a:ea typeface="BIZ UDPゴシック" panose="020B0400000000000000" pitchFamily="50" charset="-128"/>
              </a:endParaRPr>
            </a:p>
            <a:p>
              <a:r>
                <a:rPr kumimoji="1" lang="ja-JP" altLang="en-US">
                  <a:solidFill>
                    <a:schemeClr val="tx1"/>
                  </a:solidFill>
                  <a:latin typeface="BIZ UDPゴシック" panose="020B0400000000000000" pitchFamily="50" charset="-128"/>
                  <a:ea typeface="BIZ UDPゴシック" panose="020B0400000000000000" pitchFamily="50" charset="-128"/>
                </a:rPr>
                <a:t>企業の経営</a:t>
              </a:r>
              <a:r>
                <a:rPr kumimoji="1" lang="en-US" altLang="ja-JP">
                  <a:solidFill>
                    <a:schemeClr val="tx1"/>
                  </a:solidFill>
                  <a:latin typeface="BIZ UDPゴシック" panose="020B0400000000000000" pitchFamily="50" charset="-128"/>
                  <a:ea typeface="BIZ UDPゴシック" panose="020B0400000000000000" pitchFamily="50" charset="-128"/>
                </a:rPr>
                <a:t>	</a:t>
              </a:r>
              <a:endParaRPr kumimoji="1" lang="ja-JP" altLang="en-US">
                <a:solidFill>
                  <a:schemeClr val="tx1"/>
                </a:solidFill>
                <a:latin typeface="BIZ UDPゴシック" panose="020B0400000000000000" pitchFamily="50" charset="-128"/>
                <a:ea typeface="BIZ UDPゴシック" panose="020B0400000000000000" pitchFamily="50" charset="-128"/>
              </a:endParaRPr>
            </a:p>
            <a:p>
              <a:r>
                <a:rPr kumimoji="1" lang="ja-JP" altLang="en-US">
                  <a:solidFill>
                    <a:schemeClr val="tx1"/>
                  </a:solidFill>
                  <a:latin typeface="BIZ UDPゴシック" panose="020B0400000000000000" pitchFamily="50" charset="-128"/>
                  <a:ea typeface="BIZ UDPゴシック" panose="020B0400000000000000" pitchFamily="50" charset="-128"/>
                </a:rPr>
                <a:t>収入最大</a:t>
              </a:r>
              <a:endParaRPr kumimoji="1" lang="en-US" altLang="ja-JP">
                <a:solidFill>
                  <a:schemeClr val="tx1"/>
                </a:solidFill>
                <a:latin typeface="BIZ UDPゴシック" panose="020B0400000000000000" pitchFamily="50" charset="-128"/>
                <a:ea typeface="BIZ UDPゴシック" panose="020B0400000000000000" pitchFamily="50" charset="-128"/>
              </a:endParaRPr>
            </a:p>
            <a:p>
              <a:r>
                <a:rPr kumimoji="1" lang="ja-JP" altLang="en-US">
                  <a:solidFill>
                    <a:schemeClr val="tx1"/>
                  </a:solidFill>
                  <a:latin typeface="BIZ UDPゴシック" panose="020B0400000000000000" pitchFamily="50" charset="-128"/>
                  <a:ea typeface="BIZ UDPゴシック" panose="020B0400000000000000" pitchFamily="50" charset="-128"/>
                </a:rPr>
                <a:t>投資・リスク大</a:t>
              </a:r>
              <a:endParaRPr kumimoji="1" lang="en-US" altLang="ja-JP">
                <a:solidFill>
                  <a:schemeClr val="tx1"/>
                </a:solidFill>
                <a:latin typeface="BIZ UDPゴシック" panose="020B0400000000000000" pitchFamily="50" charset="-128"/>
                <a:ea typeface="BIZ UDPゴシック" panose="020B0400000000000000" pitchFamily="50" charset="-128"/>
              </a:endParaRPr>
            </a:p>
          </p:txBody>
        </p:sp>
        <p:sp>
          <p:nvSpPr>
            <p:cNvPr id="6" name="角丸四角形 13">
              <a:extLst>
                <a:ext uri="{FF2B5EF4-FFF2-40B4-BE49-F238E27FC236}">
                  <a16:creationId xmlns:a16="http://schemas.microsoft.com/office/drawing/2014/main" id="{7425FC92-F6BD-A658-3E52-C830FB50D5E8}"/>
                </a:ext>
              </a:extLst>
            </p:cNvPr>
            <p:cNvSpPr/>
            <p:nvPr/>
          </p:nvSpPr>
          <p:spPr>
            <a:xfrm>
              <a:off x="452435" y="3668009"/>
              <a:ext cx="9001127" cy="1019706"/>
            </a:xfrm>
            <a:prstGeom prst="roundRect">
              <a:avLst>
                <a:gd name="adj" fmla="val 12997"/>
              </a:avLst>
            </a:prstGeom>
            <a:noFill/>
            <a:ln w="285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marL="342900" indent="-342900">
                <a:buFont typeface="+mj-ea"/>
                <a:buAutoNum type="circleNumDbPlain" startAt="2"/>
              </a:pPr>
              <a:r>
                <a:rPr kumimoji="1" lang="ja-JP" altLang="en-US">
                  <a:solidFill>
                    <a:schemeClr val="tx1"/>
                  </a:solidFill>
                  <a:latin typeface="BIZ UDPゴシック" panose="020B0400000000000000" pitchFamily="50" charset="-128"/>
                  <a:ea typeface="BIZ UDPゴシック" panose="020B0400000000000000" pitchFamily="50" charset="-128"/>
                </a:rPr>
                <a:t>他社に実施させる</a:t>
              </a:r>
              <a:br>
                <a:rPr kumimoji="1" lang="en-US" altLang="ja-JP">
                  <a:solidFill>
                    <a:schemeClr val="tx1"/>
                  </a:solidFill>
                  <a:latin typeface="BIZ UDPゴシック" panose="020B0400000000000000" pitchFamily="50" charset="-128"/>
                  <a:ea typeface="BIZ UDPゴシック" panose="020B0400000000000000" pitchFamily="50" charset="-128"/>
                </a:rPr>
              </a:br>
              <a:r>
                <a:rPr kumimoji="1" lang="ja-JP" altLang="en-US">
                  <a:solidFill>
                    <a:schemeClr val="tx1"/>
                  </a:solidFill>
                  <a:latin typeface="BIZ UDPゴシック" panose="020B0400000000000000" pitchFamily="50" charset="-128"/>
                  <a:ea typeface="BIZ UDPゴシック" panose="020B0400000000000000" pitchFamily="50" charset="-128"/>
                </a:rPr>
                <a:t>（ライセンス）</a:t>
              </a:r>
              <a:endParaRPr kumimoji="1" lang="en-US" altLang="ja-JP">
                <a:solidFill>
                  <a:schemeClr val="tx1"/>
                </a:solidFill>
                <a:latin typeface="BIZ UDPゴシック" panose="020B0400000000000000" pitchFamily="50" charset="-128"/>
                <a:ea typeface="BIZ UDPゴシック" panose="020B0400000000000000" pitchFamily="50" charset="-128"/>
              </a:endParaRPr>
            </a:p>
            <a:p>
              <a:endParaRPr kumimoji="1" lang="en-US" altLang="ja-JP">
                <a:solidFill>
                  <a:schemeClr val="tx1"/>
                </a:solidFill>
                <a:latin typeface="BIZ UDPゴシック" panose="020B0400000000000000" pitchFamily="50" charset="-128"/>
                <a:ea typeface="BIZ UDPゴシック" panose="020B0400000000000000" pitchFamily="50" charset="-128"/>
              </a:endParaRPr>
            </a:p>
            <a:p>
              <a:r>
                <a:rPr kumimoji="1" lang="ja-JP" altLang="en-US">
                  <a:solidFill>
                    <a:schemeClr val="tx1"/>
                  </a:solidFill>
                  <a:latin typeface="BIZ UDPゴシック" panose="020B0400000000000000" pitchFamily="50" charset="-128"/>
                  <a:ea typeface="BIZ UDPゴシック" panose="020B0400000000000000" pitchFamily="50" charset="-128"/>
                </a:rPr>
                <a:t>ライセンス先の開拓・契約</a:t>
              </a:r>
            </a:p>
            <a:p>
              <a:r>
                <a:rPr kumimoji="1" lang="ja-JP" altLang="en-US">
                  <a:solidFill>
                    <a:schemeClr val="tx1"/>
                  </a:solidFill>
                  <a:latin typeface="BIZ UDPゴシック" panose="020B0400000000000000" pitchFamily="50" charset="-128"/>
                  <a:ea typeface="BIZ UDPゴシック" panose="020B0400000000000000" pitchFamily="50" charset="-128"/>
                </a:rPr>
                <a:t>特許料の集金</a:t>
              </a:r>
              <a:r>
                <a:rPr kumimoji="1" lang="en-US" altLang="ja-JP">
                  <a:solidFill>
                    <a:schemeClr val="tx1"/>
                  </a:solidFill>
                  <a:latin typeface="BIZ UDPゴシック" panose="020B0400000000000000" pitchFamily="50" charset="-128"/>
                  <a:ea typeface="BIZ UDPゴシック" panose="020B0400000000000000" pitchFamily="50" charset="-128"/>
                </a:rPr>
                <a:t>	</a:t>
              </a:r>
              <a:endParaRPr kumimoji="1" lang="ja-JP" altLang="en-US">
                <a:solidFill>
                  <a:schemeClr val="tx1"/>
                </a:solidFill>
                <a:latin typeface="BIZ UDPゴシック" panose="020B0400000000000000" pitchFamily="50" charset="-128"/>
                <a:ea typeface="BIZ UDPゴシック" panose="020B0400000000000000" pitchFamily="50" charset="-128"/>
              </a:endParaRPr>
            </a:p>
            <a:p>
              <a:endParaRPr kumimoji="1" lang="en-US" altLang="ja-JP">
                <a:solidFill>
                  <a:schemeClr val="tx1"/>
                </a:solidFill>
                <a:latin typeface="BIZ UDPゴシック" panose="020B0400000000000000" pitchFamily="50" charset="-128"/>
                <a:ea typeface="BIZ UDPゴシック" panose="020B0400000000000000" pitchFamily="50" charset="-128"/>
              </a:endParaRPr>
            </a:p>
            <a:p>
              <a:r>
                <a:rPr kumimoji="1" lang="ja-JP" altLang="en-US">
                  <a:solidFill>
                    <a:schemeClr val="tx1"/>
                  </a:solidFill>
                  <a:latin typeface="BIZ UDPゴシック" panose="020B0400000000000000" pitchFamily="50" charset="-128"/>
                  <a:ea typeface="BIZ UDPゴシック" panose="020B0400000000000000" pitchFamily="50" charset="-128"/>
                </a:rPr>
                <a:t>収入中程度</a:t>
              </a:r>
            </a:p>
            <a:p>
              <a:r>
                <a:rPr kumimoji="1" lang="ja-JP" altLang="en-US">
                  <a:solidFill>
                    <a:schemeClr val="tx1"/>
                  </a:solidFill>
                  <a:latin typeface="BIZ UDPゴシック" panose="020B0400000000000000" pitchFamily="50" charset="-128"/>
                  <a:ea typeface="BIZ UDPゴシック" panose="020B0400000000000000" pitchFamily="50" charset="-128"/>
                </a:rPr>
                <a:t>継続的収入</a:t>
              </a:r>
            </a:p>
            <a:p>
              <a:r>
                <a:rPr kumimoji="1" lang="ja-JP" altLang="en-US">
                  <a:solidFill>
                    <a:schemeClr val="tx1"/>
                  </a:solidFill>
                  <a:latin typeface="BIZ UDPゴシック" panose="020B0400000000000000" pitchFamily="50" charset="-128"/>
                  <a:ea typeface="BIZ UDPゴシック" panose="020B0400000000000000" pitchFamily="50" charset="-128"/>
                </a:rPr>
                <a:t>投資・リスク中</a:t>
              </a:r>
            </a:p>
          </p:txBody>
        </p:sp>
        <p:sp>
          <p:nvSpPr>
            <p:cNvPr id="8" name="角丸四角形 13">
              <a:extLst>
                <a:ext uri="{FF2B5EF4-FFF2-40B4-BE49-F238E27FC236}">
                  <a16:creationId xmlns:a16="http://schemas.microsoft.com/office/drawing/2014/main" id="{89141FBC-91B9-F2E2-BE8B-21998D23ED26}"/>
                </a:ext>
              </a:extLst>
            </p:cNvPr>
            <p:cNvSpPr/>
            <p:nvPr/>
          </p:nvSpPr>
          <p:spPr>
            <a:xfrm>
              <a:off x="452435" y="4772155"/>
              <a:ext cx="9001127" cy="791437"/>
            </a:xfrm>
            <a:prstGeom prst="roundRect">
              <a:avLst>
                <a:gd name="adj" fmla="val 12997"/>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numCol="3" rtlCol="0" anchor="ctr"/>
            <a:lstStyle/>
            <a:p>
              <a:pPr marL="342900" indent="-342900">
                <a:buFont typeface="+mj-ea"/>
                <a:buAutoNum type="circleNumDbPlain" startAt="3"/>
              </a:pPr>
              <a:r>
                <a:rPr kumimoji="1" lang="ja-JP" altLang="en-US">
                  <a:solidFill>
                    <a:schemeClr val="tx1"/>
                  </a:solidFill>
                  <a:latin typeface="BIZ UDPゴシック" panose="020B0400000000000000" pitchFamily="50" charset="-128"/>
                  <a:ea typeface="BIZ UDPゴシック" panose="020B0400000000000000" pitchFamily="50" charset="-128"/>
                </a:rPr>
                <a:t>他社に売却</a:t>
              </a:r>
              <a:endParaRPr kumimoji="1" lang="en-US" altLang="ja-JP">
                <a:solidFill>
                  <a:schemeClr val="tx1"/>
                </a:solidFill>
                <a:latin typeface="BIZ UDPゴシック" panose="020B0400000000000000" pitchFamily="50" charset="-128"/>
                <a:ea typeface="BIZ UDPゴシック" panose="020B0400000000000000" pitchFamily="50" charset="-128"/>
              </a:endParaRPr>
            </a:p>
            <a:p>
              <a:br>
                <a:rPr kumimoji="1" lang="en-US" altLang="ja-JP">
                  <a:solidFill>
                    <a:schemeClr val="tx1"/>
                  </a:solidFill>
                  <a:latin typeface="BIZ UDPゴシック" panose="020B0400000000000000" pitchFamily="50" charset="-128"/>
                  <a:ea typeface="BIZ UDPゴシック" panose="020B0400000000000000" pitchFamily="50" charset="-128"/>
                </a:rPr>
              </a:br>
              <a:r>
                <a:rPr kumimoji="1" lang="ja-JP" altLang="en-US">
                  <a:solidFill>
                    <a:schemeClr val="tx1"/>
                  </a:solidFill>
                  <a:latin typeface="BIZ UDPゴシック" panose="020B0400000000000000" pitchFamily="50" charset="-128"/>
                  <a:ea typeface="BIZ UDPゴシック" panose="020B0400000000000000" pitchFamily="50" charset="-128"/>
                </a:rPr>
                <a:t>売却先を探す</a:t>
              </a:r>
            </a:p>
            <a:p>
              <a:r>
                <a:rPr kumimoji="1" lang="ja-JP" altLang="en-US">
                  <a:solidFill>
                    <a:schemeClr val="tx1"/>
                  </a:solidFill>
                  <a:latin typeface="BIZ UDPゴシック" panose="020B0400000000000000" pitchFamily="50" charset="-128"/>
                  <a:ea typeface="BIZ UDPゴシック" panose="020B0400000000000000" pitchFamily="50" charset="-128"/>
                </a:rPr>
                <a:t>譲渡契約・手続き</a:t>
              </a:r>
              <a:r>
                <a:rPr kumimoji="1" lang="en-US" altLang="ja-JP">
                  <a:solidFill>
                    <a:schemeClr val="tx1"/>
                  </a:solidFill>
                  <a:latin typeface="BIZ UDPゴシック" panose="020B0400000000000000" pitchFamily="50" charset="-128"/>
                  <a:ea typeface="BIZ UDPゴシック" panose="020B0400000000000000" pitchFamily="50" charset="-128"/>
                </a:rPr>
                <a:t>	</a:t>
              </a:r>
              <a:endParaRPr kumimoji="1" lang="ja-JP" altLang="en-US">
                <a:solidFill>
                  <a:schemeClr val="tx1"/>
                </a:solidFill>
                <a:latin typeface="BIZ UDPゴシック" panose="020B0400000000000000" pitchFamily="50" charset="-128"/>
                <a:ea typeface="BIZ UDPゴシック" panose="020B0400000000000000" pitchFamily="50" charset="-128"/>
              </a:endParaRPr>
            </a:p>
            <a:p>
              <a:r>
                <a:rPr kumimoji="1" lang="zh-TW" altLang="en-US">
                  <a:solidFill>
                    <a:schemeClr val="tx1"/>
                  </a:solidFill>
                  <a:latin typeface="BIZ UDPゴシック" panose="020B0400000000000000" pitchFamily="50" charset="-128"/>
                  <a:ea typeface="BIZ UDPゴシック" panose="020B0400000000000000" pitchFamily="50" charset="-128"/>
                </a:rPr>
                <a:t>収入最少</a:t>
              </a:r>
            </a:p>
            <a:p>
              <a:r>
                <a:rPr kumimoji="1" lang="zh-TW" altLang="en-US">
                  <a:solidFill>
                    <a:schemeClr val="tx1"/>
                  </a:solidFill>
                  <a:latin typeface="BIZ UDPゴシック" panose="020B0400000000000000" pitchFamily="50" charset="-128"/>
                  <a:ea typeface="BIZ UDPゴシック" panose="020B0400000000000000" pitchFamily="50" charset="-128"/>
                </a:rPr>
                <a:t>一時的収入</a:t>
              </a:r>
            </a:p>
          </p:txBody>
        </p:sp>
      </p:grpSp>
      <p:sp>
        <p:nvSpPr>
          <p:cNvPr id="9" name="テキスト ボックス 5">
            <a:extLst>
              <a:ext uri="{FF2B5EF4-FFF2-40B4-BE49-F238E27FC236}">
                <a16:creationId xmlns:a16="http://schemas.microsoft.com/office/drawing/2014/main" id="{B73A816A-7555-341B-D680-53AF2DD578FC}"/>
              </a:ext>
            </a:extLst>
          </p:cNvPr>
          <p:cNvSpPr txBox="1">
            <a:spLocks noChangeArrowheads="1"/>
          </p:cNvSpPr>
          <p:nvPr/>
        </p:nvSpPr>
        <p:spPr bwMode="auto">
          <a:xfrm>
            <a:off x="462061" y="1206681"/>
            <a:ext cx="9030002" cy="15142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marL="457200" indent="-457200" eaLnBrk="1" hangingPunct="1">
              <a:lnSpc>
                <a:spcPct val="120000"/>
              </a:lnSpc>
              <a:buFont typeface="+mj-ea"/>
              <a:buAutoNum type="circleNumDbPlain"/>
            </a:pPr>
            <a:r>
              <a:rPr lang="ja-JP" altLang="en-US" sz="2000">
                <a:latin typeface="BIZ UDPゴシック" panose="020B0400000000000000" pitchFamily="50" charset="-128"/>
                <a:ea typeface="BIZ UDPゴシック" panose="020B0400000000000000" pitchFamily="50" charset="-128"/>
              </a:rPr>
              <a:t>自分で事業化又は事業の防衛、他者に使わせない。 </a:t>
            </a:r>
            <a:br>
              <a:rPr lang="en-US" altLang="ja-JP" sz="2000">
                <a:latin typeface="BIZ UDPゴシック" panose="020B0400000000000000" pitchFamily="50" charset="-128"/>
                <a:ea typeface="BIZ UDPゴシック" panose="020B0400000000000000" pitchFamily="50" charset="-128"/>
              </a:rPr>
            </a:br>
            <a:r>
              <a:rPr lang="en-US" altLang="ja-JP" sz="2000">
                <a:latin typeface="BIZ UDPゴシック" panose="020B0400000000000000" pitchFamily="50" charset="-128"/>
                <a:ea typeface="BIZ UDPゴシック" panose="020B0400000000000000" pitchFamily="50" charset="-128"/>
              </a:rPr>
              <a:t>=</a:t>
            </a:r>
            <a:r>
              <a:rPr lang="ja-JP" altLang="en-US" sz="2000">
                <a:latin typeface="BIZ UDPゴシック" panose="020B0400000000000000" pitchFamily="50" charset="-128"/>
                <a:ea typeface="BIZ UDPゴシック" panose="020B0400000000000000" pitchFamily="50" charset="-128"/>
              </a:rPr>
              <a:t>特許権の</a:t>
            </a:r>
            <a:r>
              <a:rPr lang="ja-JP" altLang="en-US" sz="2000">
                <a:solidFill>
                  <a:schemeClr val="accent3"/>
                </a:solidFill>
                <a:latin typeface="BIZ UDPゴシック" panose="020B0400000000000000" pitchFamily="50" charset="-128"/>
                <a:ea typeface="BIZ UDPゴシック" panose="020B0400000000000000" pitchFamily="50" charset="-128"/>
              </a:rPr>
              <a:t>実施を許諾しない</a:t>
            </a:r>
            <a:r>
              <a:rPr lang="ja-JP" altLang="en-US" sz="2000">
                <a:latin typeface="BIZ UDPゴシック" panose="020B0400000000000000" pitchFamily="50" charset="-128"/>
                <a:ea typeface="BIZ UDPゴシック" panose="020B0400000000000000" pitchFamily="50" charset="-128"/>
              </a:rPr>
              <a:t>。</a:t>
            </a:r>
            <a:endParaRPr lang="en-US" altLang="ja-JP" sz="2000">
              <a:latin typeface="BIZ UDPゴシック" panose="020B0400000000000000" pitchFamily="50" charset="-128"/>
              <a:ea typeface="BIZ UDPゴシック" panose="020B0400000000000000" pitchFamily="50" charset="-128"/>
            </a:endParaRPr>
          </a:p>
          <a:p>
            <a:pPr marL="457200" indent="-457200" eaLnBrk="1" hangingPunct="1">
              <a:lnSpc>
                <a:spcPct val="120000"/>
              </a:lnSpc>
              <a:buFont typeface="+mj-ea"/>
              <a:buAutoNum type="circleNumDbPlain"/>
            </a:pPr>
            <a:r>
              <a:rPr lang="ja-JP" altLang="en-US" sz="2000">
                <a:latin typeface="BIZ UDPゴシック" panose="020B0400000000000000" pitchFamily="50" charset="-128"/>
                <a:ea typeface="BIZ UDPゴシック" panose="020B0400000000000000" pitchFamily="50" charset="-128"/>
              </a:rPr>
              <a:t>他者に実施させて料金を徴収する。　＝</a:t>
            </a:r>
            <a:r>
              <a:rPr lang="ja-JP" altLang="en-US" sz="2000">
                <a:solidFill>
                  <a:schemeClr val="accent3"/>
                </a:solidFill>
                <a:latin typeface="BIZ UDPゴシック" panose="020B0400000000000000" pitchFamily="50" charset="-128"/>
                <a:ea typeface="BIZ UDPゴシック" panose="020B0400000000000000" pitchFamily="50" charset="-128"/>
              </a:rPr>
              <a:t>ライセンスする</a:t>
            </a:r>
            <a:r>
              <a:rPr lang="ja-JP" altLang="en-US" sz="2000">
                <a:latin typeface="BIZ UDPゴシック" panose="020B0400000000000000" pitchFamily="50" charset="-128"/>
                <a:ea typeface="BIZ UDPゴシック" panose="020B0400000000000000" pitchFamily="50" charset="-128"/>
              </a:rPr>
              <a:t>。</a:t>
            </a:r>
            <a:endParaRPr lang="en-US" altLang="ja-JP" sz="2000">
              <a:latin typeface="BIZ UDPゴシック" panose="020B0400000000000000" pitchFamily="50" charset="-128"/>
              <a:ea typeface="BIZ UDPゴシック" panose="020B0400000000000000" pitchFamily="50" charset="-128"/>
            </a:endParaRPr>
          </a:p>
          <a:p>
            <a:pPr marL="457200" indent="-457200" eaLnBrk="1" hangingPunct="1">
              <a:lnSpc>
                <a:spcPct val="120000"/>
              </a:lnSpc>
              <a:buFont typeface="+mj-ea"/>
              <a:buAutoNum type="circleNumDbPlain"/>
            </a:pPr>
            <a:r>
              <a:rPr lang="ja-JP" altLang="en-US" sz="2000">
                <a:latin typeface="BIZ UDPゴシック" panose="020B0400000000000000" pitchFamily="50" charset="-128"/>
                <a:ea typeface="BIZ UDPゴシック" panose="020B0400000000000000" pitchFamily="50" charset="-128"/>
              </a:rPr>
              <a:t>他者に売却してお金に換える。　</a:t>
            </a:r>
            <a:r>
              <a:rPr lang="en-US" altLang="ja-JP" sz="2000">
                <a:latin typeface="BIZ UDPゴシック" panose="020B0400000000000000" pitchFamily="50" charset="-128"/>
                <a:ea typeface="BIZ UDPゴシック" panose="020B0400000000000000" pitchFamily="50" charset="-128"/>
              </a:rPr>
              <a:t>		=</a:t>
            </a:r>
            <a:r>
              <a:rPr lang="ja-JP" altLang="en-US" sz="2000">
                <a:latin typeface="BIZ UDPゴシック" panose="020B0400000000000000" pitchFamily="50" charset="-128"/>
                <a:ea typeface="BIZ UDPゴシック" panose="020B0400000000000000" pitchFamily="50" charset="-128"/>
              </a:rPr>
              <a:t>特許権を</a:t>
            </a:r>
            <a:r>
              <a:rPr lang="ja-JP" altLang="en-US" sz="2000">
                <a:solidFill>
                  <a:schemeClr val="accent3"/>
                </a:solidFill>
                <a:latin typeface="BIZ UDPゴシック" panose="020B0400000000000000" pitchFamily="50" charset="-128"/>
                <a:ea typeface="BIZ UDPゴシック" panose="020B0400000000000000" pitchFamily="50" charset="-128"/>
              </a:rPr>
              <a:t>有償で譲渡する</a:t>
            </a:r>
            <a:r>
              <a:rPr lang="ja-JP" altLang="en-US" sz="2000">
                <a:latin typeface="BIZ UDPゴシック" panose="020B0400000000000000" pitchFamily="50" charset="-128"/>
                <a:ea typeface="BIZ UDPゴシック" panose="020B0400000000000000" pitchFamily="50" charset="-128"/>
              </a:rPr>
              <a:t>。</a:t>
            </a:r>
            <a:endParaRPr lang="en-US" altLang="ja-JP" sz="2000">
              <a:latin typeface="BIZ UDPゴシック" panose="020B0400000000000000" pitchFamily="50" charset="-128"/>
              <a:ea typeface="BIZ UDPゴシック" panose="020B0400000000000000" pitchFamily="50" charset="-128"/>
            </a:endParaRPr>
          </a:p>
        </p:txBody>
      </p:sp>
    </p:spTree>
    <p:extLst>
      <p:ext uri="{BB962C8B-B14F-4D97-AF65-F5344CB8AC3E}">
        <p14:creationId xmlns:p14="http://schemas.microsoft.com/office/powerpoint/2010/main" val="308458308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200"/>
              <a:t>知財戦略の基本</a:t>
            </a:r>
            <a:endParaRPr kumimoji="1" lang="ja-JP" altLang="en-US" sz="1200"/>
          </a:p>
        </p:txBody>
      </p:sp>
      <p:sp>
        <p:nvSpPr>
          <p:cNvPr id="3" name="コンテンツ プレースホルダー 2"/>
          <p:cNvSpPr>
            <a:spLocks noGrp="1"/>
          </p:cNvSpPr>
          <p:nvPr>
            <p:ph sz="quarter" idx="13"/>
          </p:nvPr>
        </p:nvSpPr>
        <p:spPr/>
        <p:txBody>
          <a:bodyPr/>
          <a:lstStyle/>
          <a:p>
            <a:pPr marL="0" indent="0">
              <a:buNone/>
            </a:pPr>
            <a:r>
              <a:rPr lang="ja-JP" altLang="en-US"/>
              <a:t>知財戦略の基本</a:t>
            </a:r>
            <a:endParaRPr kumimoji="1" lang="ja-JP" altLang="en-US"/>
          </a:p>
        </p:txBody>
      </p:sp>
      <p:sp>
        <p:nvSpPr>
          <p:cNvPr id="7" name="スライド番号プレースホルダー 6"/>
          <p:cNvSpPr>
            <a:spLocks noGrp="1"/>
          </p:cNvSpPr>
          <p:nvPr>
            <p:ph type="sldNum" sz="quarter" idx="4"/>
          </p:nvPr>
        </p:nvSpPr>
        <p:spPr>
          <a:xfrm>
            <a:off x="9455780" y="6463674"/>
            <a:ext cx="396240" cy="365760"/>
          </a:xfrm>
        </p:spPr>
        <p:txBody>
          <a:bodyPr/>
          <a:lstStyle/>
          <a:p>
            <a:fld id="{A1D487B2-B3D4-4B12-876F-840864ED41B0}" type="slidenum">
              <a:rPr kumimoji="1" lang="ja-JP" altLang="en-US" smtClean="0"/>
              <a:t>6</a:t>
            </a:fld>
            <a:endParaRPr kumimoji="1" lang="ja-JP" altLang="en-US"/>
          </a:p>
        </p:txBody>
      </p:sp>
      <p:sp>
        <p:nvSpPr>
          <p:cNvPr id="12" name="フッター プレースホルダー 7"/>
          <p:cNvSpPr>
            <a:spLocks noGrp="1"/>
          </p:cNvSpPr>
          <p:nvPr>
            <p:ph type="ftr" sz="quarter" idx="3"/>
          </p:nvPr>
        </p:nvSpPr>
        <p:spPr>
          <a:xfrm>
            <a:off x="5970130" y="6509394"/>
            <a:ext cx="3528000" cy="320040"/>
          </a:xfrm>
        </p:spPr>
        <p:txBody>
          <a:bodyPr/>
          <a:lstStyle/>
          <a:p>
            <a:r>
              <a:rPr kumimoji="1" lang="ja-JP" altLang="en-US" dirty="0">
                <a:latin typeface="BIZ UDPゴシック" panose="020B0400000000000000" pitchFamily="50" charset="-128"/>
              </a:rPr>
              <a:t>資料</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INPIT</a:t>
            </a:r>
            <a:r>
              <a:rPr kumimoji="1" lang="ja-JP" altLang="en-US" dirty="0">
                <a:latin typeface="BIZ UDPゴシック" panose="020B0400000000000000" pitchFamily="50" charset="-128"/>
              </a:rPr>
              <a:t>「スタートアップの知財・法務の勘所」</a:t>
            </a:r>
            <a:r>
              <a:rPr kumimoji="1" lang="en-US" altLang="ja-JP" dirty="0">
                <a:latin typeface="BIZ UDPゴシック" panose="020B0400000000000000" pitchFamily="50" charset="-128"/>
              </a:rPr>
              <a:t>, P.19</a:t>
            </a:r>
            <a:r>
              <a:rPr kumimoji="1" lang="ja-JP" altLang="en-US" dirty="0">
                <a:solidFill>
                  <a:srgbClr val="000000">
                    <a:alpha val="70000"/>
                  </a:srgbClr>
                </a:solidFill>
                <a:latin typeface="BIZ UDPゴシック" panose="020B0400000000000000" pitchFamily="50" charset="-128"/>
              </a:rPr>
              <a:t>を基に作成</a:t>
            </a:r>
            <a:endParaRPr kumimoji="1" lang="en-US" altLang="ja-JP" dirty="0">
              <a:latin typeface="BIZ UDPゴシック" panose="020B0400000000000000" pitchFamily="50" charset="-128"/>
            </a:endParaRPr>
          </a:p>
          <a:p>
            <a:r>
              <a:rPr kumimoji="1" lang="ja-JP" altLang="en-US" dirty="0">
                <a:latin typeface="BIZ UDPゴシック" panose="020B0400000000000000" pitchFamily="50" charset="-128"/>
              </a:rPr>
              <a:t>資料：</a:t>
            </a:r>
            <a:r>
              <a:rPr kumimoji="1" lang="en-US" altLang="ja-JP" dirty="0">
                <a:latin typeface="BIZ UDPゴシック" panose="020B0400000000000000" pitchFamily="50" charset="-128"/>
              </a:rPr>
              <a:t>INPIT</a:t>
            </a:r>
            <a:r>
              <a:rPr kumimoji="1" lang="ja-JP" altLang="en-US" dirty="0">
                <a:latin typeface="BIZ UDPゴシック" panose="020B0400000000000000" pitchFamily="50" charset="-128"/>
              </a:rPr>
              <a:t>「中小企業の戦略⑤ 事業目的に沿った技術の創造編」</a:t>
            </a:r>
            <a:r>
              <a:rPr kumimoji="1" lang="en-US" altLang="ja-JP" dirty="0">
                <a:latin typeface="BIZ UDPゴシック" panose="020B0400000000000000" pitchFamily="50" charset="-128"/>
              </a:rPr>
              <a:t>, P.6</a:t>
            </a:r>
            <a:r>
              <a:rPr kumimoji="1" lang="ja-JP" altLang="en-US" dirty="0">
                <a:solidFill>
                  <a:srgbClr val="000000">
                    <a:alpha val="70000"/>
                  </a:srgbClr>
                </a:solidFill>
                <a:latin typeface="BIZ UDPゴシック" panose="020B0400000000000000" pitchFamily="50" charset="-128"/>
              </a:rPr>
              <a:t>を基に作成</a:t>
            </a:r>
            <a:endParaRPr kumimoji="1" lang="en-US" altLang="ja-JP" dirty="0">
              <a:latin typeface="BIZ UDPゴシック" panose="020B0400000000000000" pitchFamily="50" charset="-128"/>
            </a:endParaRPr>
          </a:p>
          <a:p>
            <a:endParaRPr kumimoji="1" lang="en-US" altLang="ja-JP" dirty="0">
              <a:latin typeface="BIZ UDPゴシック" panose="020B0400000000000000" pitchFamily="50" charset="-128"/>
              <a:ea typeface="BIZ UDPゴシック" panose="020B0400000000000000" pitchFamily="50" charset="-128"/>
            </a:endParaRPr>
          </a:p>
        </p:txBody>
      </p:sp>
      <p:sp>
        <p:nvSpPr>
          <p:cNvPr id="16" name="テキスト ボックス 15"/>
          <p:cNvSpPr txBox="1">
            <a:spLocks noChangeArrowheads="1"/>
          </p:cNvSpPr>
          <p:nvPr/>
        </p:nvSpPr>
        <p:spPr bwMode="auto">
          <a:xfrm>
            <a:off x="5032488" y="3285434"/>
            <a:ext cx="4309208" cy="400110"/>
          </a:xfrm>
          <a:prstGeom prst="rect">
            <a:avLst/>
          </a:prstGeom>
          <a:noFill/>
          <a:ln>
            <a:noFill/>
          </a:ln>
        </p:spPr>
        <p:txBody>
          <a:bodyPr wrap="square" lIns="91440" tIns="45720" rIns="91440" bIns="45720" ancho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algn="ctr" eaLnBrk="1" hangingPunct="1"/>
            <a:r>
              <a:rPr lang="ja-JP" altLang="en-US" sz="2000">
                <a:solidFill>
                  <a:schemeClr val="accent3"/>
                </a:solidFill>
                <a:latin typeface="BIZ UDPゴシック" panose="020B0400000000000000" pitchFamily="50" charset="-128"/>
                <a:ea typeface="BIZ UDPゴシック" panose="020B0400000000000000" pitchFamily="50" charset="-128"/>
              </a:rPr>
              <a:t>知財「だけ」</a:t>
            </a:r>
            <a:r>
              <a:rPr lang="ja-JP" altLang="en-US" sz="2000">
                <a:latin typeface="BIZ UDPゴシック" panose="020B0400000000000000" pitchFamily="50" charset="-128"/>
                <a:ea typeface="BIZ UDPゴシック" panose="020B0400000000000000" pitchFamily="50" charset="-128"/>
              </a:rPr>
              <a:t>では事業を強くできない　　　</a:t>
            </a:r>
            <a:endParaRPr lang="en-US" altLang="ja-JP" sz="200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462064" y="745227"/>
            <a:ext cx="1554430"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a:latin typeface="BIZ UDPゴシック" panose="020B0400000000000000" pitchFamily="50" charset="-128"/>
                <a:ea typeface="BIZ UDPゴシック" panose="020B0400000000000000" pitchFamily="50" charset="-128"/>
              </a:rPr>
              <a:t>知財戦略とは</a:t>
            </a:r>
            <a:endParaRPr lang="en-US" altLang="ja-JP">
              <a:latin typeface="BIZ UDPゴシック" panose="020B0400000000000000" pitchFamily="50" charset="-128"/>
              <a:ea typeface="BIZ UDPゴシック" panose="020B0400000000000000" pitchFamily="50" charset="-128"/>
            </a:endParaRPr>
          </a:p>
        </p:txBody>
      </p:sp>
      <p:sp>
        <p:nvSpPr>
          <p:cNvPr id="25" name="Text Box 7"/>
          <p:cNvSpPr txBox="1">
            <a:spLocks noChangeArrowheads="1"/>
          </p:cNvSpPr>
          <p:nvPr/>
        </p:nvSpPr>
        <p:spPr bwMode="auto">
          <a:xfrm>
            <a:off x="452438" y="1252320"/>
            <a:ext cx="8463372" cy="646331"/>
          </a:xfrm>
          <a:prstGeom prst="rect">
            <a:avLst/>
          </a:prstGeom>
          <a:noFill/>
          <a:ln>
            <a:noFill/>
          </a:ln>
          <a:effectLst/>
        </p:spPr>
        <p:txBody>
          <a:bodyPr wrap="square">
            <a:spAutoFit/>
          </a:bodyPr>
          <a:lstStyle/>
          <a:p>
            <a:r>
              <a:rPr lang="ja-JP" altLang="en-US">
                <a:latin typeface="BIZ UDPゴシック" panose="020B0400000000000000" pitchFamily="50" charset="-128"/>
                <a:ea typeface="BIZ UDPゴシック" panose="020B0400000000000000" pitchFamily="50" charset="-128"/>
              </a:rPr>
              <a:t>自社の事業を強くするべく知財を活用するには、</a:t>
            </a:r>
            <a:r>
              <a:rPr lang="ja-JP" altLang="en-US">
                <a:solidFill>
                  <a:schemeClr val="accent3"/>
                </a:solidFill>
                <a:latin typeface="BIZ UDPゴシック" panose="020B0400000000000000" pitchFamily="50" charset="-128"/>
                <a:ea typeface="BIZ UDPゴシック" panose="020B0400000000000000" pitchFamily="50" charset="-128"/>
              </a:rPr>
              <a:t>「経営</a:t>
            </a:r>
            <a:r>
              <a:rPr lang="en-US" altLang="ja-JP">
                <a:solidFill>
                  <a:schemeClr val="accent3"/>
                </a:solidFill>
                <a:latin typeface="BIZ UDPゴシック" panose="020B0400000000000000" pitchFamily="50" charset="-128"/>
                <a:ea typeface="BIZ UDPゴシック" panose="020B0400000000000000" pitchFamily="50" charset="-128"/>
              </a:rPr>
              <a:t>×</a:t>
            </a:r>
            <a:r>
              <a:rPr lang="ja-JP" altLang="en-US">
                <a:solidFill>
                  <a:schemeClr val="accent3"/>
                </a:solidFill>
                <a:latin typeface="BIZ UDPゴシック" panose="020B0400000000000000" pitchFamily="50" charset="-128"/>
                <a:ea typeface="BIZ UDPゴシック" panose="020B0400000000000000" pitchFamily="50" charset="-128"/>
              </a:rPr>
              <a:t>開発</a:t>
            </a:r>
            <a:r>
              <a:rPr lang="en-US" altLang="ja-JP">
                <a:solidFill>
                  <a:schemeClr val="accent3"/>
                </a:solidFill>
                <a:latin typeface="BIZ UDPゴシック" panose="020B0400000000000000" pitchFamily="50" charset="-128"/>
                <a:ea typeface="BIZ UDPゴシック" panose="020B0400000000000000" pitchFamily="50" charset="-128"/>
              </a:rPr>
              <a:t>×</a:t>
            </a:r>
            <a:r>
              <a:rPr lang="ja-JP" altLang="en-US">
                <a:solidFill>
                  <a:schemeClr val="accent3"/>
                </a:solidFill>
                <a:latin typeface="BIZ UDPゴシック" panose="020B0400000000000000" pitchFamily="50" charset="-128"/>
                <a:ea typeface="BIZ UDPゴシック" panose="020B0400000000000000" pitchFamily="50" charset="-128"/>
              </a:rPr>
              <a:t>知財</a:t>
            </a:r>
            <a:r>
              <a:rPr lang="ja-JP" altLang="en-US">
                <a:latin typeface="BIZ UDPゴシック" panose="020B0400000000000000" pitchFamily="50" charset="-128"/>
                <a:ea typeface="BIZ UDPゴシック" panose="020B0400000000000000" pitchFamily="50" charset="-128"/>
              </a:rPr>
              <a:t>」の密接な連携が不可欠となる。</a:t>
            </a:r>
          </a:p>
        </p:txBody>
      </p:sp>
      <p:sp>
        <p:nvSpPr>
          <p:cNvPr id="11" name="二等辺三角形 10"/>
          <p:cNvSpPr/>
          <p:nvPr/>
        </p:nvSpPr>
        <p:spPr>
          <a:xfrm rot="10800000">
            <a:off x="5753420" y="4308896"/>
            <a:ext cx="2500468" cy="260463"/>
          </a:xfrm>
          <a:prstGeom prst="triangle">
            <a:avLst>
              <a:gd name="adj" fmla="val 48526"/>
            </a:avLst>
          </a:prstGeom>
          <a:solidFill>
            <a:schemeClr val="tx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BIZ UDPゴシック" panose="020B0400000000000000" pitchFamily="50" charset="-128"/>
            </a:endParaRPr>
          </a:p>
        </p:txBody>
      </p:sp>
      <p:sp>
        <p:nvSpPr>
          <p:cNvPr id="13" name="テキスト ボックス 12"/>
          <p:cNvSpPr txBox="1">
            <a:spLocks noChangeArrowheads="1"/>
          </p:cNvSpPr>
          <p:nvPr/>
        </p:nvSpPr>
        <p:spPr bwMode="auto">
          <a:xfrm>
            <a:off x="5219251" y="4856068"/>
            <a:ext cx="4236529" cy="707886"/>
          </a:xfrm>
          <a:prstGeom prst="rect">
            <a:avLst/>
          </a:prstGeom>
          <a:noFill/>
          <a:ln>
            <a:noFill/>
          </a:ln>
        </p:spPr>
        <p:txBody>
          <a:bodyPr wrap="square" lIns="91440" tIns="45720" rIns="91440" bIns="45720" ancho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BIZ UDPゴシック" panose="020B0400000000000000" pitchFamily="50" charset="-128"/>
                <a:ea typeface="BIZ UDPゴシック" panose="020B0400000000000000" pitchFamily="50" charset="-128"/>
              </a:rPr>
              <a:t>知財戦略は事業と研究開発をより</a:t>
            </a:r>
            <a:br>
              <a:rPr lang="en-US" altLang="ja-JP" sz="2000">
                <a:latin typeface="BIZ UDPゴシック" panose="020B0400000000000000" pitchFamily="50" charset="-128"/>
                <a:ea typeface="BIZ UDPゴシック" panose="020B0400000000000000" pitchFamily="50" charset="-128"/>
              </a:rPr>
            </a:br>
            <a:r>
              <a:rPr lang="ja-JP" altLang="en-US" sz="2000">
                <a:latin typeface="BIZ UDPゴシック" panose="020B0400000000000000" pitchFamily="50" charset="-128"/>
                <a:ea typeface="BIZ UDPゴシック" panose="020B0400000000000000" pitchFamily="50" charset="-128"/>
              </a:rPr>
              <a:t>良く活かすための戦略となる。　　　</a:t>
            </a:r>
            <a:endParaRPr lang="en-US" altLang="ja-JP" sz="2000">
              <a:latin typeface="BIZ UDPゴシック" panose="020B0400000000000000" pitchFamily="50" charset="-128"/>
              <a:ea typeface="BIZ UDPゴシック" panose="020B0400000000000000" pitchFamily="50" charset="-128"/>
            </a:endParaRPr>
          </a:p>
        </p:txBody>
      </p:sp>
      <p:sp>
        <p:nvSpPr>
          <p:cNvPr id="5" name="テキスト ボックス 4"/>
          <p:cNvSpPr txBox="1"/>
          <p:nvPr/>
        </p:nvSpPr>
        <p:spPr>
          <a:xfrm>
            <a:off x="1035353" y="2552870"/>
            <a:ext cx="8079166" cy="369332"/>
          </a:xfrm>
          <a:prstGeom prst="rect">
            <a:avLst/>
          </a:prstGeom>
          <a:noFill/>
        </p:spPr>
        <p:txBody>
          <a:bodyPr wrap="square" rtlCol="0">
            <a:spAutoFit/>
          </a:bodyPr>
          <a:lstStyle/>
          <a:p>
            <a:r>
              <a:rPr kumimoji="1" lang="ja-JP" altLang="en-US"/>
              <a:t>知財は</a:t>
            </a:r>
            <a:r>
              <a:rPr kumimoji="1" lang="ja-JP" altLang="en-US">
                <a:solidFill>
                  <a:schemeClr val="accent3"/>
                </a:solidFill>
              </a:rPr>
              <a:t>戦略・計画、事業活動、体制の一部</a:t>
            </a:r>
            <a:r>
              <a:rPr kumimoji="1" lang="ja-JP" altLang="en-US"/>
              <a:t>であり、組織全体に影響する</a:t>
            </a:r>
          </a:p>
        </p:txBody>
      </p:sp>
      <p:pic>
        <p:nvPicPr>
          <p:cNvPr id="6" name="図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452439" y="3137433"/>
            <a:ext cx="4500562" cy="2436968"/>
          </a:xfrm>
          <a:prstGeom prst="rect">
            <a:avLst/>
          </a:prstGeom>
        </p:spPr>
      </p:pic>
    </p:spTree>
    <p:extLst>
      <p:ext uri="{BB962C8B-B14F-4D97-AF65-F5344CB8AC3E}">
        <p14:creationId xmlns:p14="http://schemas.microsoft.com/office/powerpoint/2010/main" val="2823841288"/>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57866" y="1239534"/>
            <a:ext cx="9003342" cy="652216"/>
          </a:xfrm>
          <a:prstGeom prst="rect">
            <a:avLst/>
          </a:prstGeom>
          <a:noFill/>
          <a:ln w="28575" cap="rnd">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a:t>「</a:t>
            </a:r>
            <a:r>
              <a:rPr kumimoji="1" lang="ja-JP" altLang="en-US">
                <a:solidFill>
                  <a:schemeClr val="tx1"/>
                </a:solidFill>
                <a:latin typeface="BIZ UDPゴシック" panose="020B0400000000000000" pitchFamily="50" charset="-128"/>
                <a:ea typeface="BIZ UDPゴシック" panose="020B0400000000000000" pitchFamily="50" charset="-128"/>
              </a:rPr>
              <a:t>ライセンスは、特許権等を有する者（ライセンサー）が特許権等の実施を企業（ライセンシー）に許諾することである。</a:t>
            </a:r>
          </a:p>
        </p:txBody>
      </p:sp>
      <p:sp>
        <p:nvSpPr>
          <p:cNvPr id="2" name="タイトル 1"/>
          <p:cNvSpPr>
            <a:spLocks noGrp="1"/>
          </p:cNvSpPr>
          <p:nvPr>
            <p:ph type="title"/>
          </p:nvPr>
        </p:nvSpPr>
        <p:spPr/>
        <p:txBody>
          <a:bodyPr>
            <a:noAutofit/>
          </a:bodyPr>
          <a:lstStyle/>
          <a:p>
            <a:r>
              <a:rPr lang="ja-JP" altLang="en-US"/>
              <a:t>研究成果のライセンスとは</a:t>
            </a:r>
            <a:endParaRPr kumimoji="1" lang="ja-JP" altLang="en-US"/>
          </a:p>
        </p:txBody>
      </p:sp>
      <p:sp>
        <p:nvSpPr>
          <p:cNvPr id="3" name="コンテンツ プレースホルダー 2"/>
          <p:cNvSpPr>
            <a:spLocks noGrp="1"/>
          </p:cNvSpPr>
          <p:nvPr>
            <p:ph sz="quarter" idx="13"/>
          </p:nvPr>
        </p:nvSpPr>
        <p:spPr/>
        <p:txBody>
          <a:bodyPr/>
          <a:lstStyle/>
          <a:p>
            <a:pPr marL="0" indent="0">
              <a:buNone/>
            </a:pPr>
            <a:r>
              <a:rPr lang="ja-JP" altLang="en-US"/>
              <a:t>ライセンスとは？</a:t>
            </a:r>
            <a:endParaRPr kumimoji="1" lang="ja-JP" altLang="en-US"/>
          </a:p>
        </p:txBody>
      </p:sp>
      <p:sp>
        <p:nvSpPr>
          <p:cNvPr id="7" name="スライド番号プレースホルダー 6"/>
          <p:cNvSpPr>
            <a:spLocks noGrp="1"/>
          </p:cNvSpPr>
          <p:nvPr>
            <p:ph type="sldNum" sz="quarter" idx="4"/>
          </p:nvPr>
        </p:nvSpPr>
        <p:spPr>
          <a:xfrm>
            <a:off x="9455780" y="6463674"/>
            <a:ext cx="396240" cy="365760"/>
          </a:xfrm>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t>60</a:t>
            </a:fld>
            <a:endParaRPr kumimoji="1" lang="ja-JP" altLang="en-US">
              <a:latin typeface="BIZ UDPゴシック" panose="020B0400000000000000" pitchFamily="50" charset="-128"/>
              <a:ea typeface="BIZ UDPゴシック" panose="020B0400000000000000" pitchFamily="50" charset="-128"/>
            </a:endParaRPr>
          </a:p>
        </p:txBody>
      </p:sp>
      <p:sp>
        <p:nvSpPr>
          <p:cNvPr id="10" name="フッター プレースホルダー 3">
            <a:extLst>
              <a:ext uri="{FF2B5EF4-FFF2-40B4-BE49-F238E27FC236}">
                <a16:creationId xmlns:a16="http://schemas.microsoft.com/office/drawing/2014/main" id="{33551834-66A8-0F55-5B0D-429B3D40ED66}"/>
              </a:ext>
            </a:extLst>
          </p:cNvPr>
          <p:cNvSpPr>
            <a:spLocks noGrp="1"/>
          </p:cNvSpPr>
          <p:nvPr>
            <p:ph type="ftr" sz="quarter" idx="3"/>
          </p:nvPr>
        </p:nvSpPr>
        <p:spPr>
          <a:xfrm>
            <a:off x="6114506" y="6509394"/>
            <a:ext cx="3377909" cy="320040"/>
          </a:xfrm>
        </p:spPr>
        <p:txBody>
          <a:bodyPr/>
          <a:lstStyle/>
          <a:p>
            <a:r>
              <a:rPr kumimoji="1" lang="ja-JP" altLang="en-US" dirty="0">
                <a:latin typeface="BIZ UDPゴシック" panose="020B0400000000000000" pitchFamily="50" charset="-128"/>
              </a:rPr>
              <a:t>資料</a:t>
            </a:r>
            <a:r>
              <a:rPr kumimoji="1" lang="ja-JP" altLang="en-US" dirty="0">
                <a:latin typeface="BIZ UDPゴシック" panose="020B0400000000000000" pitchFamily="50" charset="-128"/>
                <a:ea typeface="BIZ UDPゴシック" panose="020B0400000000000000" pitchFamily="50" charset="-128"/>
              </a:rPr>
              <a:t>：特許庁</a:t>
            </a:r>
            <a:r>
              <a:rPr kumimoji="1" lang="ja-JP" altLang="en-US" dirty="0">
                <a:latin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公的研究機関の技術移転について」</a:t>
            </a:r>
            <a:r>
              <a:rPr kumimoji="1" lang="en-US" altLang="ja-JP" dirty="0">
                <a:latin typeface="BIZ UDPゴシック" panose="020B0400000000000000" pitchFamily="50" charset="-128"/>
                <a:ea typeface="BIZ UDPゴシック" panose="020B0400000000000000" pitchFamily="50" charset="-128"/>
              </a:rPr>
              <a:t>, P.3</a:t>
            </a:r>
            <a:r>
              <a:rPr kumimoji="1" lang="ja-JP" altLang="en-US" dirty="0">
                <a:latin typeface="BIZ UDPゴシック" panose="020B0400000000000000" pitchFamily="50" charset="-128"/>
                <a:ea typeface="BIZ UDPゴシック" panose="020B0400000000000000" pitchFamily="50" charset="-128"/>
              </a:rPr>
              <a:t>を基に作成</a:t>
            </a:r>
          </a:p>
        </p:txBody>
      </p:sp>
      <p:grpSp>
        <p:nvGrpSpPr>
          <p:cNvPr id="24" name="グループ化 23"/>
          <p:cNvGrpSpPr/>
          <p:nvPr/>
        </p:nvGrpSpPr>
        <p:grpSpPr>
          <a:xfrm>
            <a:off x="1454337" y="2378528"/>
            <a:ext cx="6984274" cy="3309257"/>
            <a:chOff x="1541417" y="2194560"/>
            <a:chExt cx="6984274" cy="3309257"/>
          </a:xfrm>
        </p:grpSpPr>
        <p:sp>
          <p:nvSpPr>
            <p:cNvPr id="23" name="正方形/長方形 22"/>
            <p:cNvSpPr/>
            <p:nvPr/>
          </p:nvSpPr>
          <p:spPr>
            <a:xfrm>
              <a:off x="1541417" y="2194560"/>
              <a:ext cx="6984274" cy="3309257"/>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nvGrpSpPr>
            <p:cNvPr id="22" name="グループ化 21"/>
            <p:cNvGrpSpPr/>
            <p:nvPr/>
          </p:nvGrpSpPr>
          <p:grpSpPr>
            <a:xfrm>
              <a:off x="1611085" y="2569513"/>
              <a:ext cx="6827519" cy="2833064"/>
              <a:chOff x="1611085" y="2569513"/>
              <a:chExt cx="6827519" cy="2833064"/>
            </a:xfrm>
          </p:grpSpPr>
          <p:sp>
            <p:nvSpPr>
              <p:cNvPr id="6" name="テキスト ボックス 5"/>
              <p:cNvSpPr txBox="1"/>
              <p:nvPr/>
            </p:nvSpPr>
            <p:spPr>
              <a:xfrm>
                <a:off x="3692434" y="2569513"/>
                <a:ext cx="2751908" cy="400110"/>
              </a:xfrm>
              <a:prstGeom prst="rect">
                <a:avLst/>
              </a:prstGeom>
              <a:noFill/>
              <a:ln>
                <a:noFill/>
              </a:ln>
            </p:spPr>
            <p:txBody>
              <a:bodyPr wrap="square" rtlCol="0">
                <a:spAutoFit/>
              </a:bodyPr>
              <a:lstStyle/>
              <a:p>
                <a:pPr algn="ctr"/>
                <a:r>
                  <a:rPr kumimoji="1" lang="ja-JP" altLang="en-US" sz="2000">
                    <a:latin typeface="BIZ UDPゴシック" panose="020B0400000000000000" pitchFamily="50" charset="-128"/>
                    <a:ea typeface="BIZ UDPゴシック" panose="020B0400000000000000" pitchFamily="50" charset="-128"/>
                  </a:rPr>
                  <a:t>ライセンス契約の構造</a:t>
                </a:r>
              </a:p>
            </p:txBody>
          </p:sp>
          <p:sp>
            <p:nvSpPr>
              <p:cNvPr id="8" name="楕円 7"/>
              <p:cNvSpPr/>
              <p:nvPr/>
            </p:nvSpPr>
            <p:spPr>
              <a:xfrm>
                <a:off x="1611085" y="3779519"/>
                <a:ext cx="2629988" cy="12801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ライセンサー</a:t>
                </a:r>
                <a:endParaRPr kumimoji="1" lang="en-US" altLang="ja-JP">
                  <a:latin typeface="BIZ UDPゴシック" panose="020B0400000000000000" pitchFamily="50" charset="-128"/>
                  <a:ea typeface="BIZ UDPゴシック" panose="020B0400000000000000" pitchFamily="50" charset="-128"/>
                </a:endParaRPr>
              </a:p>
              <a:p>
                <a:pPr algn="ctr"/>
                <a:r>
                  <a:rPr kumimoji="1" lang="ja-JP" altLang="en-US" sz="1400">
                    <a:latin typeface="BIZ UDPゴシック" panose="020B0400000000000000" pitchFamily="50" charset="-128"/>
                    <a:ea typeface="BIZ UDPゴシック" panose="020B0400000000000000" pitchFamily="50" charset="-128"/>
                  </a:rPr>
                  <a:t>（大学、公的機関）</a:t>
                </a:r>
              </a:p>
            </p:txBody>
          </p:sp>
          <p:sp>
            <p:nvSpPr>
              <p:cNvPr id="14" name="楕円 13"/>
              <p:cNvSpPr/>
              <p:nvPr/>
            </p:nvSpPr>
            <p:spPr>
              <a:xfrm>
                <a:off x="5808616" y="3779519"/>
                <a:ext cx="2629988" cy="128016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latin typeface="BIZ UDPゴシック" panose="020B0400000000000000" pitchFamily="50" charset="-128"/>
                    <a:ea typeface="BIZ UDPゴシック" panose="020B0400000000000000" pitchFamily="50" charset="-128"/>
                  </a:rPr>
                  <a:t>ライセンシー</a:t>
                </a:r>
                <a:endParaRPr kumimoji="1" lang="en-US" altLang="ja-JP">
                  <a:latin typeface="BIZ UDPゴシック" panose="020B0400000000000000" pitchFamily="50" charset="-128"/>
                  <a:ea typeface="BIZ UDPゴシック" panose="020B0400000000000000" pitchFamily="50" charset="-128"/>
                </a:endParaRPr>
              </a:p>
              <a:p>
                <a:pPr algn="ctr"/>
                <a:r>
                  <a:rPr kumimoji="1" lang="ja-JP" altLang="en-US" sz="1600">
                    <a:latin typeface="BIZ UDPゴシック" panose="020B0400000000000000" pitchFamily="50" charset="-128"/>
                    <a:ea typeface="BIZ UDPゴシック" panose="020B0400000000000000" pitchFamily="50" charset="-128"/>
                  </a:rPr>
                  <a:t>（企業）</a:t>
                </a:r>
                <a:endParaRPr kumimoji="1" lang="en-US" altLang="ja-JP" sz="1600">
                  <a:latin typeface="BIZ UDPゴシック" panose="020B0400000000000000" pitchFamily="50" charset="-128"/>
                  <a:ea typeface="BIZ UDPゴシック" panose="020B0400000000000000" pitchFamily="50" charset="-128"/>
                </a:endParaRPr>
              </a:p>
            </p:txBody>
          </p:sp>
          <p:cxnSp>
            <p:nvCxnSpPr>
              <p:cNvPr id="12" name="直線矢印コネクタ 11"/>
              <p:cNvCxnSpPr/>
              <p:nvPr/>
            </p:nvCxnSpPr>
            <p:spPr>
              <a:xfrm>
                <a:off x="4328160" y="4014651"/>
                <a:ext cx="14804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4336741" y="4824548"/>
                <a:ext cx="1479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4280754" y="3436621"/>
                <a:ext cx="1575268" cy="4052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BIZ UDPゴシック" panose="020B0400000000000000" pitchFamily="50" charset="-128"/>
                    <a:ea typeface="BIZ UDPゴシック" panose="020B0400000000000000" pitchFamily="50" charset="-128"/>
                  </a:rPr>
                  <a:t>特許権等を実施許諾（ライセンス）</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4280754" y="4997368"/>
                <a:ext cx="1575268" cy="4052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200">
                    <a:solidFill>
                      <a:schemeClr val="tx1"/>
                    </a:solidFill>
                    <a:latin typeface="BIZ UDPゴシック" panose="020B0400000000000000" pitchFamily="50" charset="-128"/>
                    <a:ea typeface="BIZ UDPゴシック" panose="020B0400000000000000" pitchFamily="50" charset="-128"/>
                  </a:rPr>
                  <a:t>対価を支払い</a:t>
                </a:r>
                <a:endParaRPr kumimoji="1" lang="en-US" altLang="ja-JP" sz="1200">
                  <a:solidFill>
                    <a:schemeClr val="tx1"/>
                  </a:solidFill>
                  <a:latin typeface="BIZ UDPゴシック" panose="020B0400000000000000" pitchFamily="50" charset="-128"/>
                  <a:ea typeface="BIZ UDPゴシック" panose="020B0400000000000000" pitchFamily="50" charset="-128"/>
                </a:endParaRPr>
              </a:p>
            </p:txBody>
          </p:sp>
        </p:grpSp>
      </p:grpSp>
      <p:sp>
        <p:nvSpPr>
          <p:cNvPr id="19" name="正方形/長方形 18">
            <a:extLst>
              <a:ext uri="{FF2B5EF4-FFF2-40B4-BE49-F238E27FC236}">
                <a16:creationId xmlns:a16="http://schemas.microsoft.com/office/drawing/2014/main" id="{C23F9CA0-C08C-524A-2D82-B15A9F30566E}"/>
              </a:ext>
            </a:extLst>
          </p:cNvPr>
          <p:cNvSpPr/>
          <p:nvPr/>
        </p:nvSpPr>
        <p:spPr>
          <a:xfrm>
            <a:off x="462062" y="745694"/>
            <a:ext cx="1707977"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ea typeface="BIZ UDPゴシック" panose="020B0400000000000000" pitchFamily="50" charset="-128"/>
              </a:rPr>
              <a:t>ライセンス</a:t>
            </a:r>
          </a:p>
        </p:txBody>
      </p:sp>
    </p:spTree>
    <p:extLst>
      <p:ext uri="{BB962C8B-B14F-4D97-AF65-F5344CB8AC3E}">
        <p14:creationId xmlns:p14="http://schemas.microsoft.com/office/powerpoint/2010/main" val="2378226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p:txBody>
          <a:bodyPr/>
          <a:lstStyle/>
          <a:p>
            <a:pPr marL="0" indent="0">
              <a:buNone/>
            </a:pPr>
            <a:r>
              <a:rPr lang="ja-JP" altLang="en-US"/>
              <a:t>研究成果のライセンス</a:t>
            </a:r>
            <a:r>
              <a:rPr kumimoji="1" lang="ja-JP" altLang="en-US"/>
              <a:t>方針</a:t>
            </a:r>
          </a:p>
        </p:txBody>
      </p:sp>
      <p:sp>
        <p:nvSpPr>
          <p:cNvPr id="5" name="スライド番号プレースホルダー 4"/>
          <p:cNvSpPr>
            <a:spLocks noGrp="1"/>
          </p:cNvSpPr>
          <p:nvPr>
            <p:ph type="sldNum" sz="quarter" idx="4"/>
          </p:nvPr>
        </p:nvSpPr>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pPr/>
              <a:t>61</a:t>
            </a:fld>
            <a:endParaRPr kumimoji="1" lang="ja-JP" altLang="en-US">
              <a:latin typeface="BIZ UDPゴシック" panose="020B0400000000000000" pitchFamily="50" charset="-128"/>
              <a:ea typeface="BIZ UDPゴシック" panose="020B0400000000000000" pitchFamily="50" charset="-128"/>
            </a:endParaRPr>
          </a:p>
        </p:txBody>
      </p:sp>
      <p:sp>
        <p:nvSpPr>
          <p:cNvPr id="7" name="正方形/長方形 6"/>
          <p:cNvSpPr/>
          <p:nvPr/>
        </p:nvSpPr>
        <p:spPr>
          <a:xfrm>
            <a:off x="500563" y="813067"/>
            <a:ext cx="3994871"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defRPr/>
            </a:pPr>
            <a:r>
              <a:rPr kumimoji="1" lang="ja-JP" altLang="en-US">
                <a:solidFill>
                  <a:srgbClr val="FFFFFF"/>
                </a:solidFill>
                <a:latin typeface="BIZ UDPゴシック" panose="020B0400000000000000" pitchFamily="50" charset="-128"/>
                <a:ea typeface="BIZ UDPゴシック" panose="020B0400000000000000" pitchFamily="50" charset="-128"/>
              </a:rPr>
              <a:t>大学成果の特許活用戦略の基本方針</a:t>
            </a:r>
            <a:endParaRPr kumimoji="1" lang="ja-JP" altLang="en-US" sz="1800" b="0" i="0" u="none" strike="noStrike" kern="1200" cap="none" spc="0" normalizeH="0" baseline="0" noProof="0">
              <a:ln>
                <a:noFill/>
              </a:ln>
              <a:solidFill>
                <a:srgbClr val="FFFFFF"/>
              </a:solidFill>
              <a:effectLst/>
              <a:uLnTx/>
              <a:uFillTx/>
              <a:latin typeface="BIZ UDPゴシック" panose="020B0400000000000000" pitchFamily="50" charset="-128"/>
              <a:ea typeface="BIZ UDPゴシック" panose="020B0400000000000000" pitchFamily="50" charset="-128"/>
            </a:endParaRPr>
          </a:p>
        </p:txBody>
      </p:sp>
      <p:sp>
        <p:nvSpPr>
          <p:cNvPr id="8" name="フッター プレースホルダー 7"/>
          <p:cNvSpPr>
            <a:spLocks noGrp="1"/>
          </p:cNvSpPr>
          <p:nvPr>
            <p:ph type="ftr" sz="quarter" idx="3"/>
          </p:nvPr>
        </p:nvSpPr>
        <p:spPr>
          <a:xfrm>
            <a:off x="5970130" y="6509394"/>
            <a:ext cx="3528000" cy="320040"/>
          </a:xfrm>
        </p:spPr>
        <p:txBody>
          <a:bodyPr/>
          <a:lstStyle/>
          <a:p>
            <a:r>
              <a:rPr kumimoji="1" lang="ja-JP" altLang="en-US" dirty="0">
                <a:latin typeface="BIZ UDPゴシック" panose="020B0400000000000000" pitchFamily="50" charset="-128"/>
                <a:ea typeface="BIZ UDPゴシック" panose="020B0400000000000000" pitchFamily="50" charset="-128"/>
              </a:rPr>
              <a:t>資料：東北大学</a:t>
            </a:r>
            <a:r>
              <a:rPr kumimoji="1" lang="ja-JP" altLang="en-US" dirty="0">
                <a:latin typeface="BIZ UDPゴシック" panose="020B0400000000000000" pitchFamily="50" charset="-128"/>
              </a:rPr>
              <a:t>「</a:t>
            </a:r>
            <a:r>
              <a:rPr kumimoji="1" lang="ja-JP" altLang="en-US" dirty="0">
                <a:latin typeface="BIZ UDPゴシック" panose="020B0400000000000000" pitchFamily="50" charset="-128"/>
                <a:ea typeface="BIZ UDPゴシック" panose="020B0400000000000000" pitchFamily="50" charset="-128"/>
              </a:rPr>
              <a:t>バリューチェーンを考慮した知財戦略」</a:t>
            </a:r>
            <a:r>
              <a:rPr kumimoji="1" lang="en-US" altLang="ja-JP" dirty="0">
                <a:latin typeface="BIZ UDPゴシック" panose="020B0400000000000000" pitchFamily="50" charset="-128"/>
                <a:ea typeface="BIZ UDPゴシック" panose="020B0400000000000000" pitchFamily="50" charset="-128"/>
              </a:rPr>
              <a:t>, P.8</a:t>
            </a:r>
            <a:r>
              <a:rPr kumimoji="1" lang="ja-JP" altLang="en-US" dirty="0">
                <a:latin typeface="BIZ UDPゴシック" panose="020B0400000000000000" pitchFamily="50" charset="-128"/>
                <a:ea typeface="BIZ UDPゴシック" panose="020B0400000000000000" pitchFamily="50" charset="-128"/>
              </a:rPr>
              <a:t>を基に作成</a:t>
            </a:r>
            <a:endParaRPr kumimoji="1" lang="en-US" altLang="ja-JP" dirty="0">
              <a:latin typeface="BIZ UDPゴシック" panose="020B0400000000000000" pitchFamily="50" charset="-128"/>
              <a:ea typeface="BIZ UDPゴシック" panose="020B0400000000000000" pitchFamily="50" charset="-128"/>
            </a:endParaRPr>
          </a:p>
        </p:txBody>
      </p:sp>
      <p:sp>
        <p:nvSpPr>
          <p:cNvPr id="9" name="タイトル 1"/>
          <p:cNvSpPr>
            <a:spLocks noGrp="1"/>
          </p:cNvSpPr>
          <p:nvPr>
            <p:ph type="title"/>
          </p:nvPr>
        </p:nvSpPr>
        <p:spPr/>
        <p:txBody>
          <a:bodyPr>
            <a:noAutofit/>
          </a:bodyPr>
          <a:lstStyle/>
          <a:p>
            <a:r>
              <a:rPr lang="ja-JP" altLang="en-US"/>
              <a:t>研究成果のライセンスとは</a:t>
            </a:r>
            <a:endParaRPr kumimoji="1" lang="ja-JP" altLang="en-US"/>
          </a:p>
        </p:txBody>
      </p:sp>
      <p:sp>
        <p:nvSpPr>
          <p:cNvPr id="10" name="テキスト ボックス 9"/>
          <p:cNvSpPr txBox="1">
            <a:spLocks noChangeArrowheads="1"/>
          </p:cNvSpPr>
          <p:nvPr/>
        </p:nvSpPr>
        <p:spPr bwMode="auto">
          <a:xfrm>
            <a:off x="452437" y="1251250"/>
            <a:ext cx="2674727"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BIZ UDPゴシック" panose="020B0400000000000000" pitchFamily="50" charset="-128"/>
                <a:ea typeface="BIZ UDPゴシック" panose="020B0400000000000000" pitchFamily="50" charset="-128"/>
              </a:rPr>
              <a:t>①独占的通常実施権</a:t>
            </a:r>
            <a:endParaRPr lang="en-US" altLang="ja-JP" sz="2000">
              <a:latin typeface="BIZ UDPゴシック" panose="020B0400000000000000" pitchFamily="50" charset="-128"/>
              <a:ea typeface="BIZ UDPゴシック" panose="020B0400000000000000" pitchFamily="50" charset="-128"/>
            </a:endParaRPr>
          </a:p>
        </p:txBody>
      </p:sp>
      <p:sp>
        <p:nvSpPr>
          <p:cNvPr id="11" name="角丸四角形 10"/>
          <p:cNvSpPr/>
          <p:nvPr/>
        </p:nvSpPr>
        <p:spPr>
          <a:xfrm>
            <a:off x="459117" y="1656905"/>
            <a:ext cx="7866736" cy="397677"/>
          </a:xfrm>
          <a:prstGeom prst="roundRect">
            <a:avLst>
              <a:gd name="adj" fmla="val 1299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ja-JP" altLang="en-US">
                <a:solidFill>
                  <a:schemeClr val="tx1"/>
                </a:solidFill>
                <a:latin typeface="BIZ UDPゴシック" panose="020B0400000000000000" pitchFamily="50" charset="-128"/>
                <a:ea typeface="BIZ UDPゴシック" panose="020B0400000000000000" pitchFamily="50" charset="-128"/>
              </a:rPr>
              <a:t>他の人に実施権を与えないことを当事者間で約束すること。（登記なし）</a:t>
            </a:r>
          </a:p>
        </p:txBody>
      </p:sp>
      <p:sp>
        <p:nvSpPr>
          <p:cNvPr id="2" name="テキスト ボックス 1"/>
          <p:cNvSpPr txBox="1"/>
          <p:nvPr/>
        </p:nvSpPr>
        <p:spPr>
          <a:xfrm>
            <a:off x="442763" y="2161636"/>
            <a:ext cx="9013018" cy="1477328"/>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Ａ）　大学発スタートアップ（自己実施型：製造販売、サービス提供）による実施</a:t>
            </a:r>
          </a:p>
          <a:p>
            <a:r>
              <a:rPr kumimoji="1" lang="ja-JP" altLang="en-US">
                <a:latin typeface="BIZ UDPゴシック" panose="020B0400000000000000" pitchFamily="50" charset="-128"/>
                <a:ea typeface="BIZ UDPゴシック" panose="020B0400000000000000" pitchFamily="50" charset="-128"/>
              </a:rPr>
              <a:t>Ｂ）　大学発</a:t>
            </a:r>
            <a:r>
              <a:rPr kumimoji="1" lang="en-US" altLang="ja-JP">
                <a:latin typeface="BIZ UDPゴシック" panose="020B0400000000000000" pitchFamily="50" charset="-128"/>
                <a:ea typeface="BIZ UDPゴシック" panose="020B0400000000000000" pitchFamily="50" charset="-128"/>
              </a:rPr>
              <a:t>SU</a:t>
            </a:r>
            <a:r>
              <a:rPr kumimoji="1" lang="ja-JP" altLang="en-US">
                <a:latin typeface="BIZ UDPゴシック" panose="020B0400000000000000" pitchFamily="50" charset="-128"/>
                <a:ea typeface="BIZ UDPゴシック" panose="020B0400000000000000" pitchFamily="50" charset="-128"/>
              </a:rPr>
              <a:t>（研究開発型：技術ライセンス提供）によるサブライセンス</a:t>
            </a:r>
          </a:p>
          <a:p>
            <a:r>
              <a:rPr kumimoji="1" lang="ja-JP" altLang="en-US">
                <a:latin typeface="BIZ UDPゴシック" panose="020B0400000000000000" pitchFamily="50" charset="-128"/>
                <a:ea typeface="BIZ UDPゴシック" panose="020B0400000000000000" pitchFamily="50" charset="-128"/>
              </a:rPr>
              <a:t>Ｃ）　共同研究先の企業による実施</a:t>
            </a:r>
          </a:p>
          <a:p>
            <a:r>
              <a:rPr kumimoji="1" lang="ja-JP" altLang="en-US">
                <a:latin typeface="BIZ UDPゴシック" panose="020B0400000000000000" pitchFamily="50" charset="-128"/>
                <a:ea typeface="BIZ UDPゴシック" panose="020B0400000000000000" pitchFamily="50" charset="-128"/>
              </a:rPr>
              <a:t>Ｄ）　製薬メーカー、材料メーカー等、独占が適切な業界の企業による実施</a:t>
            </a:r>
          </a:p>
          <a:p>
            <a:r>
              <a:rPr kumimoji="1" lang="ja-JP" altLang="en-US">
                <a:latin typeface="BIZ UDPゴシック" panose="020B0400000000000000" pitchFamily="50" charset="-128"/>
                <a:ea typeface="BIZ UDPゴシック" panose="020B0400000000000000" pitchFamily="50" charset="-128"/>
              </a:rPr>
              <a:t>      （ケース例）　ニッチな市場、研究開発／事業化の投資リスクが高い</a:t>
            </a:r>
          </a:p>
        </p:txBody>
      </p:sp>
      <p:sp>
        <p:nvSpPr>
          <p:cNvPr id="12" name="テキスト ボックス 11"/>
          <p:cNvSpPr txBox="1">
            <a:spLocks noChangeArrowheads="1"/>
          </p:cNvSpPr>
          <p:nvPr/>
        </p:nvSpPr>
        <p:spPr bwMode="auto">
          <a:xfrm>
            <a:off x="452438" y="4098239"/>
            <a:ext cx="3337364"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BIZ UDPゴシック" panose="020B0400000000000000" pitchFamily="50" charset="-128"/>
                <a:ea typeface="BIZ UDPゴシック" panose="020B0400000000000000" pitchFamily="50" charset="-128"/>
              </a:rPr>
              <a:t>②非独占的通常実施権</a:t>
            </a:r>
            <a:endParaRPr lang="en-US" altLang="ja-JP" sz="2000">
              <a:latin typeface="BIZ UDPゴシック" panose="020B0400000000000000" pitchFamily="50" charset="-128"/>
              <a:ea typeface="BIZ UDPゴシック" panose="020B0400000000000000" pitchFamily="50" charset="-128"/>
            </a:endParaRPr>
          </a:p>
        </p:txBody>
      </p:sp>
      <p:sp>
        <p:nvSpPr>
          <p:cNvPr id="13" name="角丸四角形 12"/>
          <p:cNvSpPr/>
          <p:nvPr/>
        </p:nvSpPr>
        <p:spPr>
          <a:xfrm>
            <a:off x="459117" y="4498349"/>
            <a:ext cx="7799358" cy="397677"/>
          </a:xfrm>
          <a:prstGeom prst="roundRect">
            <a:avLst>
              <a:gd name="adj" fmla="val 12997"/>
            </a:avLst>
          </a:prstGeom>
          <a:no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ja-JP" altLang="en-US">
                <a:solidFill>
                  <a:schemeClr val="tx1"/>
                </a:solidFill>
                <a:latin typeface="BIZ UDPゴシック" panose="020B0400000000000000" pitchFamily="50" charset="-128"/>
                <a:ea typeface="BIZ UDPゴシック" panose="020B0400000000000000" pitchFamily="50" charset="-128"/>
              </a:rPr>
              <a:t>実施権者が実施できることを許諾すること。（他にも実施できる人がいる）</a:t>
            </a:r>
          </a:p>
        </p:txBody>
      </p:sp>
      <p:sp>
        <p:nvSpPr>
          <p:cNvPr id="4" name="テキスト ボックス 3"/>
          <p:cNvSpPr txBox="1"/>
          <p:nvPr/>
        </p:nvSpPr>
        <p:spPr>
          <a:xfrm>
            <a:off x="459116" y="4957624"/>
            <a:ext cx="9039013" cy="646331"/>
          </a:xfrm>
          <a:prstGeom prst="rect">
            <a:avLst/>
          </a:prstGeom>
          <a:noFill/>
        </p:spPr>
        <p:txBody>
          <a:bodyPr wrap="square" rtlCol="0">
            <a:spAutoFit/>
          </a:bodyPr>
          <a:lstStyle/>
          <a:p>
            <a:r>
              <a:rPr kumimoji="1" lang="ja-JP" altLang="en-US">
                <a:latin typeface="BIZ UDPゴシック" panose="020B0400000000000000" pitchFamily="50" charset="-128"/>
                <a:ea typeface="BIZ UDPゴシック" panose="020B0400000000000000" pitchFamily="50" charset="-128"/>
              </a:rPr>
              <a:t>Ａ）　複数企業へのライセンス</a:t>
            </a:r>
          </a:p>
          <a:p>
            <a:r>
              <a:rPr kumimoji="1" lang="ja-JP" altLang="en-US">
                <a:latin typeface="BIZ UDPゴシック" panose="020B0400000000000000" pitchFamily="50" charset="-128"/>
                <a:ea typeface="BIZ UDPゴシック" panose="020B0400000000000000" pitchFamily="50" charset="-128"/>
              </a:rPr>
              <a:t>      （ケース例）　基盤的技術、広範囲な市場、投資リスクが低い技術</a:t>
            </a:r>
          </a:p>
        </p:txBody>
      </p:sp>
    </p:spTree>
    <p:extLst>
      <p:ext uri="{BB962C8B-B14F-4D97-AF65-F5344CB8AC3E}">
        <p14:creationId xmlns:p14="http://schemas.microsoft.com/office/powerpoint/2010/main" val="2407513118"/>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p:txBody>
          <a:bodyPr/>
          <a:lstStyle/>
          <a:p>
            <a:pPr marL="0" indent="0">
              <a:buNone/>
            </a:pPr>
            <a:r>
              <a:rPr lang="ja-JP" altLang="en-US"/>
              <a:t>研究成果のライセンス</a:t>
            </a:r>
            <a:r>
              <a:rPr kumimoji="1" lang="ja-JP" altLang="en-US"/>
              <a:t>方針</a:t>
            </a:r>
          </a:p>
          <a:p>
            <a:pPr marL="0" indent="0">
              <a:buNone/>
            </a:pPr>
            <a:endParaRPr kumimoji="1" lang="ja-JP" altLang="en-US"/>
          </a:p>
        </p:txBody>
      </p:sp>
      <p:sp>
        <p:nvSpPr>
          <p:cNvPr id="5" name="スライド番号プレースホルダー 4"/>
          <p:cNvSpPr>
            <a:spLocks noGrp="1"/>
          </p:cNvSpPr>
          <p:nvPr>
            <p:ph type="sldNum" sz="quarter" idx="4"/>
          </p:nvPr>
        </p:nvSpPr>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pPr/>
              <a:t>62</a:t>
            </a:fld>
            <a:endParaRPr kumimoji="1" lang="ja-JP" altLang="en-US">
              <a:latin typeface="BIZ UDPゴシック" panose="020B0400000000000000" pitchFamily="50" charset="-128"/>
              <a:ea typeface="BIZ UDPゴシック" panose="020B0400000000000000" pitchFamily="50" charset="-128"/>
            </a:endParaRPr>
          </a:p>
        </p:txBody>
      </p:sp>
      <p:sp>
        <p:nvSpPr>
          <p:cNvPr id="6" name="タイトル 1"/>
          <p:cNvSpPr>
            <a:spLocks noGrp="1"/>
          </p:cNvSpPr>
          <p:nvPr>
            <p:ph type="title"/>
          </p:nvPr>
        </p:nvSpPr>
        <p:spPr/>
        <p:txBody>
          <a:bodyPr>
            <a:noAutofit/>
          </a:bodyPr>
          <a:lstStyle/>
          <a:p>
            <a:r>
              <a:rPr lang="ja-JP" altLang="en-US"/>
              <a:t>研究成果のライセンスとは</a:t>
            </a:r>
            <a:endParaRPr kumimoji="1" lang="ja-JP" altLang="en-US"/>
          </a:p>
        </p:txBody>
      </p:sp>
      <p:sp>
        <p:nvSpPr>
          <p:cNvPr id="7" name="正方形/長方形 6"/>
          <p:cNvSpPr/>
          <p:nvPr/>
        </p:nvSpPr>
        <p:spPr>
          <a:xfrm>
            <a:off x="452679" y="1256400"/>
            <a:ext cx="9059572" cy="390958"/>
          </a:xfrm>
          <a:prstGeom prst="rect">
            <a:avLst/>
          </a:prstGeom>
          <a:noFill/>
          <a:ln w="28575" cap="rnd">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a:solidFill>
                  <a:schemeClr val="tx1"/>
                </a:solidFill>
                <a:latin typeface="BIZ UDPゴシック" panose="020B0400000000000000" pitchFamily="50" charset="-128"/>
                <a:ea typeface="BIZ UDPゴシック" panose="020B0400000000000000" pitchFamily="50" charset="-128"/>
              </a:rPr>
              <a:t>第三者に許諾する</a:t>
            </a:r>
            <a:r>
              <a:rPr kumimoji="1" lang="ja-JP" altLang="en-US">
                <a:solidFill>
                  <a:schemeClr val="accent3"/>
                </a:solidFill>
                <a:latin typeface="BIZ UDPゴシック" panose="020B0400000000000000" pitchFamily="50" charset="-128"/>
                <a:ea typeface="BIZ UDPゴシック" panose="020B0400000000000000" pitchFamily="50" charset="-128"/>
              </a:rPr>
              <a:t>実施許諾契約</a:t>
            </a:r>
            <a:r>
              <a:rPr kumimoji="1" lang="ja-JP" altLang="en-US">
                <a:solidFill>
                  <a:schemeClr val="tx1"/>
                </a:solidFill>
                <a:latin typeface="BIZ UDPゴシック" panose="020B0400000000000000" pitchFamily="50" charset="-128"/>
                <a:ea typeface="BIZ UDPゴシック" panose="020B0400000000000000" pitchFamily="50" charset="-128"/>
              </a:rPr>
              <a:t>を締結する契約条件が</a:t>
            </a:r>
            <a:r>
              <a:rPr kumimoji="1" lang="ja-JP" altLang="en-US">
                <a:solidFill>
                  <a:schemeClr val="accent3"/>
                </a:solidFill>
                <a:latin typeface="BIZ UDPゴシック" panose="020B0400000000000000" pitchFamily="50" charset="-128"/>
                <a:ea typeface="BIZ UDPゴシック" panose="020B0400000000000000" pitchFamily="50" charset="-128"/>
              </a:rPr>
              <a:t>ビジネスに大きな影響</a:t>
            </a:r>
            <a:r>
              <a:rPr kumimoji="1" lang="ja-JP" altLang="en-US">
                <a:solidFill>
                  <a:schemeClr val="tx1"/>
                </a:solidFill>
                <a:latin typeface="BIZ UDPゴシック" panose="020B0400000000000000" pitchFamily="50" charset="-128"/>
                <a:ea typeface="BIZ UDPゴシック" panose="020B0400000000000000" pitchFamily="50" charset="-128"/>
              </a:rPr>
              <a:t>を及ぼす。</a:t>
            </a:r>
            <a:endParaRPr kumimoji="1" lang="en-US" altLang="ja-JP">
              <a:solidFill>
                <a:schemeClr val="tx1"/>
              </a:solidFill>
              <a:latin typeface="BIZ UDPゴシック" panose="020B0400000000000000" pitchFamily="50" charset="-128"/>
              <a:ea typeface="BIZ UDPゴシック" panose="020B0400000000000000" pitchFamily="50" charset="-128"/>
            </a:endParaRPr>
          </a:p>
        </p:txBody>
      </p:sp>
      <p:sp>
        <p:nvSpPr>
          <p:cNvPr id="9" name="テキスト ボックス 8"/>
          <p:cNvSpPr txBox="1">
            <a:spLocks noChangeArrowheads="1"/>
          </p:cNvSpPr>
          <p:nvPr/>
        </p:nvSpPr>
        <p:spPr bwMode="auto">
          <a:xfrm>
            <a:off x="462062" y="4171785"/>
            <a:ext cx="4664979"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a:latin typeface="BIZ UDPゴシック" panose="020B0400000000000000" pitchFamily="50" charset="-128"/>
                <a:ea typeface="BIZ UDPゴシック" panose="020B0400000000000000" pitchFamily="50" charset="-128"/>
              </a:rPr>
              <a:t>③特許実施許諾料の対象</a:t>
            </a:r>
            <a:endParaRPr lang="en-US" altLang="ja-JP" sz="1600">
              <a:latin typeface="BIZ UDPゴシック" panose="020B0400000000000000" pitchFamily="50" charset="-128"/>
              <a:ea typeface="BIZ UDPゴシック" panose="020B0400000000000000" pitchFamily="50" charset="-128"/>
            </a:endParaRPr>
          </a:p>
        </p:txBody>
      </p:sp>
      <p:sp>
        <p:nvSpPr>
          <p:cNvPr id="12" name="テキスト ボックス 11"/>
          <p:cNvSpPr txBox="1">
            <a:spLocks noChangeArrowheads="1"/>
          </p:cNvSpPr>
          <p:nvPr/>
        </p:nvSpPr>
        <p:spPr bwMode="auto">
          <a:xfrm>
            <a:off x="462063" y="2977863"/>
            <a:ext cx="229076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a:latin typeface="BIZ UDPゴシック" panose="020B0400000000000000" pitchFamily="50" charset="-128"/>
                <a:ea typeface="BIZ UDPゴシック" panose="020B0400000000000000" pitchFamily="50" charset="-128"/>
              </a:rPr>
              <a:t>②実施料金の決め方</a:t>
            </a:r>
            <a:endParaRPr lang="en-US" altLang="ja-JP" sz="1600">
              <a:latin typeface="BIZ UDPゴシック" panose="020B0400000000000000" pitchFamily="50" charset="-128"/>
              <a:ea typeface="BIZ UDPゴシック" panose="020B0400000000000000" pitchFamily="50" charset="-128"/>
            </a:endParaRPr>
          </a:p>
        </p:txBody>
      </p:sp>
      <p:sp>
        <p:nvSpPr>
          <p:cNvPr id="14" name="テキスト ボックス 13"/>
          <p:cNvSpPr txBox="1">
            <a:spLocks noChangeArrowheads="1"/>
          </p:cNvSpPr>
          <p:nvPr/>
        </p:nvSpPr>
        <p:spPr bwMode="auto">
          <a:xfrm>
            <a:off x="452438" y="1656032"/>
            <a:ext cx="1620957"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a:latin typeface="BIZ UDPゴシック" panose="020B0400000000000000" pitchFamily="50" charset="-128"/>
                <a:ea typeface="BIZ UDPゴシック" panose="020B0400000000000000" pitchFamily="50" charset="-128"/>
              </a:rPr>
              <a:t>①許諾対象特許</a:t>
            </a:r>
            <a:endParaRPr lang="en-US" altLang="ja-JP" sz="1600">
              <a:latin typeface="BIZ UDPゴシック" panose="020B0400000000000000" pitchFamily="50" charset="-128"/>
              <a:ea typeface="BIZ UDPゴシック" panose="020B0400000000000000" pitchFamily="50" charset="-128"/>
            </a:endParaRPr>
          </a:p>
        </p:txBody>
      </p:sp>
      <p:sp>
        <p:nvSpPr>
          <p:cNvPr id="16" name="テキスト ボックス 15"/>
          <p:cNvSpPr txBox="1">
            <a:spLocks noChangeArrowheads="1"/>
          </p:cNvSpPr>
          <p:nvPr/>
        </p:nvSpPr>
        <p:spPr bwMode="auto">
          <a:xfrm>
            <a:off x="4953000" y="1655211"/>
            <a:ext cx="2196435"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a:latin typeface="BIZ UDPゴシック" panose="020B0400000000000000" pitchFamily="50" charset="-128"/>
                <a:ea typeface="BIZ UDPゴシック" panose="020B0400000000000000" pitchFamily="50" charset="-128"/>
              </a:rPr>
              <a:t>④独占実施　</a:t>
            </a:r>
            <a:r>
              <a:rPr lang="en-US" altLang="ja-JP" sz="1600">
                <a:latin typeface="BIZ UDPゴシック" panose="020B0400000000000000" pitchFamily="50" charset="-128"/>
                <a:ea typeface="BIZ UDPゴシック" panose="020B0400000000000000" pitchFamily="50" charset="-128"/>
              </a:rPr>
              <a:t>-</a:t>
            </a:r>
            <a:r>
              <a:rPr lang="ja-JP" altLang="en-US" sz="1600">
                <a:latin typeface="BIZ UDPゴシック" panose="020B0400000000000000" pitchFamily="50" charset="-128"/>
                <a:ea typeface="BIZ UDPゴシック" panose="020B0400000000000000" pitchFamily="50" charset="-128"/>
              </a:rPr>
              <a:t>　非独占</a:t>
            </a:r>
            <a:endParaRPr lang="en-US" altLang="ja-JP" sz="1600">
              <a:latin typeface="BIZ UDPゴシック" panose="020B0400000000000000" pitchFamily="50" charset="-128"/>
              <a:ea typeface="BIZ UDPゴシック" panose="020B0400000000000000" pitchFamily="50" charset="-128"/>
            </a:endParaRPr>
          </a:p>
        </p:txBody>
      </p:sp>
      <p:sp>
        <p:nvSpPr>
          <p:cNvPr id="18" name="テキスト ボックス 17"/>
          <p:cNvSpPr txBox="1">
            <a:spLocks noChangeArrowheads="1"/>
          </p:cNvSpPr>
          <p:nvPr/>
        </p:nvSpPr>
        <p:spPr bwMode="auto">
          <a:xfrm>
            <a:off x="4953000" y="2996822"/>
            <a:ext cx="131318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1600">
                <a:latin typeface="BIZ UDPゴシック" panose="020B0400000000000000" pitchFamily="50" charset="-128"/>
                <a:ea typeface="BIZ UDPゴシック" panose="020B0400000000000000" pitchFamily="50" charset="-128"/>
              </a:rPr>
              <a:t>⑤期間・地域</a:t>
            </a:r>
            <a:endParaRPr lang="en-US" altLang="ja-JP" sz="1600">
              <a:latin typeface="BIZ UDPゴシック" panose="020B0400000000000000" pitchFamily="50" charset="-128"/>
              <a:ea typeface="BIZ UDPゴシック" panose="020B0400000000000000" pitchFamily="50" charset="-128"/>
            </a:endParaRPr>
          </a:p>
        </p:txBody>
      </p:sp>
      <p:sp>
        <p:nvSpPr>
          <p:cNvPr id="20" name="角丸四角形 19"/>
          <p:cNvSpPr/>
          <p:nvPr/>
        </p:nvSpPr>
        <p:spPr>
          <a:xfrm>
            <a:off x="452438" y="2035983"/>
            <a:ext cx="4297056" cy="900483"/>
          </a:xfrm>
          <a:prstGeom prst="roundRect">
            <a:avLst>
              <a:gd name="adj" fmla="val 12997"/>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a:solidFill>
                  <a:schemeClr val="tx1"/>
                </a:solidFill>
                <a:latin typeface="BIZ UDPゴシック" panose="020B0400000000000000" pitchFamily="50" charset="-128"/>
                <a:ea typeface="BIZ UDPゴシック" panose="020B0400000000000000" pitchFamily="50" charset="-128"/>
              </a:rPr>
              <a:t>・特許リストで特定、技術・製品分野で限定、法人で指定など</a:t>
            </a:r>
          </a:p>
          <a:p>
            <a:r>
              <a:rPr lang="ja-JP" altLang="en-US" sz="1600">
                <a:solidFill>
                  <a:schemeClr val="tx1"/>
                </a:solidFill>
                <a:latin typeface="BIZ UDPゴシック" panose="020B0400000000000000" pitchFamily="50" charset="-128"/>
                <a:ea typeface="BIZ UDPゴシック" panose="020B0400000000000000" pitchFamily="50" charset="-128"/>
              </a:rPr>
              <a:t>・登録済</a:t>
            </a:r>
            <a:r>
              <a:rPr lang="en-US" altLang="ja-JP" sz="1600">
                <a:solidFill>
                  <a:schemeClr val="tx1"/>
                </a:solidFill>
                <a:latin typeface="BIZ UDPゴシック" panose="020B0400000000000000" pitchFamily="50" charset="-128"/>
                <a:ea typeface="BIZ UDPゴシック" panose="020B0400000000000000" pitchFamily="50" charset="-128"/>
              </a:rPr>
              <a:t>-</a:t>
            </a:r>
            <a:r>
              <a:rPr lang="ja-JP" altLang="en-US" sz="1600">
                <a:solidFill>
                  <a:schemeClr val="tx1"/>
                </a:solidFill>
                <a:latin typeface="BIZ UDPゴシック" panose="020B0400000000000000" pitchFamily="50" charset="-128"/>
                <a:ea typeface="BIZ UDPゴシック" panose="020B0400000000000000" pitchFamily="50" charset="-128"/>
              </a:rPr>
              <a:t>出願済</a:t>
            </a:r>
            <a:r>
              <a:rPr lang="en-US" altLang="ja-JP" sz="1600">
                <a:solidFill>
                  <a:schemeClr val="tx1"/>
                </a:solidFill>
                <a:latin typeface="BIZ UDPゴシック" panose="020B0400000000000000" pitchFamily="50" charset="-128"/>
                <a:ea typeface="BIZ UDPゴシック" panose="020B0400000000000000" pitchFamily="50" charset="-128"/>
              </a:rPr>
              <a:t>-</a:t>
            </a:r>
            <a:r>
              <a:rPr lang="ja-JP" altLang="en-US" sz="1600">
                <a:solidFill>
                  <a:schemeClr val="tx1"/>
                </a:solidFill>
                <a:latin typeface="BIZ UDPゴシック" panose="020B0400000000000000" pitchFamily="50" charset="-128"/>
                <a:ea typeface="BIZ UDPゴシック" panose="020B0400000000000000" pitchFamily="50" charset="-128"/>
              </a:rPr>
              <a:t>将来の出願も含む　等　</a:t>
            </a:r>
          </a:p>
        </p:txBody>
      </p:sp>
      <p:sp>
        <p:nvSpPr>
          <p:cNvPr id="21" name="角丸四角形 20"/>
          <p:cNvSpPr/>
          <p:nvPr/>
        </p:nvSpPr>
        <p:spPr>
          <a:xfrm>
            <a:off x="452438" y="3357814"/>
            <a:ext cx="4297056" cy="772574"/>
          </a:xfrm>
          <a:prstGeom prst="roundRect">
            <a:avLst>
              <a:gd name="adj" fmla="val 12997"/>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600">
                <a:solidFill>
                  <a:srgbClr val="000000"/>
                </a:solidFill>
                <a:latin typeface="BIZ UDPゴシック" panose="020B0400000000000000" pitchFamily="50" charset="-128"/>
                <a:ea typeface="BIZ UDPゴシック" panose="020B0400000000000000" pitchFamily="50" charset="-128"/>
              </a:rPr>
              <a:t>・一時払い　ｖｓ　ランニングロイヤリティー</a:t>
            </a:r>
            <a:endParaRPr lang="en-US" altLang="ja-JP" sz="1600">
              <a:solidFill>
                <a:srgbClr val="000000"/>
              </a:solidFill>
              <a:latin typeface="BIZ UDPゴシック" panose="020B0400000000000000" pitchFamily="50" charset="-128"/>
              <a:ea typeface="BIZ UDPゴシック" panose="020B0400000000000000" pitchFamily="50" charset="-128"/>
            </a:endParaRPr>
          </a:p>
          <a:p>
            <a:pPr lvl="0"/>
            <a:r>
              <a:rPr lang="ja-JP" altLang="en-US" sz="1600">
                <a:solidFill>
                  <a:srgbClr val="000000"/>
                </a:solidFill>
                <a:latin typeface="BIZ UDPゴシック" panose="020B0400000000000000" pitchFamily="50" charset="-128"/>
                <a:ea typeface="BIZ UDPゴシック" panose="020B0400000000000000" pitchFamily="50" charset="-128"/>
              </a:rPr>
              <a:t>・絶対額　　ｖｓ　製品価格の一定割合</a:t>
            </a:r>
            <a:endParaRPr lang="en-US" altLang="ja-JP" sz="1600">
              <a:solidFill>
                <a:srgbClr val="000000"/>
              </a:solidFill>
              <a:latin typeface="BIZ UDPゴシック" panose="020B0400000000000000" pitchFamily="50" charset="-128"/>
              <a:ea typeface="BIZ UDPゴシック" panose="020B0400000000000000" pitchFamily="50" charset="-128"/>
            </a:endParaRPr>
          </a:p>
        </p:txBody>
      </p:sp>
      <p:sp>
        <p:nvSpPr>
          <p:cNvPr id="22" name="角丸四角形 21"/>
          <p:cNvSpPr/>
          <p:nvPr/>
        </p:nvSpPr>
        <p:spPr>
          <a:xfrm>
            <a:off x="452438" y="4551736"/>
            <a:ext cx="4297056" cy="1750922"/>
          </a:xfrm>
          <a:prstGeom prst="roundRect">
            <a:avLst>
              <a:gd name="adj" fmla="val 12997"/>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ja-JP" altLang="en-US" sz="1600">
                <a:solidFill>
                  <a:srgbClr val="000000"/>
                </a:solidFill>
                <a:latin typeface="BIZ UDPゴシック" panose="020B0400000000000000" pitchFamily="50" charset="-128"/>
                <a:ea typeface="BIZ UDPゴシック" panose="020B0400000000000000" pitchFamily="50" charset="-128"/>
              </a:rPr>
              <a:t>特許実施許諾料を取る対象によって経営戦略が変わる</a:t>
            </a:r>
            <a:endParaRPr lang="en-US" altLang="ja-JP" sz="1600">
              <a:solidFill>
                <a:srgbClr val="000000"/>
              </a:solidFill>
              <a:latin typeface="BIZ UDPゴシック" panose="020B0400000000000000" pitchFamily="50" charset="-128"/>
              <a:ea typeface="BIZ UDPゴシック" panose="020B0400000000000000" pitchFamily="50" charset="-128"/>
            </a:endParaRPr>
          </a:p>
          <a:p>
            <a:pPr lvl="0"/>
            <a:r>
              <a:rPr lang="ja-JP" altLang="en-US" sz="1600">
                <a:solidFill>
                  <a:srgbClr val="000000"/>
                </a:solidFill>
                <a:latin typeface="BIZ UDPゴシック" panose="020B0400000000000000" pitchFamily="50" charset="-128"/>
                <a:ea typeface="BIZ UDPゴシック" panose="020B0400000000000000" pitchFamily="50" charset="-128"/>
              </a:rPr>
              <a:t>・デジタル放送　　　</a:t>
            </a:r>
            <a:endParaRPr lang="en-US" altLang="ja-JP" sz="1600">
              <a:solidFill>
                <a:srgbClr val="000000"/>
              </a:solidFill>
              <a:latin typeface="BIZ UDPゴシック" panose="020B0400000000000000" pitchFamily="50" charset="-128"/>
              <a:ea typeface="BIZ UDPゴシック" panose="020B0400000000000000" pitchFamily="50" charset="-128"/>
            </a:endParaRPr>
          </a:p>
          <a:p>
            <a:pPr lvl="0"/>
            <a:r>
              <a:rPr lang="ja-JP" altLang="en-US" sz="1600">
                <a:solidFill>
                  <a:srgbClr val="000000"/>
                </a:solidFill>
                <a:latin typeface="BIZ UDPゴシック" panose="020B0400000000000000" pitchFamily="50" charset="-128"/>
                <a:ea typeface="BIZ UDPゴシック" panose="020B0400000000000000" pitchFamily="50" charset="-128"/>
              </a:rPr>
              <a:t>チューナ</a:t>
            </a:r>
            <a:r>
              <a:rPr lang="en-US" altLang="ja-JP" sz="1600">
                <a:solidFill>
                  <a:srgbClr val="000000"/>
                </a:solidFill>
                <a:latin typeface="BIZ UDPゴシック" panose="020B0400000000000000" pitchFamily="50" charset="-128"/>
                <a:ea typeface="BIZ UDPゴシック" panose="020B0400000000000000" pitchFamily="50" charset="-128"/>
              </a:rPr>
              <a:t>1</a:t>
            </a:r>
            <a:r>
              <a:rPr lang="ja-JP" altLang="en-US" sz="1600">
                <a:solidFill>
                  <a:srgbClr val="000000"/>
                </a:solidFill>
                <a:latin typeface="BIZ UDPゴシック" panose="020B0400000000000000" pitchFamily="50" charset="-128"/>
                <a:ea typeface="BIZ UDPゴシック" panose="020B0400000000000000" pitchFamily="50" charset="-128"/>
              </a:rPr>
              <a:t>個ごとに</a:t>
            </a:r>
            <a:r>
              <a:rPr lang="en-US" altLang="ja-JP" sz="1600">
                <a:solidFill>
                  <a:srgbClr val="000000"/>
                </a:solidFill>
                <a:latin typeface="BIZ UDPゴシック" panose="020B0400000000000000" pitchFamily="50" charset="-128"/>
                <a:ea typeface="BIZ UDPゴシック" panose="020B0400000000000000" pitchFamily="50" charset="-128"/>
              </a:rPr>
              <a:t>100</a:t>
            </a:r>
            <a:r>
              <a:rPr lang="ja-JP" altLang="en-US" sz="1600">
                <a:solidFill>
                  <a:srgbClr val="000000"/>
                </a:solidFill>
                <a:latin typeface="BIZ UDPゴシック" panose="020B0400000000000000" pitchFamily="50" charset="-128"/>
                <a:ea typeface="BIZ UDPゴシック" panose="020B0400000000000000" pitchFamily="50" charset="-128"/>
              </a:rPr>
              <a:t>円、　受信機ではない</a:t>
            </a:r>
          </a:p>
          <a:p>
            <a:pPr lvl="0"/>
            <a:r>
              <a:rPr lang="ja-JP" altLang="en-US" sz="1600">
                <a:solidFill>
                  <a:srgbClr val="000000"/>
                </a:solidFill>
                <a:latin typeface="BIZ UDPゴシック" panose="020B0400000000000000" pitchFamily="50" charset="-128"/>
                <a:ea typeface="BIZ UDPゴシック" panose="020B0400000000000000" pitchFamily="50" charset="-128"/>
              </a:rPr>
              <a:t>・携帯電話　　　　　 </a:t>
            </a:r>
            <a:endParaRPr lang="en-US" altLang="ja-JP" sz="1600">
              <a:solidFill>
                <a:srgbClr val="000000"/>
              </a:solidFill>
              <a:latin typeface="BIZ UDPゴシック" panose="020B0400000000000000" pitchFamily="50" charset="-128"/>
              <a:ea typeface="BIZ UDPゴシック" panose="020B0400000000000000" pitchFamily="50" charset="-128"/>
            </a:endParaRPr>
          </a:p>
          <a:p>
            <a:pPr lvl="0"/>
            <a:r>
              <a:rPr lang="ja-JP" altLang="en-US" sz="1600">
                <a:solidFill>
                  <a:srgbClr val="000000"/>
                </a:solidFill>
                <a:latin typeface="BIZ UDPゴシック" panose="020B0400000000000000" pitchFamily="50" charset="-128"/>
                <a:ea typeface="BIZ UDPゴシック" panose="020B0400000000000000" pitchFamily="50" charset="-128"/>
              </a:rPr>
              <a:t>ハンドセットごとに価格の</a:t>
            </a:r>
            <a:r>
              <a:rPr lang="en-US" altLang="ja-JP" sz="1600">
                <a:solidFill>
                  <a:srgbClr val="000000"/>
                </a:solidFill>
                <a:latin typeface="BIZ UDPゴシック" panose="020B0400000000000000" pitchFamily="50" charset="-128"/>
                <a:ea typeface="BIZ UDPゴシック" panose="020B0400000000000000" pitchFamily="50" charset="-128"/>
              </a:rPr>
              <a:t>5</a:t>
            </a:r>
            <a:r>
              <a:rPr lang="ja-JP" altLang="en-US" sz="1600">
                <a:solidFill>
                  <a:srgbClr val="000000"/>
                </a:solidFill>
                <a:latin typeface="BIZ UDPゴシック" panose="020B0400000000000000" pitchFamily="50" charset="-128"/>
                <a:ea typeface="BIZ UDPゴシック" panose="020B0400000000000000" pitchFamily="50" charset="-128"/>
              </a:rPr>
              <a:t>～</a:t>
            </a:r>
            <a:r>
              <a:rPr lang="en-US" altLang="ja-JP" sz="1600">
                <a:solidFill>
                  <a:srgbClr val="000000"/>
                </a:solidFill>
                <a:latin typeface="BIZ UDPゴシック" panose="020B0400000000000000" pitchFamily="50" charset="-128"/>
                <a:ea typeface="BIZ UDPゴシック" panose="020B0400000000000000" pitchFamily="50" charset="-128"/>
              </a:rPr>
              <a:t>10</a:t>
            </a:r>
            <a:r>
              <a:rPr lang="ja-JP" altLang="en-US" sz="1600">
                <a:solidFill>
                  <a:srgbClr val="000000"/>
                </a:solidFill>
                <a:latin typeface="BIZ UDPゴシック" panose="020B0400000000000000" pitchFamily="50" charset="-128"/>
                <a:ea typeface="BIZ UDPゴシック" panose="020B0400000000000000" pitchFamily="50" charset="-128"/>
              </a:rPr>
              <a:t>％</a:t>
            </a:r>
          </a:p>
        </p:txBody>
      </p:sp>
      <p:sp>
        <p:nvSpPr>
          <p:cNvPr id="23" name="角丸四角形 22"/>
          <p:cNvSpPr/>
          <p:nvPr/>
        </p:nvSpPr>
        <p:spPr>
          <a:xfrm>
            <a:off x="4982465" y="2034876"/>
            <a:ext cx="4506602" cy="900483"/>
          </a:xfrm>
          <a:prstGeom prst="roundRect">
            <a:avLst>
              <a:gd name="adj" fmla="val 12997"/>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a:solidFill>
                  <a:schemeClr val="tx1"/>
                </a:solidFill>
                <a:latin typeface="BIZ UDPゴシック" panose="020B0400000000000000" pitchFamily="50" charset="-128"/>
                <a:ea typeface="BIZ UDPゴシック" panose="020B0400000000000000" pitchFamily="50" charset="-128"/>
              </a:rPr>
              <a:t>・独占実施契約者以外には許諾せず、高額ロイヤリティー</a:t>
            </a:r>
          </a:p>
          <a:p>
            <a:r>
              <a:rPr lang="ja-JP" altLang="en-US" sz="1600">
                <a:solidFill>
                  <a:schemeClr val="tx1"/>
                </a:solidFill>
                <a:latin typeface="BIZ UDPゴシック" panose="020B0400000000000000" pitchFamily="50" charset="-128"/>
                <a:ea typeface="BIZ UDPゴシック" panose="020B0400000000000000" pitchFamily="50" charset="-128"/>
              </a:rPr>
              <a:t>・非独占　　　 それ以外の者にも許諾する</a:t>
            </a:r>
          </a:p>
        </p:txBody>
      </p:sp>
      <p:sp>
        <p:nvSpPr>
          <p:cNvPr id="24" name="角丸四角形 23"/>
          <p:cNvSpPr/>
          <p:nvPr/>
        </p:nvSpPr>
        <p:spPr>
          <a:xfrm>
            <a:off x="4981457" y="3355023"/>
            <a:ext cx="4507610" cy="1879013"/>
          </a:xfrm>
          <a:prstGeom prst="roundRect">
            <a:avLst>
              <a:gd name="adj" fmla="val 12997"/>
            </a:avLst>
          </a:prstGeom>
          <a:noFill/>
          <a:ln w="28575">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ja-JP" altLang="en-US" sz="1600">
                <a:solidFill>
                  <a:schemeClr val="tx1"/>
                </a:solidFill>
                <a:latin typeface="BIZ UDPゴシック" panose="020B0400000000000000" pitchFamily="50" charset="-128"/>
                <a:ea typeface="BIZ UDPゴシック" panose="020B0400000000000000" pitchFamily="50" charset="-128"/>
              </a:rPr>
              <a:t>・</a:t>
            </a:r>
            <a:r>
              <a:rPr lang="en-US" altLang="ja-JP" sz="1600">
                <a:solidFill>
                  <a:schemeClr val="tx1"/>
                </a:solidFill>
                <a:latin typeface="BIZ UDPゴシック" panose="020B0400000000000000" pitchFamily="50" charset="-128"/>
                <a:ea typeface="BIZ UDPゴシック" panose="020B0400000000000000" pitchFamily="50" charset="-128"/>
              </a:rPr>
              <a:t>5-10</a:t>
            </a:r>
            <a:r>
              <a:rPr lang="ja-JP" altLang="en-US" sz="1600">
                <a:solidFill>
                  <a:schemeClr val="tx1"/>
                </a:solidFill>
                <a:latin typeface="BIZ UDPゴシック" panose="020B0400000000000000" pitchFamily="50" charset="-128"/>
                <a:ea typeface="BIZ UDPゴシック" panose="020B0400000000000000" pitchFamily="50" charset="-128"/>
              </a:rPr>
              <a:t>年の期間を設定して、契約見直しタイミングを作る</a:t>
            </a:r>
          </a:p>
          <a:p>
            <a:r>
              <a:rPr lang="ja-JP" altLang="en-US" sz="1600">
                <a:solidFill>
                  <a:schemeClr val="tx1"/>
                </a:solidFill>
                <a:latin typeface="BIZ UDPゴシック" panose="020B0400000000000000" pitchFamily="50" charset="-128"/>
                <a:ea typeface="BIZ UDPゴシック" panose="020B0400000000000000" pitchFamily="50" charset="-128"/>
              </a:rPr>
              <a:t>・アライアンス関係継続を想定する場合、“特許権満了”など</a:t>
            </a:r>
          </a:p>
          <a:p>
            <a:r>
              <a:rPr lang="ja-JP" altLang="en-US" sz="1600">
                <a:solidFill>
                  <a:schemeClr val="tx1"/>
                </a:solidFill>
                <a:latin typeface="BIZ UDPゴシック" panose="020B0400000000000000" pitchFamily="50" charset="-128"/>
                <a:ea typeface="BIZ UDPゴシック" panose="020B0400000000000000" pitchFamily="50" charset="-128"/>
              </a:rPr>
              <a:t>・自社、許諾先の経営戦略で、許諾先を分割</a:t>
            </a:r>
          </a:p>
          <a:p>
            <a:r>
              <a:rPr lang="ja-JP" altLang="en-US" sz="1600">
                <a:solidFill>
                  <a:schemeClr val="tx1"/>
                </a:solidFill>
                <a:latin typeface="BIZ UDPゴシック" panose="020B0400000000000000" pitchFamily="50" charset="-128"/>
                <a:ea typeface="BIZ UDPゴシック" panose="020B0400000000000000" pitchFamily="50" charset="-128"/>
              </a:rPr>
              <a:t>　例　アジア・米国　⇒自社で事業化</a:t>
            </a:r>
          </a:p>
          <a:p>
            <a:r>
              <a:rPr lang="ja-JP" altLang="en-US" sz="1600">
                <a:solidFill>
                  <a:schemeClr val="tx1"/>
                </a:solidFill>
                <a:latin typeface="BIZ UDPゴシック" panose="020B0400000000000000" pitchFamily="50" charset="-128"/>
                <a:ea typeface="BIZ UDPゴシック" panose="020B0400000000000000" pitchFamily="50" charset="-128"/>
              </a:rPr>
              <a:t>　　　南アメリカ　　 ⇒許諾先が事業化</a:t>
            </a:r>
          </a:p>
        </p:txBody>
      </p:sp>
      <p:sp>
        <p:nvSpPr>
          <p:cNvPr id="17" name="フッター プレースホルダー 3">
            <a:extLst>
              <a:ext uri="{FF2B5EF4-FFF2-40B4-BE49-F238E27FC236}">
                <a16:creationId xmlns:a16="http://schemas.microsoft.com/office/drawing/2014/main" id="{33551834-66A8-0F55-5B0D-429B3D40ED66}"/>
              </a:ext>
            </a:extLst>
          </p:cNvPr>
          <p:cNvSpPr>
            <a:spLocks noGrp="1"/>
          </p:cNvSpPr>
          <p:nvPr>
            <p:ph type="ftr" sz="quarter" idx="3"/>
          </p:nvPr>
        </p:nvSpPr>
        <p:spPr>
          <a:xfrm>
            <a:off x="5730240" y="6509394"/>
            <a:ext cx="3758827" cy="320040"/>
          </a:xfrm>
        </p:spPr>
        <p:txBody>
          <a:bodyPr/>
          <a:lstStyle/>
          <a:p>
            <a:r>
              <a:rPr kumimoji="1" lang="ja-JP" altLang="en-US" dirty="0">
                <a:latin typeface="BIZ UDPゴシック" panose="020B0400000000000000" pitchFamily="50" charset="-128"/>
                <a:ea typeface="BIZ UDPゴシック" panose="020B0400000000000000" pitchFamily="50" charset="-128"/>
              </a:rPr>
              <a:t>資料：名古屋大学「</a:t>
            </a:r>
            <a:r>
              <a:rPr kumimoji="1" lang="ja-JP" altLang="en-US" dirty="0">
                <a:latin typeface="BIZ UDPゴシック" panose="020B0400000000000000" pitchFamily="50" charset="-128"/>
              </a:rPr>
              <a:t>特許戦略、企業や大学の特許マネジメント」</a:t>
            </a:r>
            <a:r>
              <a:rPr kumimoji="1" lang="en-US" altLang="ja-JP" dirty="0">
                <a:latin typeface="BIZ UDPゴシック" panose="020B0400000000000000" pitchFamily="50" charset="-128"/>
                <a:ea typeface="BIZ UDPゴシック" panose="020B0400000000000000" pitchFamily="50" charset="-128"/>
              </a:rPr>
              <a:t>, P.32-33</a:t>
            </a:r>
            <a:r>
              <a:rPr kumimoji="1" lang="ja-JP" altLang="en-US" dirty="0">
                <a:latin typeface="BIZ UDPゴシック" panose="020B0400000000000000" pitchFamily="50" charset="-128"/>
                <a:ea typeface="BIZ UDPゴシック" panose="020B0400000000000000" pitchFamily="50" charset="-128"/>
              </a:rPr>
              <a:t>を基に作成</a:t>
            </a:r>
          </a:p>
        </p:txBody>
      </p:sp>
      <p:sp>
        <p:nvSpPr>
          <p:cNvPr id="10" name="正方形/長方形 9">
            <a:extLst>
              <a:ext uri="{FF2B5EF4-FFF2-40B4-BE49-F238E27FC236}">
                <a16:creationId xmlns:a16="http://schemas.microsoft.com/office/drawing/2014/main" id="{A166D57D-080F-E8E5-CE5E-A1C389318CA8}"/>
              </a:ext>
            </a:extLst>
          </p:cNvPr>
          <p:cNvSpPr/>
          <p:nvPr/>
        </p:nvSpPr>
        <p:spPr>
          <a:xfrm>
            <a:off x="462063" y="730232"/>
            <a:ext cx="3246726" cy="3600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1" lang="ja-JP" altLang="en-US"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実施許諾（ライセンス）契約</a:t>
            </a:r>
          </a:p>
        </p:txBody>
      </p:sp>
      <p:sp>
        <p:nvSpPr>
          <p:cNvPr id="11" name="テキスト ボックス 10">
            <a:extLst>
              <a:ext uri="{FF2B5EF4-FFF2-40B4-BE49-F238E27FC236}">
                <a16:creationId xmlns:a16="http://schemas.microsoft.com/office/drawing/2014/main" id="{86A252C4-8BDD-8179-51A8-75FF9F72E661}"/>
              </a:ext>
            </a:extLst>
          </p:cNvPr>
          <p:cNvSpPr txBox="1"/>
          <p:nvPr/>
        </p:nvSpPr>
        <p:spPr>
          <a:xfrm>
            <a:off x="5195008" y="5594772"/>
            <a:ext cx="4297056" cy="707886"/>
          </a:xfrm>
          <a:prstGeom prst="rect">
            <a:avLst/>
          </a:prstGeom>
          <a:solidFill>
            <a:schemeClr val="accent4">
              <a:lumMod val="20000"/>
              <a:lumOff val="80000"/>
            </a:schemeClr>
          </a:solidFill>
          <a:ln w="69850">
            <a:solidFill>
              <a:schemeClr val="accent4">
                <a:lumMod val="20000"/>
                <a:lumOff val="80000"/>
              </a:schemeClr>
            </a:solidFill>
          </a:ln>
        </p:spPr>
        <p:style>
          <a:lnRef idx="1">
            <a:schemeClr val="accent6"/>
          </a:lnRef>
          <a:fillRef idx="2">
            <a:schemeClr val="accent6"/>
          </a:fillRef>
          <a:effectRef idx="1">
            <a:schemeClr val="accent6"/>
          </a:effectRef>
          <a:fontRef idx="minor">
            <a:schemeClr val="dk1"/>
          </a:fontRef>
        </p:style>
        <p:txBody>
          <a:bodyPr wrap="square" rtlCol="0">
            <a:spAutoFit/>
          </a:bodyPr>
          <a:lstStyle/>
          <a:p>
            <a:pPr algn="ctr"/>
            <a:r>
              <a:rPr kumimoji="1" lang="ja-JP" altLang="en-US" sz="2000">
                <a:latin typeface="BIZ UDPゴシック" panose="020B0400000000000000" pitchFamily="50" charset="-128"/>
                <a:ea typeface="BIZ UDPゴシック" panose="020B0400000000000000" pitchFamily="50" charset="-128"/>
              </a:rPr>
              <a:t>契約条件を議論し、不利にならない契約を締結する必要がある。</a:t>
            </a:r>
          </a:p>
        </p:txBody>
      </p:sp>
    </p:spTree>
    <p:extLst>
      <p:ext uri="{BB962C8B-B14F-4D97-AF65-F5344CB8AC3E}">
        <p14:creationId xmlns:p14="http://schemas.microsoft.com/office/powerpoint/2010/main" val="2014153756"/>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目次</a:t>
            </a:r>
            <a:endParaRPr kumimoji="1" lang="ja-JP" altLang="en-US"/>
          </a:p>
        </p:txBody>
      </p:sp>
      <p:sp>
        <p:nvSpPr>
          <p:cNvPr id="4" name="スライド番号プレースホルダー 3"/>
          <p:cNvSpPr>
            <a:spLocks noGrp="1"/>
          </p:cNvSpPr>
          <p:nvPr>
            <p:ph type="sldNum" sz="quarter" idx="11"/>
          </p:nvPr>
        </p:nvSpPr>
        <p:spPr/>
        <p:txBody>
          <a:bodyPr/>
          <a:lstStyle/>
          <a:p>
            <a:fld id="{A1D487B2-B3D4-4B12-876F-840864ED41B0}" type="slidenum">
              <a:rPr kumimoji="1" lang="ja-JP" altLang="en-US" smtClean="0"/>
              <a:t>63</a:t>
            </a:fld>
            <a:endParaRPr kumimoji="1" lang="ja-JP" altLang="en-US"/>
          </a:p>
        </p:txBody>
      </p:sp>
      <p:sp>
        <p:nvSpPr>
          <p:cNvPr id="6" name="正方形/長方形 5">
            <a:extLst>
              <a:ext uri="{FF2B5EF4-FFF2-40B4-BE49-F238E27FC236}">
                <a16:creationId xmlns:a16="http://schemas.microsoft.com/office/drawing/2014/main" id="{B8CE72EB-1328-2DA1-7F63-E03E74C8435B}"/>
              </a:ext>
            </a:extLst>
          </p:cNvPr>
          <p:cNvSpPr/>
          <p:nvPr/>
        </p:nvSpPr>
        <p:spPr>
          <a:xfrm>
            <a:off x="1021982" y="2468890"/>
            <a:ext cx="8096618" cy="1938992"/>
          </a:xfrm>
          <a:prstGeom prst="rect">
            <a:avLst/>
          </a:prstGeom>
        </p:spPr>
        <p:txBody>
          <a:bodyPr wrap="square">
            <a:spAutoFit/>
          </a:bodyPr>
          <a:lstStyle/>
          <a:p>
            <a:pPr marL="342900" indent="-342900">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研究成果のライセンスとは</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endParaRPr lang="ja-JP" altLang="en-US" sz="240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a:latin typeface="BIZ UDPゴシック" panose="020B0400000000000000" pitchFamily="50" charset="-128"/>
                <a:ea typeface="BIZ UDPゴシック" panose="020B0400000000000000" pitchFamily="50" charset="-128"/>
              </a:rPr>
              <a:t>大学発スタートアップ設立に伴うライセンス契約について</a:t>
            </a:r>
            <a:endParaRPr lang="en-US" altLang="ja-JP" sz="240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endParaRPr lang="ja-JP" altLang="en-US" sz="240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大学の</a:t>
            </a:r>
            <a:r>
              <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rPr>
              <a:t>TLO</a:t>
            </a: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（技術移転機関）の役割について</a:t>
            </a:r>
          </a:p>
        </p:txBody>
      </p:sp>
    </p:spTree>
    <p:extLst>
      <p:ext uri="{BB962C8B-B14F-4D97-AF65-F5344CB8AC3E}">
        <p14:creationId xmlns:p14="http://schemas.microsoft.com/office/powerpoint/2010/main" val="791103774"/>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a:xfrm>
            <a:off x="6477188" y="148533"/>
            <a:ext cx="3327580" cy="395980"/>
          </a:xfrm>
        </p:spPr>
        <p:txBody>
          <a:bodyPr>
            <a:noAutofit/>
          </a:bodyPr>
          <a:lstStyle/>
          <a:p>
            <a:r>
              <a:rPr lang="ja-JP" altLang="en-US"/>
              <a:t>大学発スタートアップ設立に伴う</a:t>
            </a:r>
            <a:br>
              <a:rPr lang="en-US" altLang="ja-JP"/>
            </a:br>
            <a:r>
              <a:rPr lang="ja-JP" altLang="en-US"/>
              <a:t>ライセンス契約について</a:t>
            </a:r>
            <a:endParaRPr kumimoji="1" lang="ja-JP" altLang="en-US"/>
          </a:p>
        </p:txBody>
      </p:sp>
      <p:sp>
        <p:nvSpPr>
          <p:cNvPr id="3" name="コンテンツ プレースホルダー 2"/>
          <p:cNvSpPr>
            <a:spLocks noGrp="1"/>
          </p:cNvSpPr>
          <p:nvPr>
            <p:ph sz="quarter" idx="13"/>
          </p:nvPr>
        </p:nvSpPr>
        <p:spPr/>
        <p:txBody>
          <a:bodyPr>
            <a:normAutofit/>
          </a:bodyPr>
          <a:lstStyle/>
          <a:p>
            <a:pPr marL="0" indent="0">
              <a:buNone/>
            </a:pPr>
            <a:r>
              <a:rPr lang="ja-JP" altLang="en-US"/>
              <a:t>大学発スタートアップ設立に伴うライセンス契約</a:t>
            </a:r>
            <a:endParaRPr kumimoji="1" lang="ja-JP" altLang="en-US"/>
          </a:p>
        </p:txBody>
      </p:sp>
      <p:sp>
        <p:nvSpPr>
          <p:cNvPr id="7" name="スライド番号プレースホルダー 6"/>
          <p:cNvSpPr>
            <a:spLocks noGrp="1"/>
          </p:cNvSpPr>
          <p:nvPr>
            <p:ph type="sldNum" sz="quarter" idx="4"/>
          </p:nvPr>
        </p:nvSpPr>
        <p:spPr>
          <a:xfrm>
            <a:off x="9455780" y="6463674"/>
            <a:ext cx="396240" cy="365760"/>
          </a:xfrm>
        </p:spPr>
        <p:txBody>
          <a:bodyPr/>
          <a:lstStyle/>
          <a:p>
            <a:pPr marL="0" marR="0" lvl="0" indent="0" algn="ctr" defTabSz="457200" rtl="0" eaLnBrk="1" fontAlgn="auto" latinLnBrk="0" hangingPunct="1">
              <a:lnSpc>
                <a:spcPct val="100000"/>
              </a:lnSpc>
              <a:spcBef>
                <a:spcPts val="0"/>
              </a:spcBef>
              <a:spcAft>
                <a:spcPts val="0"/>
              </a:spcAft>
              <a:buClrTx/>
              <a:buSzTx/>
              <a:buFontTx/>
              <a:buNone/>
              <a:tabLst/>
              <a:defRPr/>
            </a:pPr>
            <a:fld id="{A1D487B2-B3D4-4B12-876F-840864ED41B0}" type="slidenum">
              <a:rPr kumimoji="1" lang="ja-JP" altLang="en-US" sz="1100" b="0" i="0" u="none" strike="noStrike" kern="1200" cap="none" spc="0" normalizeH="0" baseline="0" noProof="0" smtClean="0">
                <a:ln>
                  <a:noFill/>
                </a:ln>
                <a:solidFill>
                  <a:srgbClr val="4A5356">
                    <a:lumMod val="75000"/>
                  </a:srgbClr>
                </a:solidFill>
                <a:effectLst/>
                <a:uLnTx/>
                <a:uFillTx/>
                <a:latin typeface="BIZ UDPゴシック" panose="020B0400000000000000" pitchFamily="50" charset="-128"/>
                <a:ea typeface="BIZ UDPゴシック" panose="020B0400000000000000" pitchFamily="50" charset="-128"/>
              </a:rPr>
              <a:pPr marL="0" marR="0" lvl="0" indent="0" algn="ctr" defTabSz="457200" rtl="0" eaLnBrk="1" fontAlgn="auto" latinLnBrk="0" hangingPunct="1">
                <a:lnSpc>
                  <a:spcPct val="100000"/>
                </a:lnSpc>
                <a:spcBef>
                  <a:spcPts val="0"/>
                </a:spcBef>
                <a:spcAft>
                  <a:spcPts val="0"/>
                </a:spcAft>
                <a:buClrTx/>
                <a:buSzTx/>
                <a:buFontTx/>
                <a:buNone/>
                <a:tabLst/>
                <a:defRPr/>
              </a:pPr>
              <a:t>64</a:t>
            </a:fld>
            <a:endParaRPr kumimoji="1" lang="ja-JP" altLang="en-US" sz="1100" b="0" i="0" u="none" strike="noStrike" kern="1200" cap="none" spc="0" normalizeH="0" baseline="0" noProof="0">
              <a:ln>
                <a:noFill/>
              </a:ln>
              <a:solidFill>
                <a:srgbClr val="4A5356">
                  <a:lumMod val="75000"/>
                </a:srgbClr>
              </a:solidFill>
              <a:effectLst/>
              <a:uLnTx/>
              <a:uFillTx/>
              <a:latin typeface="BIZ UDPゴシック" panose="020B0400000000000000" pitchFamily="50" charset="-128"/>
              <a:ea typeface="BIZ UDPゴシック" panose="020B0400000000000000" pitchFamily="50" charset="-128"/>
            </a:endParaRPr>
          </a:p>
        </p:txBody>
      </p:sp>
      <p:sp>
        <p:nvSpPr>
          <p:cNvPr id="9" name="テキスト ボックス 8"/>
          <p:cNvSpPr txBox="1"/>
          <p:nvPr/>
        </p:nvSpPr>
        <p:spPr>
          <a:xfrm>
            <a:off x="452794" y="1254335"/>
            <a:ext cx="8456043" cy="369332"/>
          </a:xfrm>
          <a:prstGeom prst="rect">
            <a:avLst/>
          </a:prstGeom>
          <a:noFill/>
        </p:spPr>
        <p:txBody>
          <a:bodyPr wrap="square" rtlCol="0">
            <a:spAutoFit/>
          </a:bodyPr>
          <a:lstStyle/>
          <a:p>
            <a:pPr marL="285750" marR="0" lvl="0" indent="-2857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ja-JP" altLang="en-US"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大学は、製品の製造・販売を通例行わないため、</a:t>
            </a:r>
            <a:r>
              <a:rPr kumimoji="0" lang="ja-JP" altLang="en-US" b="0" i="0" u="none" strike="noStrike" kern="1200" cap="none" spc="0" normalizeH="0" baseline="0" noProof="0">
                <a:ln>
                  <a:noFill/>
                </a:ln>
                <a:solidFill>
                  <a:schemeClr val="accent3"/>
                </a:solidFill>
                <a:effectLst/>
                <a:uLnTx/>
                <a:uFillTx/>
                <a:latin typeface="BIZ UDPゴシック" panose="020B0400000000000000" pitchFamily="50" charset="-128"/>
                <a:ea typeface="BIZ UDPゴシック" panose="020B0400000000000000" pitchFamily="50" charset="-128"/>
              </a:rPr>
              <a:t>自ら発明等を実施</a:t>
            </a:r>
            <a:r>
              <a:rPr kumimoji="0" lang="ja-JP" altLang="en-US"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rPr>
              <a:t>していない。</a:t>
            </a:r>
            <a:endParaRPr kumimoji="0" lang="en-US" altLang="ja-JP" b="0" i="0" u="none" strike="noStrike" kern="1200" cap="none" spc="0" normalizeH="0" baseline="0" noProof="0">
              <a:ln>
                <a:noFill/>
              </a:ln>
              <a:solidFill>
                <a:srgbClr val="000000"/>
              </a:solidFill>
              <a:effectLst/>
              <a:uLnTx/>
              <a:uFillTx/>
              <a:latin typeface="BIZ UDPゴシック" panose="020B0400000000000000" pitchFamily="50" charset="-128"/>
              <a:ea typeface="BIZ UDPゴシック" panose="020B0400000000000000" pitchFamily="50" charset="-128"/>
            </a:endParaRPr>
          </a:p>
        </p:txBody>
      </p:sp>
      <p:sp>
        <p:nvSpPr>
          <p:cNvPr id="12" name="フッター プレースホルダー 7"/>
          <p:cNvSpPr>
            <a:spLocks noGrp="1"/>
          </p:cNvSpPr>
          <p:nvPr>
            <p:ph type="ftr" sz="quarter" idx="3"/>
          </p:nvPr>
        </p:nvSpPr>
        <p:spPr>
          <a:xfrm>
            <a:off x="4267200" y="6486534"/>
            <a:ext cx="5225216" cy="320040"/>
          </a:xfrm>
        </p:spPr>
        <p:txBody>
          <a:bodyPr/>
          <a:lstStyle/>
          <a:p>
            <a:pPr lvl="0"/>
            <a:r>
              <a:rPr kumimoji="1" lang="ja-JP" altLang="en-US" sz="700" b="0" i="0" u="none" strike="noStrike" kern="1200" cap="none" spc="0" normalizeH="0" baseline="0" noProof="0" dirty="0">
                <a:ln>
                  <a:noFill/>
                </a:ln>
                <a:solidFill>
                  <a:srgbClr val="000000">
                    <a:alpha val="70000"/>
                  </a:srgbClr>
                </a:solidFill>
                <a:effectLst/>
                <a:uLnTx/>
                <a:uFillTx/>
                <a:latin typeface="BIZ UDPゴシック" panose="020B0400000000000000" pitchFamily="50" charset="-128"/>
                <a:ea typeface="BIZ UDPゴシック" panose="020B0400000000000000" pitchFamily="50" charset="-128"/>
              </a:rPr>
              <a:t>資料</a:t>
            </a:r>
            <a:r>
              <a:rPr kumimoji="1" lang="ja-JP" altLang="en-US" dirty="0">
                <a:solidFill>
                  <a:srgbClr val="000000">
                    <a:alpha val="70000"/>
                  </a:srgbClr>
                </a:solidFill>
                <a:latin typeface="BIZ UDPゴシック" panose="020B0400000000000000" pitchFamily="50" charset="-128"/>
                <a:ea typeface="BIZ UDPゴシック" panose="020B0400000000000000" pitchFamily="50" charset="-128"/>
              </a:rPr>
              <a:t>：信州大学「第</a:t>
            </a:r>
            <a:r>
              <a:rPr kumimoji="1" lang="en-US" altLang="ja-JP" dirty="0">
                <a:solidFill>
                  <a:srgbClr val="000000">
                    <a:alpha val="70000"/>
                  </a:srgbClr>
                </a:solidFill>
                <a:latin typeface="BIZ UDPゴシック" panose="020B0400000000000000" pitchFamily="50" charset="-128"/>
                <a:ea typeface="BIZ UDPゴシック" panose="020B0400000000000000" pitchFamily="50" charset="-128"/>
              </a:rPr>
              <a:t>12</a:t>
            </a:r>
            <a:r>
              <a:rPr kumimoji="1" lang="ja-JP" altLang="en-US" dirty="0">
                <a:solidFill>
                  <a:srgbClr val="000000">
                    <a:alpha val="70000"/>
                  </a:srgbClr>
                </a:solidFill>
                <a:latin typeface="BIZ UDPゴシック" panose="020B0400000000000000" pitchFamily="50" charset="-128"/>
                <a:ea typeface="BIZ UDPゴシック" panose="020B0400000000000000" pitchFamily="50" charset="-128"/>
              </a:rPr>
              <a:t>回　知的財産を巡る事件／大学と知的財産（技術移転、大学発ベンチャー企業）」</a:t>
            </a:r>
            <a:r>
              <a:rPr kumimoji="1" lang="en-US" altLang="ja-JP" dirty="0">
                <a:solidFill>
                  <a:srgbClr val="000000">
                    <a:alpha val="70000"/>
                  </a:srgbClr>
                </a:solidFill>
                <a:latin typeface="BIZ UDPゴシック" panose="020B0400000000000000" pitchFamily="50" charset="-128"/>
                <a:ea typeface="BIZ UDPゴシック" panose="020B0400000000000000" pitchFamily="50" charset="-128"/>
              </a:rPr>
              <a:t>, P.14</a:t>
            </a:r>
            <a:r>
              <a:rPr kumimoji="1" lang="ja-JP" altLang="en-US" dirty="0">
                <a:solidFill>
                  <a:srgbClr val="000000">
                    <a:alpha val="70000"/>
                  </a:srgbClr>
                </a:solidFill>
                <a:latin typeface="BIZ UDPゴシック" panose="020B0400000000000000" pitchFamily="50" charset="-128"/>
              </a:rPr>
              <a:t>を基に作成</a:t>
            </a:r>
            <a:endParaRPr kumimoji="1" lang="en-US" altLang="ja-JP" dirty="0">
              <a:solidFill>
                <a:srgbClr val="000000">
                  <a:alpha val="70000"/>
                </a:srgbClr>
              </a:solidFill>
              <a:latin typeface="BIZ UDPゴシック" panose="020B0400000000000000" pitchFamily="50" charset="-128"/>
              <a:ea typeface="BIZ UDPゴシック" panose="020B0400000000000000" pitchFamily="50" charset="-128"/>
            </a:endParaRPr>
          </a:p>
          <a:p>
            <a:pPr lvl="0"/>
            <a:r>
              <a:rPr kumimoji="1" lang="ja-JP" altLang="en-US" dirty="0">
                <a:solidFill>
                  <a:srgbClr val="000000">
                    <a:alpha val="70000"/>
                  </a:srgbClr>
                </a:solidFill>
                <a:latin typeface="BIZ UDPゴシック" panose="020B0400000000000000" pitchFamily="50" charset="-128"/>
              </a:rPr>
              <a:t>資料</a:t>
            </a:r>
            <a:r>
              <a:rPr kumimoji="1" lang="ja-JP" altLang="en-US" dirty="0">
                <a:solidFill>
                  <a:srgbClr val="000000">
                    <a:alpha val="70000"/>
                  </a:srgbClr>
                </a:solidFill>
                <a:latin typeface="BIZ UDPゴシック" panose="020B0400000000000000" pitchFamily="50" charset="-128"/>
                <a:ea typeface="BIZ UDPゴシック" panose="020B0400000000000000" pitchFamily="50" charset="-128"/>
              </a:rPr>
              <a:t>：特許庁「技術移転とライセンシング」</a:t>
            </a:r>
            <a:r>
              <a:rPr kumimoji="1" lang="en-US" altLang="ja-JP" dirty="0">
                <a:solidFill>
                  <a:srgbClr val="000000">
                    <a:alpha val="70000"/>
                  </a:srgbClr>
                </a:solidFill>
                <a:latin typeface="BIZ UDPゴシック" panose="020B0400000000000000" pitchFamily="50" charset="-128"/>
                <a:ea typeface="BIZ UDPゴシック" panose="020B0400000000000000" pitchFamily="50" charset="-128"/>
              </a:rPr>
              <a:t>,  P.2</a:t>
            </a:r>
            <a:r>
              <a:rPr kumimoji="1" lang="ja-JP" altLang="en-US" dirty="0">
                <a:solidFill>
                  <a:srgbClr val="000000">
                    <a:alpha val="70000"/>
                  </a:srgbClr>
                </a:solidFill>
                <a:latin typeface="BIZ UDPゴシック" panose="020B0400000000000000" pitchFamily="50" charset="-128"/>
                <a:ea typeface="BIZ UDPゴシック" panose="020B0400000000000000" pitchFamily="50" charset="-128"/>
              </a:rPr>
              <a:t>を基に作成</a:t>
            </a:r>
          </a:p>
        </p:txBody>
      </p:sp>
      <p:sp>
        <p:nvSpPr>
          <p:cNvPr id="4" name="テキスト ボックス 3"/>
          <p:cNvSpPr txBox="1"/>
          <p:nvPr/>
        </p:nvSpPr>
        <p:spPr>
          <a:xfrm>
            <a:off x="445537" y="5382269"/>
            <a:ext cx="4380906" cy="923330"/>
          </a:xfrm>
          <a:prstGeom prst="rect">
            <a:avLst/>
          </a:prstGeom>
          <a:solidFill>
            <a:schemeClr val="tx2">
              <a:lumMod val="20000"/>
              <a:lumOff val="80000"/>
            </a:schemeClr>
          </a:solidFill>
          <a:ln>
            <a:solidFill>
              <a:schemeClr val="tx1"/>
            </a:solidFill>
          </a:ln>
        </p:spPr>
        <p:txBody>
          <a:bodyPr wrap="square" rtlCol="0">
            <a:spAutoFit/>
          </a:bodyPr>
          <a:lstStyle/>
          <a:p>
            <a:pPr algn="ctr"/>
            <a:r>
              <a:rPr kumimoji="1" lang="ja-JP" altLang="en-US">
                <a:latin typeface="BIZ UDPゴシック" panose="020B0400000000000000" pitchFamily="50" charset="-128"/>
                <a:ea typeface="BIZ UDPゴシック" panose="020B0400000000000000" pitchFamily="50" charset="-128"/>
              </a:rPr>
              <a:t>大学</a:t>
            </a:r>
            <a:endParaRPr kumimoji="1" lang="en-US" altLang="ja-JP">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ja-JP" altLang="en-US">
                <a:latin typeface="BIZ UDPゴシック" panose="020B0400000000000000" pitchFamily="50" charset="-128"/>
                <a:ea typeface="BIZ UDPゴシック" panose="020B0400000000000000" pitchFamily="50" charset="-128"/>
              </a:rPr>
              <a:t>研究成果を社会に還元したい！</a:t>
            </a:r>
            <a:endParaRPr kumimoji="1" lang="en-US" altLang="ja-JP">
              <a:latin typeface="BIZ UDPゴシック" panose="020B0400000000000000" pitchFamily="50" charset="-128"/>
              <a:ea typeface="BIZ UDPゴシック" panose="020B0400000000000000" pitchFamily="50" charset="-128"/>
            </a:endParaRPr>
          </a:p>
          <a:p>
            <a:pPr marL="285750" indent="-285750">
              <a:buFont typeface="Wingdings" panose="05000000000000000000" pitchFamily="2" charset="2"/>
              <a:buChar char="l"/>
            </a:pPr>
            <a:r>
              <a:rPr kumimoji="1" lang="ja-JP" altLang="en-US">
                <a:latin typeface="BIZ UDPゴシック" panose="020B0400000000000000" pitchFamily="50" charset="-128"/>
                <a:ea typeface="BIZ UDPゴシック" panose="020B0400000000000000" pitchFamily="50" charset="-128"/>
              </a:rPr>
              <a:t>企業と連携し、研究を発展させたい！</a:t>
            </a:r>
          </a:p>
        </p:txBody>
      </p:sp>
      <p:sp>
        <p:nvSpPr>
          <p:cNvPr id="5" name="正方形/長方形 4">
            <a:extLst>
              <a:ext uri="{FF2B5EF4-FFF2-40B4-BE49-F238E27FC236}">
                <a16:creationId xmlns:a16="http://schemas.microsoft.com/office/drawing/2014/main" id="{C59A5B8C-8998-08B2-E3B2-F34D15DA7360}"/>
              </a:ext>
            </a:extLst>
          </p:cNvPr>
          <p:cNvSpPr/>
          <p:nvPr/>
        </p:nvSpPr>
        <p:spPr>
          <a:xfrm>
            <a:off x="462063" y="739856"/>
            <a:ext cx="2311544" cy="3600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1" lang="ja-JP" altLang="en-US"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大学知財の活用方法</a:t>
            </a:r>
          </a:p>
        </p:txBody>
      </p:sp>
      <p:sp>
        <p:nvSpPr>
          <p:cNvPr id="6" name="正方形/長方形 5">
            <a:extLst>
              <a:ext uri="{FF2B5EF4-FFF2-40B4-BE49-F238E27FC236}">
                <a16:creationId xmlns:a16="http://schemas.microsoft.com/office/drawing/2014/main" id="{2B6E36C9-5E9A-27F0-E942-BA516B89E49C}"/>
              </a:ext>
            </a:extLst>
          </p:cNvPr>
          <p:cNvSpPr/>
          <p:nvPr/>
        </p:nvSpPr>
        <p:spPr>
          <a:xfrm>
            <a:off x="5108875" y="5382269"/>
            <a:ext cx="4381200" cy="926456"/>
          </a:xfrm>
          <a:prstGeom prst="rect">
            <a:avLst/>
          </a:prstGeom>
          <a:solidFill>
            <a:schemeClr val="accent1">
              <a:lumMod val="20000"/>
              <a:lumOff val="8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t"/>
          <a:lstStyle/>
          <a:p>
            <a:pPr algn="ctr"/>
            <a:r>
              <a:rPr kumimoji="1" lang="ja-JP" altLang="en-US">
                <a:solidFill>
                  <a:schemeClr val="tx1"/>
                </a:solidFill>
              </a:rPr>
              <a:t>大学発スタートアップ</a:t>
            </a:r>
          </a:p>
          <a:p>
            <a:pPr marL="285750" indent="-285750" algn="ctr">
              <a:buFont typeface="Wingdings" panose="05000000000000000000" pitchFamily="2" charset="2"/>
              <a:buChar char="l"/>
            </a:pPr>
            <a:r>
              <a:rPr kumimoji="1" lang="ja-JP" altLang="en-US">
                <a:solidFill>
                  <a:schemeClr val="tx1"/>
                </a:solidFill>
              </a:rPr>
              <a:t>自分の研究成果を社会に広げたい。</a:t>
            </a:r>
          </a:p>
        </p:txBody>
      </p:sp>
      <p:pic>
        <p:nvPicPr>
          <p:cNvPr id="10" name="図 9">
            <a:extLst>
              <a:ext uri="{FF2B5EF4-FFF2-40B4-BE49-F238E27FC236}">
                <a16:creationId xmlns:a16="http://schemas.microsoft.com/office/drawing/2014/main" id="{75F2568F-350B-66A8-49AC-BE11F77B2D08}"/>
              </a:ext>
            </a:extLst>
          </p:cNvPr>
          <p:cNvPicPr>
            <a:picLocks noChangeAspect="1"/>
          </p:cNvPicPr>
          <p:nvPr/>
        </p:nvPicPr>
        <p:blipFill>
          <a:blip r:embed="rId3"/>
          <a:stretch>
            <a:fillRect/>
          </a:stretch>
        </p:blipFill>
        <p:spPr>
          <a:xfrm>
            <a:off x="626686" y="1646527"/>
            <a:ext cx="8652628" cy="3675534"/>
          </a:xfrm>
          <a:prstGeom prst="rect">
            <a:avLst/>
          </a:prstGeom>
        </p:spPr>
      </p:pic>
    </p:spTree>
    <p:extLst>
      <p:ext uri="{BB962C8B-B14F-4D97-AF65-F5344CB8AC3E}">
        <p14:creationId xmlns:p14="http://schemas.microsoft.com/office/powerpoint/2010/main" val="2445962445"/>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正方形/長方形 17"/>
          <p:cNvSpPr/>
          <p:nvPr/>
        </p:nvSpPr>
        <p:spPr>
          <a:xfrm>
            <a:off x="452438" y="1252151"/>
            <a:ext cx="9059572" cy="365760"/>
          </a:xfrm>
          <a:prstGeom prst="rect">
            <a:avLst/>
          </a:prstGeom>
          <a:noFill/>
          <a:ln w="28575" cap="rnd">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a:solidFill>
                  <a:schemeClr val="tx1"/>
                </a:solidFill>
                <a:latin typeface="BIZ UDPゴシック" panose="020B0400000000000000" pitchFamily="50" charset="-128"/>
                <a:ea typeface="BIZ UDPゴシック" panose="020B0400000000000000" pitchFamily="50" charset="-128"/>
              </a:rPr>
              <a:t>知的財産権を有する大学がライセンサーとなり、大学発スタートアップはライセンシーとなる。</a:t>
            </a:r>
          </a:p>
        </p:txBody>
      </p:sp>
      <p:sp>
        <p:nvSpPr>
          <p:cNvPr id="2" name="タイトル 1"/>
          <p:cNvSpPr>
            <a:spLocks noGrp="1"/>
          </p:cNvSpPr>
          <p:nvPr>
            <p:ph type="title"/>
          </p:nvPr>
        </p:nvSpPr>
        <p:spPr>
          <a:xfrm>
            <a:off x="6477188" y="148533"/>
            <a:ext cx="3327580" cy="396000"/>
          </a:xfrm>
        </p:spPr>
        <p:txBody>
          <a:bodyPr>
            <a:noAutofit/>
          </a:bodyPr>
          <a:lstStyle/>
          <a:p>
            <a:r>
              <a:rPr lang="ja-JP" altLang="en-US"/>
              <a:t>大学発スタートアップ設立に伴う</a:t>
            </a:r>
            <a:br>
              <a:rPr lang="en-US" altLang="ja-JP"/>
            </a:br>
            <a:r>
              <a:rPr lang="ja-JP" altLang="en-US"/>
              <a:t>ライセンス契約について</a:t>
            </a:r>
            <a:endParaRPr kumimoji="1" lang="ja-JP" altLang="en-US"/>
          </a:p>
        </p:txBody>
      </p:sp>
      <p:sp>
        <p:nvSpPr>
          <p:cNvPr id="3" name="コンテンツ プレースホルダー 2"/>
          <p:cNvSpPr>
            <a:spLocks noGrp="1"/>
          </p:cNvSpPr>
          <p:nvPr>
            <p:ph sz="quarter" idx="13"/>
          </p:nvPr>
        </p:nvSpPr>
        <p:spPr/>
        <p:txBody>
          <a:bodyPr>
            <a:normAutofit/>
          </a:bodyPr>
          <a:lstStyle/>
          <a:p>
            <a:pPr marL="0" indent="0">
              <a:buNone/>
            </a:pPr>
            <a:r>
              <a:rPr lang="ja-JP" altLang="en-US"/>
              <a:t>大学発スタートアップ設立時のライセンス契約構造</a:t>
            </a:r>
            <a:endParaRPr kumimoji="1" lang="ja-JP" altLang="en-US"/>
          </a:p>
        </p:txBody>
      </p:sp>
      <p:sp>
        <p:nvSpPr>
          <p:cNvPr id="7" name="スライド番号プレースホルダー 6"/>
          <p:cNvSpPr>
            <a:spLocks noGrp="1"/>
          </p:cNvSpPr>
          <p:nvPr>
            <p:ph type="sldNum" sz="quarter" idx="4"/>
          </p:nvPr>
        </p:nvSpPr>
        <p:spPr>
          <a:xfrm>
            <a:off x="9455780" y="6463674"/>
            <a:ext cx="396240" cy="365760"/>
          </a:xfrm>
        </p:spPr>
        <p:txBody>
          <a:bodyPr/>
          <a:lstStyle/>
          <a:p>
            <a:fld id="{A1D487B2-B3D4-4B12-876F-840864ED41B0}" type="slidenum">
              <a:rPr kumimoji="1" lang="ja-JP" altLang="en-US" smtClean="0">
                <a:latin typeface="BIZ UDPゴシック" panose="020B0400000000000000" pitchFamily="50" charset="-128"/>
                <a:ea typeface="BIZ UDPゴシック" panose="020B0400000000000000" pitchFamily="50" charset="-128"/>
              </a:rPr>
              <a:t>65</a:t>
            </a:fld>
            <a:endParaRPr kumimoji="1" lang="ja-JP" altLang="en-US">
              <a:latin typeface="BIZ UDPゴシック" panose="020B0400000000000000" pitchFamily="50" charset="-128"/>
              <a:ea typeface="BIZ UDPゴシック" panose="020B0400000000000000" pitchFamily="50" charset="-128"/>
            </a:endParaRPr>
          </a:p>
        </p:txBody>
      </p:sp>
      <p:sp>
        <p:nvSpPr>
          <p:cNvPr id="10" name="フッター プレースホルダー 3">
            <a:extLst>
              <a:ext uri="{FF2B5EF4-FFF2-40B4-BE49-F238E27FC236}">
                <a16:creationId xmlns:a16="http://schemas.microsoft.com/office/drawing/2014/main" id="{33551834-66A8-0F55-5B0D-429B3D40ED66}"/>
              </a:ext>
            </a:extLst>
          </p:cNvPr>
          <p:cNvSpPr>
            <a:spLocks noGrp="1"/>
          </p:cNvSpPr>
          <p:nvPr>
            <p:ph type="ftr" sz="quarter" idx="3"/>
          </p:nvPr>
        </p:nvSpPr>
        <p:spPr>
          <a:xfrm>
            <a:off x="6114506" y="6509394"/>
            <a:ext cx="3377909" cy="320040"/>
          </a:xfrm>
        </p:spPr>
        <p:txBody>
          <a:bodyPr/>
          <a:lstStyle/>
          <a:p>
            <a:r>
              <a:rPr kumimoji="1" lang="ja-JP" altLang="en-US">
                <a:latin typeface="BIZ UDPゴシック" panose="020B0400000000000000" pitchFamily="50" charset="-128"/>
              </a:rPr>
              <a:t>資料</a:t>
            </a:r>
            <a:r>
              <a:rPr kumimoji="1" lang="ja-JP" altLang="en-US">
                <a:latin typeface="BIZ UDPゴシック" panose="020B0400000000000000" pitchFamily="50" charset="-128"/>
                <a:ea typeface="BIZ UDPゴシック" panose="020B0400000000000000" pitchFamily="50" charset="-128"/>
              </a:rPr>
              <a:t>：特許庁</a:t>
            </a:r>
            <a:r>
              <a:rPr kumimoji="1" lang="ja-JP" altLang="en-US">
                <a:latin typeface="BIZ UDPゴシック" panose="020B0400000000000000" pitchFamily="50" charset="-128"/>
              </a:rPr>
              <a:t>「</a:t>
            </a:r>
            <a:r>
              <a:rPr kumimoji="1" lang="ja-JP" altLang="en-US">
                <a:latin typeface="BIZ UDPゴシック" panose="020B0400000000000000" pitchFamily="50" charset="-128"/>
                <a:ea typeface="BIZ UDPゴシック" panose="020B0400000000000000" pitchFamily="50" charset="-128"/>
              </a:rPr>
              <a:t>公的研究機関の技術移転について」</a:t>
            </a:r>
            <a:r>
              <a:rPr kumimoji="1" lang="en-US" altLang="ja-JP">
                <a:latin typeface="BIZ UDPゴシック" panose="020B0400000000000000" pitchFamily="50" charset="-128"/>
                <a:ea typeface="BIZ UDPゴシック" panose="020B0400000000000000" pitchFamily="50" charset="-128"/>
              </a:rPr>
              <a:t>, P.3</a:t>
            </a:r>
            <a:r>
              <a:rPr kumimoji="1" lang="ja-JP" altLang="en-US">
                <a:latin typeface="BIZ UDPゴシック" panose="020B0400000000000000" pitchFamily="50" charset="-128"/>
                <a:ea typeface="BIZ UDPゴシック" panose="020B0400000000000000" pitchFamily="50" charset="-128"/>
              </a:rPr>
              <a:t>を基に作成</a:t>
            </a:r>
          </a:p>
        </p:txBody>
      </p:sp>
      <p:grpSp>
        <p:nvGrpSpPr>
          <p:cNvPr id="24" name="グループ化 23"/>
          <p:cNvGrpSpPr/>
          <p:nvPr/>
        </p:nvGrpSpPr>
        <p:grpSpPr>
          <a:xfrm>
            <a:off x="1244097" y="1695363"/>
            <a:ext cx="7765150" cy="3017345"/>
            <a:chOff x="1541417" y="2486472"/>
            <a:chExt cx="7311318" cy="3017345"/>
          </a:xfrm>
        </p:grpSpPr>
        <p:sp>
          <p:nvSpPr>
            <p:cNvPr id="23" name="正方形/長方形 22"/>
            <p:cNvSpPr/>
            <p:nvPr/>
          </p:nvSpPr>
          <p:spPr>
            <a:xfrm>
              <a:off x="1541417" y="2862316"/>
              <a:ext cx="6984274" cy="2641501"/>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latin typeface="BIZ UDPゴシック" panose="020B0400000000000000" pitchFamily="50" charset="-128"/>
                <a:ea typeface="BIZ UDPゴシック" panose="020B0400000000000000" pitchFamily="50" charset="-128"/>
              </a:endParaRPr>
            </a:p>
          </p:txBody>
        </p:sp>
        <p:grpSp>
          <p:nvGrpSpPr>
            <p:cNvPr id="22" name="グループ化 21"/>
            <p:cNvGrpSpPr/>
            <p:nvPr/>
          </p:nvGrpSpPr>
          <p:grpSpPr>
            <a:xfrm>
              <a:off x="1611085" y="2486472"/>
              <a:ext cx="7241650" cy="2916105"/>
              <a:chOff x="1611085" y="2486472"/>
              <a:chExt cx="7241650" cy="2916105"/>
            </a:xfrm>
          </p:grpSpPr>
          <p:sp>
            <p:nvSpPr>
              <p:cNvPr id="6" name="テキスト ボックス 5"/>
              <p:cNvSpPr txBox="1"/>
              <p:nvPr/>
            </p:nvSpPr>
            <p:spPr>
              <a:xfrm>
                <a:off x="3750439" y="2486472"/>
                <a:ext cx="2751908" cy="338554"/>
              </a:xfrm>
              <a:prstGeom prst="rect">
                <a:avLst/>
              </a:prstGeom>
              <a:noFill/>
              <a:ln>
                <a:noFill/>
              </a:ln>
            </p:spPr>
            <p:txBody>
              <a:bodyPr wrap="square" rtlCol="0">
                <a:spAutoFit/>
              </a:bodyPr>
              <a:lstStyle/>
              <a:p>
                <a:pPr algn="ctr"/>
                <a:r>
                  <a:rPr kumimoji="1" lang="ja-JP" altLang="en-US" sz="1600" u="sng">
                    <a:latin typeface="BIZ UDPゴシック" panose="020B0400000000000000" pitchFamily="50" charset="-128"/>
                    <a:ea typeface="BIZ UDPゴシック" panose="020B0400000000000000" pitchFamily="50" charset="-128"/>
                  </a:rPr>
                  <a:t>ライセンス契約の構造</a:t>
                </a:r>
              </a:p>
            </p:txBody>
          </p:sp>
          <p:sp>
            <p:nvSpPr>
              <p:cNvPr id="8" name="楕円 7"/>
              <p:cNvSpPr/>
              <p:nvPr/>
            </p:nvSpPr>
            <p:spPr>
              <a:xfrm>
                <a:off x="1611085" y="3779519"/>
                <a:ext cx="2629988" cy="1280160"/>
              </a:xfrm>
              <a:prstGeom prst="ellipse">
                <a:avLst/>
              </a:prstGeom>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latin typeface="BIZ UDPゴシック" panose="020B0400000000000000" pitchFamily="50" charset="-128"/>
                    <a:ea typeface="BIZ UDPゴシック" panose="020B0400000000000000" pitchFamily="50" charset="-128"/>
                  </a:rPr>
                  <a:t>ライセンサー</a:t>
                </a:r>
                <a:endParaRPr kumimoji="1" lang="en-US" altLang="ja-JP" sz="1600">
                  <a:latin typeface="BIZ UDPゴシック" panose="020B0400000000000000" pitchFamily="50" charset="-128"/>
                  <a:ea typeface="BIZ UDPゴシック" panose="020B0400000000000000" pitchFamily="50" charset="-128"/>
                </a:endParaRPr>
              </a:p>
              <a:p>
                <a:pPr algn="ctr"/>
                <a:r>
                  <a:rPr kumimoji="1" lang="ja-JP" altLang="en-US" sz="1600">
                    <a:latin typeface="BIZ UDPゴシック" panose="020B0400000000000000" pitchFamily="50" charset="-128"/>
                    <a:ea typeface="BIZ UDPゴシック" panose="020B0400000000000000" pitchFamily="50" charset="-128"/>
                  </a:rPr>
                  <a:t>（大学）</a:t>
                </a:r>
              </a:p>
            </p:txBody>
          </p:sp>
          <p:sp>
            <p:nvSpPr>
              <p:cNvPr id="14" name="楕円 13"/>
              <p:cNvSpPr/>
              <p:nvPr/>
            </p:nvSpPr>
            <p:spPr>
              <a:xfrm>
                <a:off x="5808614" y="3779519"/>
                <a:ext cx="3044121" cy="1280160"/>
              </a:xfrm>
              <a:prstGeom prst="ellipse">
                <a:avLst/>
              </a:prstGeom>
              <a:solidFill>
                <a:schemeClr val="tx2">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dirty="0">
                    <a:latin typeface="BIZ UDPゴシック" panose="020B0400000000000000" pitchFamily="50" charset="-128"/>
                    <a:ea typeface="BIZ UDPゴシック" panose="020B0400000000000000" pitchFamily="50" charset="-128"/>
                  </a:rPr>
                  <a:t>ライセンシー</a:t>
                </a:r>
                <a:endParaRPr kumimoji="1" lang="en-US" altLang="ja-JP" sz="1600" dirty="0">
                  <a:latin typeface="BIZ UDPゴシック" panose="020B0400000000000000" pitchFamily="50" charset="-128"/>
                  <a:ea typeface="BIZ UDPゴシック" panose="020B0400000000000000" pitchFamily="50" charset="-128"/>
                </a:endParaRPr>
              </a:p>
              <a:p>
                <a:pPr algn="ctr"/>
                <a:r>
                  <a:rPr kumimoji="1" lang="ja-JP" altLang="en-US" sz="1600" dirty="0">
                    <a:latin typeface="BIZ UDPゴシック" panose="020B0400000000000000" pitchFamily="50" charset="-128"/>
                    <a:ea typeface="BIZ UDPゴシック" panose="020B0400000000000000" pitchFamily="50" charset="-128"/>
                  </a:rPr>
                  <a:t>（大学発スタートアップ）</a:t>
                </a:r>
                <a:endParaRPr kumimoji="1" lang="en-US" altLang="ja-JP" sz="1600" dirty="0">
                  <a:latin typeface="BIZ UDPゴシック" panose="020B0400000000000000" pitchFamily="50" charset="-128"/>
                  <a:ea typeface="BIZ UDPゴシック" panose="020B0400000000000000" pitchFamily="50" charset="-128"/>
                </a:endParaRPr>
              </a:p>
            </p:txBody>
          </p:sp>
          <p:cxnSp>
            <p:nvCxnSpPr>
              <p:cNvPr id="12" name="直線矢印コネクタ 11"/>
              <p:cNvCxnSpPr/>
              <p:nvPr/>
            </p:nvCxnSpPr>
            <p:spPr>
              <a:xfrm>
                <a:off x="4328160" y="4014651"/>
                <a:ext cx="1480456"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7" name="直線矢印コネクタ 16"/>
              <p:cNvCxnSpPr/>
              <p:nvPr/>
            </p:nvCxnSpPr>
            <p:spPr>
              <a:xfrm flipH="1">
                <a:off x="4336741" y="4824548"/>
                <a:ext cx="1479600" cy="0"/>
              </a:xfrm>
              <a:prstGeom prst="straightConnector1">
                <a:avLst/>
              </a:prstGeom>
              <a:ln w="381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20" name="正方形/長方形 19"/>
              <p:cNvSpPr/>
              <p:nvPr/>
            </p:nvSpPr>
            <p:spPr>
              <a:xfrm>
                <a:off x="4115351" y="3369559"/>
                <a:ext cx="1906074" cy="53933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BIZ UDPゴシック" panose="020B0400000000000000" pitchFamily="50" charset="-128"/>
                    <a:ea typeface="BIZ UDPゴシック" panose="020B0400000000000000" pitchFamily="50" charset="-128"/>
                  </a:rPr>
                  <a:t>特許権等を実施許諾（ライセンス）</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p:txBody>
          </p:sp>
          <p:sp>
            <p:nvSpPr>
              <p:cNvPr id="21" name="正方形/長方形 20"/>
              <p:cNvSpPr/>
              <p:nvPr/>
            </p:nvSpPr>
            <p:spPr>
              <a:xfrm>
                <a:off x="4280754" y="4997368"/>
                <a:ext cx="1575268" cy="405209"/>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1600">
                    <a:solidFill>
                      <a:schemeClr val="tx1"/>
                    </a:solidFill>
                    <a:latin typeface="BIZ UDPゴシック" panose="020B0400000000000000" pitchFamily="50" charset="-128"/>
                    <a:ea typeface="BIZ UDPゴシック" panose="020B0400000000000000" pitchFamily="50" charset="-128"/>
                  </a:rPr>
                  <a:t>対価を支払い</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p:txBody>
          </p:sp>
        </p:grpSp>
      </p:grpSp>
      <p:pic>
        <p:nvPicPr>
          <p:cNvPr id="1026" name="Picture 2" descr="https://icooon-mono.com/i/icon_10930/icon_109301_64.png"/>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2312956" y="2439024"/>
            <a:ext cx="804312" cy="804312"/>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https://icooon-mono.com/i/icon_11415/icon_114151_64.png"/>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816521" y="2484910"/>
            <a:ext cx="712540" cy="712540"/>
          </a:xfrm>
          <a:prstGeom prst="rect">
            <a:avLst/>
          </a:prstGeom>
          <a:noFill/>
          <a:extLst>
            <a:ext uri="{909E8E84-426E-40DD-AFC4-6F175D3DCCD1}">
              <a14:hiddenFill xmlns:a14="http://schemas.microsoft.com/office/drawing/2010/main">
                <a:solidFill>
                  <a:srgbClr val="FFFFFF"/>
                </a:solidFill>
              </a14:hiddenFill>
            </a:ext>
          </a:extLst>
        </p:spPr>
      </p:pic>
      <p:sp>
        <p:nvSpPr>
          <p:cNvPr id="25" name="テキスト ボックス 24"/>
          <p:cNvSpPr txBox="1"/>
          <p:nvPr/>
        </p:nvSpPr>
        <p:spPr>
          <a:xfrm>
            <a:off x="462063" y="4829878"/>
            <a:ext cx="9028011" cy="1477328"/>
          </a:xfrm>
          <a:prstGeom prst="rect">
            <a:avLst/>
          </a:prstGeom>
          <a:noFill/>
        </p:spPr>
        <p:txBody>
          <a:bodyPr wrap="square" rtlCol="0">
            <a:spAutoFit/>
          </a:bodyPr>
          <a:lstStyle/>
          <a:p>
            <a:pPr marL="285750" indent="-285750">
              <a:buFont typeface="Arial" panose="020B0604020202020204" pitchFamily="34" charset="0"/>
              <a:buChar char="•"/>
            </a:pPr>
            <a:r>
              <a:rPr kumimoji="1" lang="ja-JP" altLang="en-US">
                <a:latin typeface="BIZ UDPゴシック" panose="020B0400000000000000" pitchFamily="50" charset="-128"/>
                <a:ea typeface="BIZ UDPゴシック" panose="020B0400000000000000" pitchFamily="50" charset="-128"/>
              </a:rPr>
              <a:t>自分の研究成果であっても、スタートアップで自由に使用することはできない。</a:t>
            </a:r>
            <a:endParaRPr kumimoji="1" lang="en-US" altLang="ja-JP">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a:latin typeface="BIZ UDPゴシック" panose="020B0400000000000000" pitchFamily="50" charset="-128"/>
                <a:ea typeface="BIZ UDPゴシック" panose="020B0400000000000000" pitchFamily="50" charset="-128"/>
              </a:rPr>
              <a:t>これまで、知財に関する支援を受けていた</a:t>
            </a:r>
            <a:r>
              <a:rPr kumimoji="1" lang="ja-JP" altLang="en-US">
                <a:solidFill>
                  <a:schemeClr val="accent3"/>
                </a:solidFill>
                <a:latin typeface="BIZ UDPゴシック" panose="020B0400000000000000" pitchFamily="50" charset="-128"/>
                <a:ea typeface="BIZ UDPゴシック" panose="020B0400000000000000" pitchFamily="50" charset="-128"/>
              </a:rPr>
              <a:t>産学連携部門と契約条件の交渉を行う</a:t>
            </a:r>
            <a:r>
              <a:rPr kumimoji="1" lang="ja-JP" altLang="en-US">
                <a:latin typeface="BIZ UDPゴシック" panose="020B0400000000000000" pitchFamily="50" charset="-128"/>
                <a:ea typeface="BIZ UDPゴシック" panose="020B0400000000000000" pitchFamily="50" charset="-128"/>
              </a:rPr>
              <a:t>必要がある。</a:t>
            </a:r>
            <a:endParaRPr kumimoji="1" lang="en-US" altLang="ja-JP">
              <a:latin typeface="BIZ UDPゴシック" panose="020B0400000000000000" pitchFamily="50" charset="-128"/>
              <a:ea typeface="BIZ UDPゴシック" panose="020B0400000000000000" pitchFamily="50" charset="-128"/>
            </a:endParaRPr>
          </a:p>
          <a:p>
            <a:pPr marL="285750" indent="-285750">
              <a:buFont typeface="Arial" panose="020B0604020202020204" pitchFamily="34" charset="0"/>
              <a:buChar char="•"/>
            </a:pPr>
            <a:r>
              <a:rPr kumimoji="1" lang="ja-JP" altLang="en-US">
                <a:latin typeface="BIZ UDPゴシック" panose="020B0400000000000000" pitchFamily="50" charset="-128"/>
                <a:ea typeface="BIZ UDPゴシック" panose="020B0400000000000000" pitchFamily="50" charset="-128"/>
              </a:rPr>
              <a:t>契約条件は資金調達などの事業運営上、大きな影響を及ぼすため、</a:t>
            </a:r>
            <a:r>
              <a:rPr kumimoji="1" lang="ja-JP" altLang="en-US">
                <a:solidFill>
                  <a:schemeClr val="accent3"/>
                </a:solidFill>
                <a:latin typeface="BIZ UDPゴシック" panose="020B0400000000000000" pitchFamily="50" charset="-128"/>
                <a:ea typeface="BIZ UDPゴシック" panose="020B0400000000000000" pitchFamily="50" charset="-128"/>
              </a:rPr>
              <a:t>しっかりと議論をする必要</a:t>
            </a:r>
            <a:r>
              <a:rPr kumimoji="1" lang="ja-JP" altLang="en-US">
                <a:latin typeface="BIZ UDPゴシック" panose="020B0400000000000000" pitchFamily="50" charset="-128"/>
                <a:ea typeface="BIZ UDPゴシック" panose="020B0400000000000000" pitchFamily="50" charset="-128"/>
              </a:rPr>
              <a:t>がある。</a:t>
            </a:r>
            <a:endParaRPr kumimoji="1" lang="en-US" altLang="ja-JP">
              <a:latin typeface="BIZ UDPゴシック" panose="020B0400000000000000" pitchFamily="50" charset="-128"/>
              <a:ea typeface="BIZ UDPゴシック" panose="020B0400000000000000" pitchFamily="50" charset="-128"/>
            </a:endParaRPr>
          </a:p>
        </p:txBody>
      </p:sp>
      <p:sp>
        <p:nvSpPr>
          <p:cNvPr id="9" name="正方形/長方形 8">
            <a:extLst>
              <a:ext uri="{FF2B5EF4-FFF2-40B4-BE49-F238E27FC236}">
                <a16:creationId xmlns:a16="http://schemas.microsoft.com/office/drawing/2014/main" id="{4FC43BEB-666E-B405-F6FB-1C6AD4EF52D9}"/>
              </a:ext>
            </a:extLst>
          </p:cNvPr>
          <p:cNvSpPr/>
          <p:nvPr/>
        </p:nvSpPr>
        <p:spPr>
          <a:xfrm>
            <a:off x="462063" y="739859"/>
            <a:ext cx="2633662" cy="3600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1" lang="ja-JP" altLang="en-US"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cs typeface="+mn-cs"/>
              </a:rPr>
              <a:t>大学とのライセンス契約</a:t>
            </a:r>
          </a:p>
        </p:txBody>
      </p:sp>
    </p:spTree>
    <p:extLst>
      <p:ext uri="{BB962C8B-B14F-4D97-AF65-F5344CB8AC3E}">
        <p14:creationId xmlns:p14="http://schemas.microsoft.com/office/powerpoint/2010/main" val="589600760"/>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目次</a:t>
            </a:r>
            <a:endParaRPr kumimoji="1" lang="ja-JP" altLang="en-US"/>
          </a:p>
        </p:txBody>
      </p:sp>
      <p:sp>
        <p:nvSpPr>
          <p:cNvPr id="4" name="スライド番号プレースホルダー 3"/>
          <p:cNvSpPr>
            <a:spLocks noGrp="1"/>
          </p:cNvSpPr>
          <p:nvPr>
            <p:ph type="sldNum" sz="quarter" idx="11"/>
          </p:nvPr>
        </p:nvSpPr>
        <p:spPr/>
        <p:txBody>
          <a:bodyPr/>
          <a:lstStyle/>
          <a:p>
            <a:fld id="{A1D487B2-B3D4-4B12-876F-840864ED41B0}" type="slidenum">
              <a:rPr kumimoji="1" lang="ja-JP" altLang="en-US" smtClean="0"/>
              <a:t>66</a:t>
            </a:fld>
            <a:endParaRPr kumimoji="1" lang="ja-JP" altLang="en-US"/>
          </a:p>
        </p:txBody>
      </p:sp>
      <p:sp>
        <p:nvSpPr>
          <p:cNvPr id="6" name="正方形/長方形 5">
            <a:extLst>
              <a:ext uri="{FF2B5EF4-FFF2-40B4-BE49-F238E27FC236}">
                <a16:creationId xmlns:a16="http://schemas.microsoft.com/office/drawing/2014/main" id="{80E90CB8-2120-2844-D1C6-4B899692721B}"/>
              </a:ext>
            </a:extLst>
          </p:cNvPr>
          <p:cNvSpPr/>
          <p:nvPr/>
        </p:nvSpPr>
        <p:spPr>
          <a:xfrm>
            <a:off x="1021982" y="2468890"/>
            <a:ext cx="8096618" cy="1938992"/>
          </a:xfrm>
          <a:prstGeom prst="rect">
            <a:avLst/>
          </a:prstGeom>
        </p:spPr>
        <p:txBody>
          <a:bodyPr wrap="square">
            <a:spAutoFit/>
          </a:bodyPr>
          <a:lstStyle/>
          <a:p>
            <a:pPr marL="342900" indent="-342900">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研究成果のライセンスとは</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endPar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大学発スタートアップ設立に伴うライセンス契約について</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endParaRPr lang="ja-JP" altLang="en-US" sz="2400">
              <a:latin typeface="BIZ UDPゴシック" panose="020B0400000000000000" pitchFamily="50" charset="-128"/>
              <a:ea typeface="BIZ UDPゴシック" panose="020B0400000000000000" pitchFamily="50" charset="-128"/>
            </a:endParaRPr>
          </a:p>
          <a:p>
            <a:pPr marL="342900" indent="-342900">
              <a:buFont typeface="Arial" panose="020B0604020202020204" pitchFamily="34" charset="0"/>
              <a:buChar char="•"/>
            </a:pPr>
            <a:r>
              <a:rPr lang="ja-JP" altLang="en-US" sz="2400">
                <a:latin typeface="BIZ UDPゴシック" panose="020B0400000000000000" pitchFamily="50" charset="-128"/>
                <a:ea typeface="BIZ UDPゴシック" panose="020B0400000000000000" pitchFamily="50" charset="-128"/>
              </a:rPr>
              <a:t>大学の</a:t>
            </a:r>
            <a:r>
              <a:rPr lang="en-US" altLang="ja-JP" sz="2400">
                <a:latin typeface="BIZ UDPゴシック" panose="020B0400000000000000" pitchFamily="50" charset="-128"/>
                <a:ea typeface="BIZ UDPゴシック" panose="020B0400000000000000" pitchFamily="50" charset="-128"/>
              </a:rPr>
              <a:t>TLO</a:t>
            </a:r>
            <a:r>
              <a:rPr lang="ja-JP" altLang="en-US" sz="2400">
                <a:latin typeface="BIZ UDPゴシック" panose="020B0400000000000000" pitchFamily="50" charset="-128"/>
                <a:ea typeface="BIZ UDPゴシック" panose="020B0400000000000000" pitchFamily="50" charset="-128"/>
              </a:rPr>
              <a:t>（技術移転機関）の役割について</a:t>
            </a:r>
          </a:p>
        </p:txBody>
      </p:sp>
    </p:spTree>
    <p:extLst>
      <p:ext uri="{BB962C8B-B14F-4D97-AF65-F5344CB8AC3E}">
        <p14:creationId xmlns:p14="http://schemas.microsoft.com/office/powerpoint/2010/main" val="3847420827"/>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a:t>大学の</a:t>
            </a:r>
            <a:r>
              <a:rPr lang="en-US" altLang="ja-JP"/>
              <a:t>TLO</a:t>
            </a:r>
            <a:r>
              <a:rPr lang="ja-JP" altLang="en-US"/>
              <a:t>の役割について</a:t>
            </a:r>
            <a:endParaRPr kumimoji="1" lang="ja-JP" altLang="en-US"/>
          </a:p>
        </p:txBody>
      </p:sp>
      <p:sp>
        <p:nvSpPr>
          <p:cNvPr id="3" name="コンテンツ プレースホルダー 2"/>
          <p:cNvSpPr>
            <a:spLocks noGrp="1"/>
          </p:cNvSpPr>
          <p:nvPr>
            <p:ph sz="quarter" idx="13"/>
          </p:nvPr>
        </p:nvSpPr>
        <p:spPr/>
        <p:txBody>
          <a:bodyPr/>
          <a:lstStyle/>
          <a:p>
            <a:pPr marL="0" indent="0">
              <a:buNone/>
            </a:pPr>
            <a:r>
              <a:rPr lang="en-US" altLang="ja-JP"/>
              <a:t>TLO</a:t>
            </a:r>
            <a:r>
              <a:rPr lang="ja-JP" altLang="en-US"/>
              <a:t>の役割</a:t>
            </a:r>
            <a:endParaRPr kumimoji="1" lang="ja-JP" altLang="en-US"/>
          </a:p>
        </p:txBody>
      </p:sp>
      <p:sp>
        <p:nvSpPr>
          <p:cNvPr id="7" name="スライド番号プレースホルダー 6"/>
          <p:cNvSpPr>
            <a:spLocks noGrp="1"/>
          </p:cNvSpPr>
          <p:nvPr>
            <p:ph type="sldNum" sz="quarter" idx="4"/>
          </p:nvPr>
        </p:nvSpPr>
        <p:spPr>
          <a:xfrm>
            <a:off x="9455780" y="6463674"/>
            <a:ext cx="396240" cy="365760"/>
          </a:xfrm>
        </p:spPr>
        <p:txBody>
          <a:bodyPr/>
          <a:lstStyle/>
          <a:p>
            <a:fld id="{A1D487B2-B3D4-4B12-876F-840864ED41B0}" type="slidenum">
              <a:rPr kumimoji="1" lang="ja-JP" altLang="en-US" smtClean="0"/>
              <a:t>67</a:t>
            </a:fld>
            <a:endParaRPr kumimoji="1" lang="ja-JP" altLang="en-US"/>
          </a:p>
        </p:txBody>
      </p:sp>
      <p:sp>
        <p:nvSpPr>
          <p:cNvPr id="8" name="フッター プレースホルダー 7"/>
          <p:cNvSpPr>
            <a:spLocks noGrp="1"/>
          </p:cNvSpPr>
          <p:nvPr>
            <p:ph type="ftr" sz="quarter" idx="3"/>
          </p:nvPr>
        </p:nvSpPr>
        <p:spPr/>
        <p:txBody>
          <a:bodyPr/>
          <a:lstStyle/>
          <a:p>
            <a:r>
              <a:rPr kumimoji="1" lang="ja-JP" altLang="en-US"/>
              <a:t>資料：経済産業省</a:t>
            </a:r>
            <a:r>
              <a:rPr kumimoji="1" lang="en-US" altLang="ja-JP"/>
              <a:t>HP</a:t>
            </a:r>
            <a:r>
              <a:rPr kumimoji="1" lang="ja-JP" altLang="en-US"/>
              <a:t>「産と学との仲介役」」を基に作成</a:t>
            </a:r>
            <a:endParaRPr kumimoji="1" lang="en-US" altLang="ja-JP"/>
          </a:p>
        </p:txBody>
      </p:sp>
      <p:sp>
        <p:nvSpPr>
          <p:cNvPr id="6" name="正方形/長方形 5"/>
          <p:cNvSpPr/>
          <p:nvPr/>
        </p:nvSpPr>
        <p:spPr>
          <a:xfrm>
            <a:off x="1222870" y="1618875"/>
            <a:ext cx="1506951" cy="3973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latin typeface="BIZ UDPゴシック" panose="020B0400000000000000" pitchFamily="50" charset="-128"/>
                <a:ea typeface="BIZ UDPゴシック" panose="020B0400000000000000" pitchFamily="50" charset="-128"/>
              </a:rPr>
              <a:t>大学</a:t>
            </a:r>
          </a:p>
        </p:txBody>
      </p:sp>
      <p:sp>
        <p:nvSpPr>
          <p:cNvPr id="10" name="正方形/長方形 9"/>
          <p:cNvSpPr/>
          <p:nvPr/>
        </p:nvSpPr>
        <p:spPr>
          <a:xfrm>
            <a:off x="481806" y="2101227"/>
            <a:ext cx="2988000" cy="1666154"/>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a:solidFill>
                  <a:schemeClr val="tx1"/>
                </a:solidFill>
                <a:latin typeface="BIZ UDPゴシック" panose="020B0400000000000000" pitchFamily="50" charset="-128"/>
                <a:ea typeface="BIZ UDPゴシック" panose="020B0400000000000000" pitchFamily="50" charset="-128"/>
              </a:rPr>
              <a:t>〇「知」の創造拠点として大学への期待</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r>
              <a:rPr kumimoji="1" lang="ja-JP" altLang="en-US" sz="1400">
                <a:solidFill>
                  <a:schemeClr val="tx1"/>
                </a:solidFill>
                <a:latin typeface="BIZ UDPゴシック" panose="020B0400000000000000" pitchFamily="50" charset="-128"/>
                <a:ea typeface="BIZ UDPゴシック" panose="020B0400000000000000" pitchFamily="50" charset="-128"/>
              </a:rPr>
              <a:t>・研究者数：我が国全体の約</a:t>
            </a:r>
            <a:r>
              <a:rPr kumimoji="1" lang="en-US" altLang="ja-JP" sz="1400">
                <a:solidFill>
                  <a:schemeClr val="tx1"/>
                </a:solidFill>
                <a:latin typeface="BIZ UDPゴシック" panose="020B0400000000000000" pitchFamily="50" charset="-128"/>
                <a:ea typeface="BIZ UDPゴシック" panose="020B0400000000000000" pitchFamily="50" charset="-128"/>
              </a:rPr>
              <a:t>1/3(26</a:t>
            </a:r>
            <a:r>
              <a:rPr kumimoji="1" lang="ja-JP" altLang="en-US" sz="1400">
                <a:solidFill>
                  <a:schemeClr val="tx1"/>
                </a:solidFill>
                <a:latin typeface="BIZ UDPゴシック" panose="020B0400000000000000" pitchFamily="50" charset="-128"/>
                <a:ea typeface="BIZ UDPゴシック" panose="020B0400000000000000" pitchFamily="50" charset="-128"/>
              </a:rPr>
              <a:t>万人）</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r>
              <a:rPr kumimoji="1" lang="ja-JP" altLang="en-US" sz="1400">
                <a:solidFill>
                  <a:schemeClr val="tx1"/>
                </a:solidFill>
                <a:latin typeface="BIZ UDPゴシック" panose="020B0400000000000000" pitchFamily="50" charset="-128"/>
                <a:ea typeface="BIZ UDPゴシック" panose="020B0400000000000000" pitchFamily="50" charset="-128"/>
              </a:rPr>
              <a:t>・研究費：我が国全体の約</a:t>
            </a:r>
            <a:r>
              <a:rPr kumimoji="1" lang="en-US" altLang="ja-JP" sz="1400">
                <a:solidFill>
                  <a:schemeClr val="tx1"/>
                </a:solidFill>
                <a:latin typeface="BIZ UDPゴシック" panose="020B0400000000000000" pitchFamily="50" charset="-128"/>
                <a:ea typeface="BIZ UDPゴシック" panose="020B0400000000000000" pitchFamily="50" charset="-128"/>
              </a:rPr>
              <a:t>1/5</a:t>
            </a:r>
            <a:r>
              <a:rPr kumimoji="1" lang="ja-JP" altLang="en-US" sz="1400">
                <a:solidFill>
                  <a:schemeClr val="tx1"/>
                </a:solidFill>
                <a:latin typeface="BIZ UDPゴシック" panose="020B0400000000000000" pitchFamily="50" charset="-128"/>
                <a:ea typeface="BIZ UDPゴシック" panose="020B0400000000000000" pitchFamily="50" charset="-128"/>
              </a:rPr>
              <a:t>（３．２兆円）</a:t>
            </a:r>
          </a:p>
        </p:txBody>
      </p:sp>
      <p:sp>
        <p:nvSpPr>
          <p:cNvPr id="11" name="正方形/長方形 10"/>
          <p:cNvSpPr/>
          <p:nvPr/>
        </p:nvSpPr>
        <p:spPr>
          <a:xfrm>
            <a:off x="481806" y="3891927"/>
            <a:ext cx="2988000" cy="1460300"/>
          </a:xfrm>
          <a:prstGeom prst="rect">
            <a:avLst/>
          </a:prstGeom>
          <a:solidFill>
            <a:schemeClr val="bg2">
              <a:lumMod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a:solidFill>
                  <a:schemeClr val="tx1"/>
                </a:solidFill>
                <a:latin typeface="BIZ UDPゴシック" panose="020B0400000000000000" pitchFamily="50" charset="-128"/>
                <a:ea typeface="BIZ UDPゴシック" panose="020B0400000000000000" pitchFamily="50" charset="-128"/>
              </a:rPr>
              <a:t>〇大学が抱える課題</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r>
              <a:rPr kumimoji="1" lang="ja-JP" altLang="en-US" sz="1400">
                <a:solidFill>
                  <a:schemeClr val="tx1"/>
                </a:solidFill>
                <a:latin typeface="BIZ UDPゴシック" panose="020B0400000000000000" pitchFamily="50" charset="-128"/>
                <a:ea typeface="BIZ UDPゴシック" panose="020B0400000000000000" pitchFamily="50" charset="-128"/>
              </a:rPr>
              <a:t>研究成果を産業に活かせるパートナーが欲しい</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r>
              <a:rPr kumimoji="1" lang="ja-JP" altLang="en-US" sz="1400">
                <a:solidFill>
                  <a:schemeClr val="tx1"/>
                </a:solidFill>
                <a:latin typeface="BIZ UDPゴシック" panose="020B0400000000000000" pitchFamily="50" charset="-128"/>
                <a:ea typeface="BIZ UDPゴシック" panose="020B0400000000000000" pitchFamily="50" charset="-128"/>
              </a:rPr>
              <a:t>⇒</a:t>
            </a:r>
            <a:r>
              <a:rPr kumimoji="1" lang="ja-JP" altLang="en-US" sz="1400" b="1">
                <a:solidFill>
                  <a:schemeClr val="tx1"/>
                </a:solidFill>
                <a:latin typeface="BIZ UDPゴシック" panose="020B0400000000000000" pitchFamily="50" charset="-128"/>
                <a:ea typeface="BIZ UDPゴシック" panose="020B0400000000000000" pitchFamily="50" charset="-128"/>
              </a:rPr>
              <a:t>どこの企業と組むべきかわからない</a:t>
            </a:r>
          </a:p>
        </p:txBody>
      </p:sp>
      <p:sp>
        <p:nvSpPr>
          <p:cNvPr id="12" name="正方形/長方形 11"/>
          <p:cNvSpPr/>
          <p:nvPr/>
        </p:nvSpPr>
        <p:spPr>
          <a:xfrm>
            <a:off x="7230154" y="1621833"/>
            <a:ext cx="1506951" cy="397300"/>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sz="2000">
                <a:solidFill>
                  <a:schemeClr val="tx1"/>
                </a:solidFill>
                <a:latin typeface="BIZ UDPゴシック" panose="020B0400000000000000" pitchFamily="50" charset="-128"/>
                <a:ea typeface="BIZ UDPゴシック" panose="020B0400000000000000" pitchFamily="50" charset="-128"/>
              </a:rPr>
              <a:t>企業</a:t>
            </a:r>
          </a:p>
        </p:txBody>
      </p:sp>
      <p:sp>
        <p:nvSpPr>
          <p:cNvPr id="13" name="正方形/長方形 12"/>
          <p:cNvSpPr/>
          <p:nvPr/>
        </p:nvSpPr>
        <p:spPr>
          <a:xfrm>
            <a:off x="6477187" y="2101227"/>
            <a:ext cx="2988000" cy="1666154"/>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a:solidFill>
                  <a:schemeClr val="tx1"/>
                </a:solidFill>
                <a:latin typeface="BIZ UDPゴシック" panose="020B0400000000000000" pitchFamily="50" charset="-128"/>
                <a:ea typeface="BIZ UDPゴシック" panose="020B0400000000000000" pitchFamily="50" charset="-128"/>
              </a:rPr>
              <a:t>〇事業を担う産業界への要請</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r>
              <a:rPr kumimoji="1" lang="ja-JP" altLang="en-US" sz="1400">
                <a:solidFill>
                  <a:schemeClr val="tx1"/>
                </a:solidFill>
                <a:latin typeface="BIZ UDPゴシック" panose="020B0400000000000000" pitchFamily="50" charset="-128"/>
                <a:ea typeface="BIZ UDPゴシック" panose="020B0400000000000000" pitchFamily="50" charset="-128"/>
              </a:rPr>
              <a:t>・高付加価値商品等の迅速な創造</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r>
              <a:rPr kumimoji="1" lang="ja-JP" altLang="en-US" sz="1400">
                <a:solidFill>
                  <a:schemeClr val="tx1"/>
                </a:solidFill>
                <a:latin typeface="BIZ UDPゴシック" panose="020B0400000000000000" pitchFamily="50" charset="-128"/>
                <a:ea typeface="BIZ UDPゴシック" panose="020B0400000000000000" pitchFamily="50" charset="-128"/>
              </a:rPr>
              <a:t>・事業活動の「選択」と「集中」</a:t>
            </a:r>
          </a:p>
        </p:txBody>
      </p:sp>
      <p:sp>
        <p:nvSpPr>
          <p:cNvPr id="14" name="正方形/長方形 13"/>
          <p:cNvSpPr/>
          <p:nvPr/>
        </p:nvSpPr>
        <p:spPr>
          <a:xfrm>
            <a:off x="6477187" y="3891926"/>
            <a:ext cx="2988000" cy="1572268"/>
          </a:xfrm>
          <a:prstGeom prst="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400">
                <a:solidFill>
                  <a:schemeClr val="tx1"/>
                </a:solidFill>
                <a:latin typeface="BIZ UDPゴシック" panose="020B0400000000000000" pitchFamily="50" charset="-128"/>
                <a:ea typeface="BIZ UDPゴシック" panose="020B0400000000000000" pitchFamily="50" charset="-128"/>
              </a:rPr>
              <a:t>〇企業が抱える課題</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r>
              <a:rPr kumimoji="1" lang="ja-JP" altLang="en-US" sz="1400">
                <a:solidFill>
                  <a:schemeClr val="tx1"/>
                </a:solidFill>
                <a:latin typeface="BIZ UDPゴシック" panose="020B0400000000000000" pitchFamily="50" charset="-128"/>
                <a:ea typeface="BIZ UDPゴシック" panose="020B0400000000000000" pitchFamily="50" charset="-128"/>
              </a:rPr>
              <a:t>アウトソース（大学の研究成果）を活用して事業化を図りたい</a:t>
            </a:r>
            <a:endParaRPr kumimoji="1" lang="en-US" altLang="ja-JP" sz="1400">
              <a:solidFill>
                <a:schemeClr val="tx1"/>
              </a:solidFill>
              <a:latin typeface="BIZ UDPゴシック" panose="020B0400000000000000" pitchFamily="50" charset="-128"/>
              <a:ea typeface="BIZ UDPゴシック" panose="020B0400000000000000" pitchFamily="50" charset="-128"/>
            </a:endParaRPr>
          </a:p>
          <a:p>
            <a:r>
              <a:rPr kumimoji="1" lang="ja-JP" altLang="en-US" sz="1400">
                <a:solidFill>
                  <a:schemeClr val="tx1"/>
                </a:solidFill>
                <a:latin typeface="BIZ UDPゴシック" panose="020B0400000000000000" pitchFamily="50" charset="-128"/>
                <a:ea typeface="BIZ UDPゴシック" panose="020B0400000000000000" pitchFamily="50" charset="-128"/>
              </a:rPr>
              <a:t>⇒</a:t>
            </a:r>
            <a:r>
              <a:rPr kumimoji="1" lang="ja-JP" altLang="en-US" sz="1400" b="1">
                <a:solidFill>
                  <a:schemeClr val="tx1"/>
                </a:solidFill>
                <a:latin typeface="BIZ UDPゴシック" panose="020B0400000000000000" pitchFamily="50" charset="-128"/>
                <a:ea typeface="BIZ UDPゴシック" panose="020B0400000000000000" pitchFamily="50" charset="-128"/>
              </a:rPr>
              <a:t>大学へのコンタクト方法がわからない</a:t>
            </a:r>
          </a:p>
        </p:txBody>
      </p:sp>
      <p:sp>
        <p:nvSpPr>
          <p:cNvPr id="15" name="正方形/長方形 14"/>
          <p:cNvSpPr/>
          <p:nvPr/>
        </p:nvSpPr>
        <p:spPr>
          <a:xfrm>
            <a:off x="4199908" y="1621833"/>
            <a:ext cx="1506951" cy="397300"/>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2000">
                <a:latin typeface="BIZ UDPゴシック" panose="020B0400000000000000" pitchFamily="50" charset="-128"/>
                <a:ea typeface="BIZ UDPゴシック" panose="020B0400000000000000" pitchFamily="50" charset="-128"/>
              </a:rPr>
              <a:t>TLO</a:t>
            </a:r>
            <a:endParaRPr kumimoji="1" lang="ja-JP" altLang="en-US" sz="2000">
              <a:latin typeface="BIZ UDPゴシック" panose="020B0400000000000000" pitchFamily="50" charset="-128"/>
              <a:ea typeface="BIZ UDPゴシック" panose="020B0400000000000000" pitchFamily="50" charset="-128"/>
            </a:endParaRPr>
          </a:p>
        </p:txBody>
      </p:sp>
      <p:sp>
        <p:nvSpPr>
          <p:cNvPr id="16" name="正方形/長方形 15"/>
          <p:cNvSpPr/>
          <p:nvPr/>
        </p:nvSpPr>
        <p:spPr>
          <a:xfrm>
            <a:off x="3629831" y="3536632"/>
            <a:ext cx="2592326" cy="557752"/>
          </a:xfrm>
          <a:prstGeom prst="rect">
            <a:avLst/>
          </a:prstGeom>
          <a:solidFill>
            <a:srgbClr val="00206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pPr algn="ctr"/>
            <a:r>
              <a:rPr kumimoji="1" lang="ja-JP" altLang="en-US" sz="1400">
                <a:solidFill>
                  <a:schemeClr val="bg1"/>
                </a:solidFill>
                <a:latin typeface="BIZ UDPゴシック" panose="020B0400000000000000" pitchFamily="50" charset="-128"/>
                <a:ea typeface="BIZ UDPゴシック" panose="020B0400000000000000" pitchFamily="50" charset="-128"/>
              </a:rPr>
              <a:t>ワンストップで効率的なシーズとニーズのマッチングを図る</a:t>
            </a:r>
            <a:endParaRPr kumimoji="1" lang="en-US" altLang="ja-JP" sz="1400">
              <a:solidFill>
                <a:schemeClr val="bg1"/>
              </a:solidFill>
              <a:latin typeface="BIZ UDPゴシック" panose="020B0400000000000000" pitchFamily="50" charset="-128"/>
              <a:ea typeface="BIZ UDPゴシック" panose="020B0400000000000000" pitchFamily="50" charset="-128"/>
            </a:endParaRPr>
          </a:p>
        </p:txBody>
      </p:sp>
      <p:sp>
        <p:nvSpPr>
          <p:cNvPr id="17" name="正方形/長方形 16"/>
          <p:cNvSpPr/>
          <p:nvPr/>
        </p:nvSpPr>
        <p:spPr>
          <a:xfrm>
            <a:off x="1467357" y="5565227"/>
            <a:ext cx="6978908" cy="739333"/>
          </a:xfrm>
          <a:prstGeom prst="rect">
            <a:avLst/>
          </a:prstGeom>
          <a:noFill/>
          <a:ln w="285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en-US" altLang="ja-JP" sz="1600">
                <a:solidFill>
                  <a:schemeClr val="tx1"/>
                </a:solidFill>
                <a:latin typeface="BIZ UDPゴシック" panose="020B0400000000000000" pitchFamily="50" charset="-128"/>
                <a:ea typeface="BIZ UDPゴシック" panose="020B0400000000000000" pitchFamily="50" charset="-128"/>
              </a:rPr>
              <a:t>TLO</a:t>
            </a:r>
            <a:r>
              <a:rPr kumimoji="1" lang="ja-JP" altLang="en-US" sz="1600">
                <a:solidFill>
                  <a:schemeClr val="tx1"/>
                </a:solidFill>
                <a:latin typeface="BIZ UDPゴシック" panose="020B0400000000000000" pitchFamily="50" charset="-128"/>
                <a:ea typeface="BIZ UDPゴシック" panose="020B0400000000000000" pitchFamily="50" charset="-128"/>
              </a:rPr>
              <a:t>はそれぞれの課題を解決するために</a:t>
            </a:r>
            <a:endParaRPr kumimoji="1" lang="en-US" altLang="ja-JP" sz="1600">
              <a:solidFill>
                <a:schemeClr val="tx1"/>
              </a:solidFill>
              <a:latin typeface="BIZ UDPゴシック" panose="020B0400000000000000" pitchFamily="50" charset="-128"/>
              <a:ea typeface="BIZ UDPゴシック" panose="020B0400000000000000" pitchFamily="50" charset="-128"/>
            </a:endParaRPr>
          </a:p>
          <a:p>
            <a:pPr algn="ctr"/>
            <a:r>
              <a:rPr kumimoji="1" lang="ja-JP" altLang="en-US" sz="1600" b="1" u="sng">
                <a:solidFill>
                  <a:schemeClr val="tx1"/>
                </a:solidFill>
                <a:latin typeface="BIZ UDPゴシック" panose="020B0400000000000000" pitchFamily="50" charset="-128"/>
                <a:ea typeface="BIZ UDPゴシック" panose="020B0400000000000000" pitchFamily="50" charset="-128"/>
              </a:rPr>
              <a:t>産と学の仲介役を果たす</a:t>
            </a:r>
            <a:endParaRPr kumimoji="1" lang="ja-JP" altLang="en-US" sz="1600" b="1">
              <a:solidFill>
                <a:schemeClr val="tx1"/>
              </a:solidFill>
              <a:latin typeface="BIZ UDPゴシック" panose="020B0400000000000000" pitchFamily="50" charset="-128"/>
              <a:ea typeface="BIZ UDPゴシック" panose="020B0400000000000000" pitchFamily="50" charset="-128"/>
            </a:endParaRPr>
          </a:p>
        </p:txBody>
      </p:sp>
      <p:sp>
        <p:nvSpPr>
          <p:cNvPr id="19" name="正方形/長方形 18"/>
          <p:cNvSpPr/>
          <p:nvPr/>
        </p:nvSpPr>
        <p:spPr>
          <a:xfrm>
            <a:off x="396208" y="1212224"/>
            <a:ext cx="9059572" cy="365760"/>
          </a:xfrm>
          <a:prstGeom prst="rect">
            <a:avLst/>
          </a:prstGeom>
          <a:noFill/>
          <a:ln w="28575" cap="rnd">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a:solidFill>
                  <a:schemeClr val="tx1"/>
                </a:solidFill>
                <a:latin typeface="BIZ UDPゴシック" panose="020B0400000000000000" pitchFamily="50" charset="-128"/>
                <a:ea typeface="BIZ UDPゴシック" panose="020B0400000000000000" pitchFamily="50" charset="-128"/>
              </a:rPr>
              <a:t>産と学の敷居を取り払う仲介役となる。</a:t>
            </a:r>
          </a:p>
        </p:txBody>
      </p:sp>
      <p:sp>
        <p:nvSpPr>
          <p:cNvPr id="20" name="正方形/長方形 19">
            <a:extLst>
              <a:ext uri="{FF2B5EF4-FFF2-40B4-BE49-F238E27FC236}">
                <a16:creationId xmlns:a16="http://schemas.microsoft.com/office/drawing/2014/main" id="{4FC43BEB-666E-B405-F6FB-1C6AD4EF52D9}"/>
              </a:ext>
            </a:extLst>
          </p:cNvPr>
          <p:cNvSpPr/>
          <p:nvPr/>
        </p:nvSpPr>
        <p:spPr>
          <a:xfrm>
            <a:off x="462063" y="739859"/>
            <a:ext cx="1444615" cy="3600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1" lang="en-US" altLang="ja-JP">
                <a:solidFill>
                  <a:schemeClr val="bg1"/>
                </a:solidFill>
                <a:latin typeface="BIZ UDPゴシック" panose="020B0400000000000000" pitchFamily="50" charset="-128"/>
                <a:ea typeface="BIZ UDPゴシック" panose="020B0400000000000000" pitchFamily="50" charset="-128"/>
              </a:rPr>
              <a:t>TLO</a:t>
            </a:r>
            <a:r>
              <a:rPr kumimoji="1" lang="ja-JP" altLang="en-US">
                <a:solidFill>
                  <a:schemeClr val="bg1"/>
                </a:solidFill>
                <a:latin typeface="BIZ UDPゴシック" panose="020B0400000000000000" pitchFamily="50" charset="-128"/>
                <a:ea typeface="BIZ UDPゴシック" panose="020B0400000000000000" pitchFamily="50" charset="-128"/>
              </a:rPr>
              <a:t>の役割</a:t>
            </a:r>
            <a:endParaRPr kumimoji="1" lang="ja-JP" altLang="en-US"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spTree>
    <p:extLst>
      <p:ext uri="{BB962C8B-B14F-4D97-AF65-F5344CB8AC3E}">
        <p14:creationId xmlns:p14="http://schemas.microsoft.com/office/powerpoint/2010/main" val="1926665651"/>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コンテンツ プレースホルダー 2"/>
          <p:cNvSpPr>
            <a:spLocks noGrp="1"/>
          </p:cNvSpPr>
          <p:nvPr>
            <p:ph sz="quarter" idx="13"/>
          </p:nvPr>
        </p:nvSpPr>
        <p:spPr/>
        <p:txBody>
          <a:bodyPr/>
          <a:lstStyle/>
          <a:p>
            <a:pPr marL="0" indent="0">
              <a:buNone/>
            </a:pPr>
            <a:r>
              <a:rPr kumimoji="1" lang="en-US" altLang="ja-JP"/>
              <a:t>TLO</a:t>
            </a:r>
            <a:r>
              <a:rPr kumimoji="1" lang="ja-JP" altLang="en-US"/>
              <a:t>の役割</a:t>
            </a:r>
          </a:p>
        </p:txBody>
      </p:sp>
      <p:sp>
        <p:nvSpPr>
          <p:cNvPr id="5" name="スライド番号プレースホルダー 4"/>
          <p:cNvSpPr>
            <a:spLocks noGrp="1"/>
          </p:cNvSpPr>
          <p:nvPr>
            <p:ph type="sldNum" sz="quarter" idx="4"/>
          </p:nvPr>
        </p:nvSpPr>
        <p:spPr/>
        <p:txBody>
          <a:bodyPr/>
          <a:lstStyle/>
          <a:p>
            <a:fld id="{A1D487B2-B3D4-4B12-876F-840864ED41B0}" type="slidenum">
              <a:rPr kumimoji="1" lang="ja-JP" altLang="en-US" smtClean="0"/>
              <a:pPr/>
              <a:t>68</a:t>
            </a:fld>
            <a:endParaRPr kumimoji="1" lang="ja-JP" altLang="en-US"/>
          </a:p>
        </p:txBody>
      </p:sp>
      <p:sp>
        <p:nvSpPr>
          <p:cNvPr id="7" name="テキスト ボックス 6"/>
          <p:cNvSpPr txBox="1"/>
          <p:nvPr/>
        </p:nvSpPr>
        <p:spPr>
          <a:xfrm>
            <a:off x="452438" y="5540344"/>
            <a:ext cx="9037637" cy="646331"/>
          </a:xfrm>
          <a:prstGeom prst="rect">
            <a:avLst/>
          </a:prstGeom>
          <a:noFill/>
        </p:spPr>
        <p:txBody>
          <a:bodyPr wrap="square" rtlCol="0">
            <a:spAutoFit/>
          </a:bodyPr>
          <a:lstStyle/>
          <a:p>
            <a:pPr marL="285750" indent="-285750">
              <a:buFont typeface="Arial" panose="020B0604020202020204" pitchFamily="34" charset="0"/>
              <a:buChar char="•"/>
            </a:pPr>
            <a:r>
              <a:rPr lang="en-US" altLang="ja-JP">
                <a:latin typeface="BIZ UDPゴシック" panose="020B0400000000000000" pitchFamily="50" charset="-128"/>
                <a:ea typeface="BIZ UDPゴシック" panose="020B0400000000000000" pitchFamily="50" charset="-128"/>
              </a:rPr>
              <a:t>TLO</a:t>
            </a:r>
            <a:r>
              <a:rPr lang="ja-JP" altLang="en-US">
                <a:latin typeface="BIZ UDPゴシック" panose="020B0400000000000000" pitchFamily="50" charset="-128"/>
                <a:ea typeface="BIZ UDPゴシック" panose="020B0400000000000000" pitchFamily="50" charset="-128"/>
              </a:rPr>
              <a:t>が整備されることによって、研究者は研究に専念しながらその成果の特許化・産業化によって更なる研究資金を得るという「知的創造サイクル」の仕組みが実現する。</a:t>
            </a:r>
          </a:p>
        </p:txBody>
      </p:sp>
      <p:sp>
        <p:nvSpPr>
          <p:cNvPr id="8" name="タイトル 1"/>
          <p:cNvSpPr>
            <a:spLocks noGrp="1"/>
          </p:cNvSpPr>
          <p:nvPr>
            <p:ph type="title"/>
          </p:nvPr>
        </p:nvSpPr>
        <p:spPr/>
        <p:txBody>
          <a:bodyPr>
            <a:noAutofit/>
          </a:bodyPr>
          <a:lstStyle/>
          <a:p>
            <a:r>
              <a:rPr lang="ja-JP" altLang="en-US"/>
              <a:t>大学の</a:t>
            </a:r>
            <a:r>
              <a:rPr lang="en-US" altLang="ja-JP"/>
              <a:t>TLO</a:t>
            </a:r>
            <a:r>
              <a:rPr lang="ja-JP" altLang="en-US"/>
              <a:t>の役割について</a:t>
            </a:r>
            <a:endParaRPr kumimoji="1" lang="ja-JP" altLang="en-US"/>
          </a:p>
        </p:txBody>
      </p:sp>
      <p:sp>
        <p:nvSpPr>
          <p:cNvPr id="10" name="フッター プレースホルダー 7"/>
          <p:cNvSpPr>
            <a:spLocks noGrp="1"/>
          </p:cNvSpPr>
          <p:nvPr>
            <p:ph type="ftr" sz="quarter" idx="3"/>
          </p:nvPr>
        </p:nvSpPr>
        <p:spPr>
          <a:xfrm>
            <a:off x="5970130" y="6509394"/>
            <a:ext cx="3528000" cy="320040"/>
          </a:xfrm>
        </p:spPr>
        <p:txBody>
          <a:bodyPr/>
          <a:lstStyle/>
          <a:p>
            <a:r>
              <a:rPr kumimoji="1" lang="ja-JP" altLang="en-US" dirty="0"/>
              <a:t>資料：経済産業省</a:t>
            </a:r>
            <a:r>
              <a:rPr kumimoji="1" lang="en-US" altLang="ja-JP" dirty="0"/>
              <a:t>HP</a:t>
            </a:r>
            <a:r>
              <a:rPr kumimoji="1" lang="ja-JP" altLang="en-US" dirty="0"/>
              <a:t>「知的創造サイクル」を基に作成</a:t>
            </a:r>
            <a:endParaRPr kumimoji="1" lang="en-US" altLang="ja-JP" dirty="0"/>
          </a:p>
        </p:txBody>
      </p:sp>
      <p:sp>
        <p:nvSpPr>
          <p:cNvPr id="11" name="正方形/長方形 10"/>
          <p:cNvSpPr/>
          <p:nvPr/>
        </p:nvSpPr>
        <p:spPr>
          <a:xfrm>
            <a:off x="396208" y="1212224"/>
            <a:ext cx="9059572" cy="365760"/>
          </a:xfrm>
          <a:prstGeom prst="rect">
            <a:avLst/>
          </a:prstGeom>
          <a:noFill/>
          <a:ln w="28575" cap="rnd">
            <a:noFill/>
          </a:ln>
        </p:spPr>
        <p:style>
          <a:lnRef idx="2">
            <a:schemeClr val="accent1">
              <a:shade val="50000"/>
            </a:schemeClr>
          </a:lnRef>
          <a:fillRef idx="1">
            <a:schemeClr val="accent1"/>
          </a:fillRef>
          <a:effectRef idx="0">
            <a:schemeClr val="accent1"/>
          </a:effectRef>
          <a:fontRef idx="minor">
            <a:schemeClr val="lt1"/>
          </a:fontRef>
        </p:style>
        <p:txBody>
          <a:bodyPr rtlCol="0" anchor="t"/>
          <a:lstStyle/>
          <a:p>
            <a:r>
              <a:rPr kumimoji="1" lang="ja-JP" altLang="en-US" sz="1600">
                <a:solidFill>
                  <a:schemeClr val="tx1"/>
                </a:solidFill>
                <a:latin typeface="BIZ UDPゴシック" panose="020B0400000000000000" pitchFamily="50" charset="-128"/>
                <a:ea typeface="BIZ UDPゴシック" panose="020B0400000000000000" pitchFamily="50" charset="-128"/>
              </a:rPr>
              <a:t>知的創造サイクルの形成を行う。</a:t>
            </a:r>
          </a:p>
        </p:txBody>
      </p:sp>
      <p:sp>
        <p:nvSpPr>
          <p:cNvPr id="12" name="正方形/長方形 11">
            <a:extLst>
              <a:ext uri="{FF2B5EF4-FFF2-40B4-BE49-F238E27FC236}">
                <a16:creationId xmlns:a16="http://schemas.microsoft.com/office/drawing/2014/main" id="{4FC43BEB-666E-B405-F6FB-1C6AD4EF52D9}"/>
              </a:ext>
            </a:extLst>
          </p:cNvPr>
          <p:cNvSpPr/>
          <p:nvPr/>
        </p:nvSpPr>
        <p:spPr>
          <a:xfrm>
            <a:off x="462063" y="739859"/>
            <a:ext cx="1444615" cy="360000"/>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l" defTabSz="914400" rtl="0" eaLnBrk="1" fontAlgn="auto" latinLnBrk="0" hangingPunct="1">
              <a:lnSpc>
                <a:spcPct val="100000"/>
              </a:lnSpc>
              <a:spcBef>
                <a:spcPts val="1000"/>
              </a:spcBef>
              <a:spcAft>
                <a:spcPts val="0"/>
              </a:spcAft>
              <a:buClr>
                <a:srgbClr val="9BAFB5"/>
              </a:buClr>
              <a:buSzTx/>
              <a:buFont typeface="Arial" panose="020B0604020202020204" pitchFamily="34" charset="0"/>
              <a:buNone/>
              <a:tabLst/>
              <a:defRPr/>
            </a:pPr>
            <a:r>
              <a:rPr kumimoji="1" lang="en-US" altLang="ja-JP">
                <a:solidFill>
                  <a:schemeClr val="bg1"/>
                </a:solidFill>
                <a:latin typeface="BIZ UDPゴシック" panose="020B0400000000000000" pitchFamily="50" charset="-128"/>
                <a:ea typeface="BIZ UDPゴシック" panose="020B0400000000000000" pitchFamily="50" charset="-128"/>
              </a:rPr>
              <a:t>TLO</a:t>
            </a:r>
            <a:r>
              <a:rPr kumimoji="1" lang="ja-JP" altLang="en-US">
                <a:solidFill>
                  <a:schemeClr val="bg1"/>
                </a:solidFill>
                <a:latin typeface="BIZ UDPゴシック" panose="020B0400000000000000" pitchFamily="50" charset="-128"/>
                <a:ea typeface="BIZ UDPゴシック" panose="020B0400000000000000" pitchFamily="50" charset="-128"/>
              </a:rPr>
              <a:t>の役割</a:t>
            </a:r>
            <a:endParaRPr kumimoji="1" lang="ja-JP" altLang="en-US" i="0" u="none" strike="noStrike" kern="1200" cap="none" spc="0" normalizeH="0" baseline="0" noProof="0">
              <a:ln>
                <a:noFill/>
              </a:ln>
              <a:solidFill>
                <a:schemeClr val="bg1"/>
              </a:solidFill>
              <a:effectLst/>
              <a:uLnTx/>
              <a:uFillTx/>
              <a:latin typeface="BIZ UDPゴシック" panose="020B0400000000000000" pitchFamily="50" charset="-128"/>
              <a:ea typeface="BIZ UDPゴシック" panose="020B0400000000000000" pitchFamily="50" charset="-128"/>
              <a:cs typeface="+mn-cs"/>
            </a:endParaRPr>
          </a:p>
        </p:txBody>
      </p:sp>
      <p:pic>
        <p:nvPicPr>
          <p:cNvPr id="2" name="図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923787" y="1593108"/>
            <a:ext cx="6058425" cy="3871295"/>
          </a:xfrm>
          <a:prstGeom prst="rect">
            <a:avLst/>
          </a:prstGeom>
        </p:spPr>
      </p:pic>
    </p:spTree>
    <p:extLst>
      <p:ext uri="{BB962C8B-B14F-4D97-AF65-F5344CB8AC3E}">
        <p14:creationId xmlns:p14="http://schemas.microsoft.com/office/powerpoint/2010/main" val="4234105513"/>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ctrTitle"/>
          </p:nvPr>
        </p:nvSpPr>
        <p:spPr>
          <a:xfrm>
            <a:off x="1194094" y="2353586"/>
            <a:ext cx="7517813" cy="1679078"/>
          </a:xfrm>
        </p:spPr>
        <p:txBody>
          <a:bodyPr>
            <a:normAutofit/>
          </a:bodyPr>
          <a:lstStyle/>
          <a:p>
            <a:pPr algn="l">
              <a:lnSpc>
                <a:spcPct val="150000"/>
              </a:lnSpc>
            </a:pPr>
            <a:endParaRPr kumimoji="1" lang="ja-JP" altLang="en-US" sz="2800"/>
          </a:p>
        </p:txBody>
      </p:sp>
      <p:sp>
        <p:nvSpPr>
          <p:cNvPr id="6" name="円形吹き出し 5"/>
          <p:cNvSpPr/>
          <p:nvPr/>
        </p:nvSpPr>
        <p:spPr>
          <a:xfrm>
            <a:off x="48008" y="249098"/>
            <a:ext cx="3739852" cy="1743418"/>
          </a:xfrm>
          <a:prstGeom prst="wedgeEllipseCallout">
            <a:avLst>
              <a:gd name="adj1" fmla="val 15132"/>
              <a:gd name="adj2" fmla="val 77107"/>
            </a:avLst>
          </a:prstGeom>
          <a:solidFill>
            <a:schemeClr val="accent2">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sz="1400">
              <a:solidFill>
                <a:schemeClr val="bg1"/>
              </a:solidFill>
              <a:latin typeface="BIZ UDPゴシック" panose="020B0400000000000000" pitchFamily="50" charset="-128"/>
              <a:ea typeface="BIZ UDPゴシック" panose="020B0400000000000000" pitchFamily="50" charset="-128"/>
            </a:endParaRPr>
          </a:p>
        </p:txBody>
      </p:sp>
      <p:pic>
        <p:nvPicPr>
          <p:cNvPr id="7" name="図 6"/>
          <p:cNvPicPr>
            <a:picLocks noChangeAspect="1"/>
          </p:cNvPicPr>
          <p:nvPr/>
        </p:nvPicPr>
        <p:blipFill>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150303" y="635352"/>
            <a:ext cx="1063179" cy="1063179"/>
          </a:xfrm>
          <a:prstGeom prst="rect">
            <a:avLst/>
          </a:prstGeom>
        </p:spPr>
      </p:pic>
      <p:sp>
        <p:nvSpPr>
          <p:cNvPr id="12" name="テキスト ボックス 11"/>
          <p:cNvSpPr txBox="1"/>
          <p:nvPr/>
        </p:nvSpPr>
        <p:spPr>
          <a:xfrm>
            <a:off x="945472" y="889895"/>
            <a:ext cx="2636108" cy="461665"/>
          </a:xfrm>
          <a:prstGeom prst="rect">
            <a:avLst/>
          </a:prstGeom>
          <a:noFill/>
        </p:spPr>
        <p:txBody>
          <a:bodyPr wrap="square" rtlCol="0">
            <a:spAutoFit/>
          </a:bodyPr>
          <a:lstStyle/>
          <a:p>
            <a:r>
              <a:rPr kumimoji="1" lang="ja-JP" altLang="en-US" sz="1200">
                <a:solidFill>
                  <a:schemeClr val="bg1"/>
                </a:solidFill>
                <a:latin typeface="BIZ UDPゴシック" panose="020B0400000000000000" pitchFamily="50" charset="-128"/>
                <a:ea typeface="BIZ UDPゴシック" panose="020B0400000000000000" pitchFamily="50" charset="-128"/>
              </a:rPr>
              <a:t>このような他者特許があるのですが、私の研究に影響する？</a:t>
            </a:r>
          </a:p>
        </p:txBody>
      </p:sp>
      <p:sp>
        <p:nvSpPr>
          <p:cNvPr id="13" name="正方形/長方形 12"/>
          <p:cNvSpPr/>
          <p:nvPr/>
        </p:nvSpPr>
        <p:spPr>
          <a:xfrm>
            <a:off x="667329" y="520501"/>
            <a:ext cx="2626548" cy="276999"/>
          </a:xfrm>
          <a:prstGeom prst="rect">
            <a:avLst/>
          </a:prstGeom>
        </p:spPr>
        <p:txBody>
          <a:bodyPr wrap="square">
            <a:spAutoFit/>
          </a:bodyPr>
          <a:lstStyle/>
          <a:p>
            <a:pPr algn="ctr"/>
            <a:r>
              <a:rPr kumimoji="1" lang="ja-JP" altLang="en-US" sz="1200">
                <a:solidFill>
                  <a:schemeClr val="bg1"/>
                </a:solidFill>
                <a:latin typeface="BIZ UDPゴシック" panose="020B0400000000000000" pitchFamily="50" charset="-128"/>
                <a:ea typeface="BIZ UDPゴシック" panose="020B0400000000000000" pitchFamily="50" charset="-128"/>
              </a:rPr>
              <a:t>この研究成果は特許になる？</a:t>
            </a:r>
          </a:p>
        </p:txBody>
      </p:sp>
      <p:sp>
        <p:nvSpPr>
          <p:cNvPr id="14" name="テキスト ボックス 13"/>
          <p:cNvSpPr txBox="1"/>
          <p:nvPr/>
        </p:nvSpPr>
        <p:spPr>
          <a:xfrm>
            <a:off x="945472" y="1452455"/>
            <a:ext cx="2242725" cy="276999"/>
          </a:xfrm>
          <a:prstGeom prst="rect">
            <a:avLst/>
          </a:prstGeom>
          <a:noFill/>
        </p:spPr>
        <p:txBody>
          <a:bodyPr wrap="square" rtlCol="0">
            <a:spAutoFit/>
          </a:bodyPr>
          <a:lstStyle/>
          <a:p>
            <a:r>
              <a:rPr kumimoji="1" lang="ja-JP" altLang="en-US" sz="1200">
                <a:solidFill>
                  <a:schemeClr val="bg1"/>
                </a:solidFill>
                <a:latin typeface="BIZ UDPゴシック" panose="020B0400000000000000" pitchFamily="50" charset="-128"/>
                <a:ea typeface="BIZ UDPゴシック" panose="020B0400000000000000" pitchFamily="50" charset="-128"/>
              </a:rPr>
              <a:t>特許出願の手続きを教えて！</a:t>
            </a:r>
          </a:p>
        </p:txBody>
      </p:sp>
      <p:sp>
        <p:nvSpPr>
          <p:cNvPr id="16" name="正方形/長方形 15"/>
          <p:cNvSpPr/>
          <p:nvPr/>
        </p:nvSpPr>
        <p:spPr>
          <a:xfrm>
            <a:off x="1346250" y="2500627"/>
            <a:ext cx="5837145" cy="1384995"/>
          </a:xfrm>
          <a:prstGeom prst="rect">
            <a:avLst/>
          </a:prstGeom>
          <a:solidFill>
            <a:schemeClr val="tx1"/>
          </a:solidFill>
        </p:spPr>
        <p:txBody>
          <a:bodyPr wrap="square">
            <a:spAutoFit/>
          </a:bodyPr>
          <a:lstStyle/>
          <a:p>
            <a:r>
              <a:rPr kumimoji="1" lang="ja-JP" altLang="en-US" sz="2800" b="1">
                <a:solidFill>
                  <a:schemeClr val="bg2"/>
                </a:solidFill>
                <a:latin typeface="BIZ UDPゴシック" panose="020B0400000000000000" pitchFamily="50" charset="-128"/>
                <a:ea typeface="BIZ UDPゴシック" panose="020B0400000000000000" pitchFamily="50" charset="-128"/>
              </a:rPr>
              <a:t>教材の内容に関するご質問や</a:t>
            </a:r>
            <a:br>
              <a:rPr kumimoji="1" lang="en-US" altLang="ja-JP" sz="2800" b="1">
                <a:solidFill>
                  <a:schemeClr val="bg2"/>
                </a:solidFill>
                <a:latin typeface="BIZ UDPゴシック" panose="020B0400000000000000" pitchFamily="50" charset="-128"/>
                <a:ea typeface="BIZ UDPゴシック" panose="020B0400000000000000" pitchFamily="50" charset="-128"/>
              </a:rPr>
            </a:br>
            <a:r>
              <a:rPr kumimoji="1" lang="ja-JP" altLang="en-US" sz="2800" b="1">
                <a:solidFill>
                  <a:schemeClr val="bg2"/>
                </a:solidFill>
                <a:latin typeface="BIZ UDPゴシック" panose="020B0400000000000000" pitchFamily="50" charset="-128"/>
                <a:ea typeface="BIZ UDPゴシック" panose="020B0400000000000000" pitchFamily="50" charset="-128"/>
              </a:rPr>
              <a:t>知財に関するご相談がありましたら</a:t>
            </a:r>
            <a:br>
              <a:rPr kumimoji="1" lang="en-US" altLang="ja-JP" sz="2800" b="1">
                <a:solidFill>
                  <a:schemeClr val="bg2"/>
                </a:solidFill>
                <a:latin typeface="BIZ UDPゴシック" panose="020B0400000000000000" pitchFamily="50" charset="-128"/>
                <a:ea typeface="BIZ UDPゴシック" panose="020B0400000000000000" pitchFamily="50" charset="-128"/>
              </a:rPr>
            </a:br>
            <a:r>
              <a:rPr kumimoji="1" lang="ja-JP" altLang="en-US" sz="2800" b="1">
                <a:solidFill>
                  <a:schemeClr val="bg2"/>
                </a:solidFill>
                <a:latin typeface="BIZ UDPゴシック" panose="020B0400000000000000" pitchFamily="50" charset="-128"/>
                <a:ea typeface="BIZ UDPゴシック" panose="020B0400000000000000" pitchFamily="50" charset="-128"/>
              </a:rPr>
              <a:t>いつでもご連絡ください！</a:t>
            </a:r>
            <a:endParaRPr lang="ja-JP" altLang="en-US" sz="2800" b="1">
              <a:solidFill>
                <a:schemeClr val="bg2"/>
              </a:solidFill>
              <a:latin typeface="BIZ UDPゴシック" panose="020B0400000000000000" pitchFamily="50" charset="-128"/>
              <a:ea typeface="BIZ UDPゴシック" panose="020B0400000000000000" pitchFamily="50" charset="-128"/>
            </a:endParaRPr>
          </a:p>
        </p:txBody>
      </p:sp>
      <p:pic>
        <p:nvPicPr>
          <p:cNvPr id="15" name="図 14"/>
          <p:cNvPicPr>
            <a:picLocks noChangeAspect="1"/>
          </p:cNvPicPr>
          <p:nvPr/>
        </p:nvPicPr>
        <p:blipFill>
          <a:blip r:embed="rId4"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6813283" y="2293980"/>
            <a:ext cx="1898624" cy="1898624"/>
          </a:xfrm>
          <a:prstGeom prst="rect">
            <a:avLst/>
          </a:prstGeom>
        </p:spPr>
      </p:pic>
      <p:sp>
        <p:nvSpPr>
          <p:cNvPr id="10" name="サブタイトル 2">
            <a:extLst>
              <a:ext uri="{FF2B5EF4-FFF2-40B4-BE49-F238E27FC236}">
                <a16:creationId xmlns:a16="http://schemas.microsoft.com/office/drawing/2014/main" id="{738E3538-A866-3CAE-E1E8-EC646508C134}"/>
              </a:ext>
            </a:extLst>
          </p:cNvPr>
          <p:cNvSpPr txBox="1">
            <a:spLocks/>
          </p:cNvSpPr>
          <p:nvPr/>
        </p:nvSpPr>
        <p:spPr>
          <a:xfrm>
            <a:off x="2189846" y="4352544"/>
            <a:ext cx="1993534" cy="1239894"/>
          </a:xfrm>
          <a:prstGeom prst="rect">
            <a:avLst/>
          </a:prstGeom>
          <a:noFill/>
        </p:spPr>
        <p:txBody>
          <a:bodyPr vert="horz" lIns="91440" tIns="45720" rIns="91440" bIns="45720" rtlCol="0">
            <a:normAutofit/>
          </a:bodyPr>
          <a:lstStyle>
            <a:lvl1pPr marL="0" indent="0" algn="ctr" defTabSz="914400" rtl="0" eaLnBrk="1" latinLnBrk="0" hangingPunct="1">
              <a:lnSpc>
                <a:spcPct val="100000"/>
              </a:lnSpc>
              <a:spcBef>
                <a:spcPts val="1000"/>
              </a:spcBef>
              <a:buClr>
                <a:schemeClr val="accent2"/>
              </a:buClr>
              <a:buFont typeface="Arial" panose="020B0604020202020204" pitchFamily="34" charset="0"/>
              <a:buNone/>
              <a:defRPr kumimoji="1" sz="1900" kern="1200">
                <a:solidFill>
                  <a:schemeClr val="tx1">
                    <a:lumMod val="75000"/>
                    <a:lumOff val="25000"/>
                  </a:schemeClr>
                </a:solidFill>
                <a:latin typeface="+mn-lt"/>
                <a:ea typeface="BIZ UDPゴシック" panose="020B0400000000000000" pitchFamily="50" charset="-128"/>
                <a:cs typeface="+mn-cs"/>
              </a:defRPr>
            </a:lvl1pPr>
            <a:lvl2pPr marL="457200" indent="0" algn="ctr" defTabSz="914400" rtl="0" eaLnBrk="1" latinLnBrk="0" hangingPunct="1">
              <a:lnSpc>
                <a:spcPct val="100000"/>
              </a:lnSpc>
              <a:spcBef>
                <a:spcPts val="1000"/>
              </a:spcBef>
              <a:buClr>
                <a:schemeClr val="accent2"/>
              </a:buClr>
              <a:buFont typeface="Arial" panose="020B0604020202020204" pitchFamily="34" charset="0"/>
              <a:buNone/>
              <a:defRPr kumimoji="1" sz="1900" kern="1200">
                <a:solidFill>
                  <a:schemeClr val="tx1">
                    <a:lumMod val="85000"/>
                    <a:lumOff val="15000"/>
                  </a:schemeClr>
                </a:solidFill>
                <a:latin typeface="+mn-lt"/>
                <a:ea typeface="+mn-ea"/>
                <a:cs typeface="+mn-cs"/>
              </a:defRPr>
            </a:lvl2pPr>
            <a:lvl3pPr marL="914400" indent="0" algn="ctr" defTabSz="914400" rtl="0" eaLnBrk="1" latinLnBrk="0" hangingPunct="1">
              <a:lnSpc>
                <a:spcPct val="100000"/>
              </a:lnSpc>
              <a:spcBef>
                <a:spcPts val="1000"/>
              </a:spcBef>
              <a:buClr>
                <a:schemeClr val="accent2"/>
              </a:buClr>
              <a:buFont typeface="Arial" panose="020B0604020202020204" pitchFamily="34" charset="0"/>
              <a:buNone/>
              <a:defRPr kumimoji="1" sz="1800" kern="1200">
                <a:solidFill>
                  <a:schemeClr val="tx1">
                    <a:lumMod val="85000"/>
                    <a:lumOff val="15000"/>
                  </a:schemeClr>
                </a:solidFill>
                <a:latin typeface="+mn-lt"/>
                <a:ea typeface="+mn-ea"/>
                <a:cs typeface="+mn-cs"/>
              </a:defRPr>
            </a:lvl3pPr>
            <a:lvl4pPr marL="13716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lumMod val="85000"/>
                    <a:lumOff val="15000"/>
                  </a:schemeClr>
                </a:solidFill>
                <a:latin typeface="+mn-lt"/>
                <a:ea typeface="+mn-ea"/>
                <a:cs typeface="+mn-cs"/>
              </a:defRPr>
            </a:lvl4pPr>
            <a:lvl5pPr marL="18288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lumMod val="85000"/>
                    <a:lumOff val="15000"/>
                  </a:schemeClr>
                </a:solidFill>
                <a:latin typeface="+mn-lt"/>
                <a:ea typeface="+mn-ea"/>
                <a:cs typeface="+mn-cs"/>
              </a:defRPr>
            </a:lvl5pPr>
            <a:lvl6pPr marL="22860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solidFill>
                <a:latin typeface="+mn-lt"/>
                <a:ea typeface="+mn-ea"/>
                <a:cs typeface="+mn-cs"/>
              </a:defRPr>
            </a:lvl6pPr>
            <a:lvl7pPr marL="27432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a:solidFill>
                  <a:schemeClr val="tx1"/>
                </a:solidFill>
                <a:latin typeface="+mn-lt"/>
                <a:ea typeface="+mn-ea"/>
                <a:cs typeface="+mn-cs"/>
              </a:defRPr>
            </a:lvl7pPr>
            <a:lvl8pPr marL="32004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baseline="0">
                <a:solidFill>
                  <a:schemeClr val="tx1"/>
                </a:solidFill>
                <a:latin typeface="+mn-lt"/>
                <a:ea typeface="+mn-ea"/>
                <a:cs typeface="+mn-cs"/>
              </a:defRPr>
            </a:lvl8pPr>
            <a:lvl9pPr marL="3657600" indent="0" algn="ctr" defTabSz="914400" rtl="0" eaLnBrk="1" latinLnBrk="0" hangingPunct="1">
              <a:lnSpc>
                <a:spcPct val="100000"/>
              </a:lnSpc>
              <a:spcBef>
                <a:spcPts val="1000"/>
              </a:spcBef>
              <a:buClr>
                <a:schemeClr val="accent2"/>
              </a:buClr>
              <a:buFont typeface="Arial" panose="020B0604020202020204" pitchFamily="34" charset="0"/>
              <a:buNone/>
              <a:defRPr kumimoji="1" sz="1600" kern="1200" baseline="0">
                <a:solidFill>
                  <a:schemeClr val="tx1"/>
                </a:solidFill>
                <a:latin typeface="+mn-lt"/>
                <a:ea typeface="+mn-ea"/>
                <a:cs typeface="+mn-cs"/>
              </a:defRPr>
            </a:lvl9pPr>
          </a:lstStyle>
          <a:p>
            <a:pPr algn="dist"/>
            <a:r>
              <a:rPr lang="ja-JP" altLang="en-US"/>
              <a:t>所属部署名：</a:t>
            </a:r>
            <a:endParaRPr lang="en-US" altLang="ja-JP"/>
          </a:p>
          <a:p>
            <a:pPr algn="dist"/>
            <a:r>
              <a:rPr lang="ja-JP" altLang="en-US"/>
              <a:t>メールアドレス：</a:t>
            </a:r>
            <a:endParaRPr lang="en-US" altLang="ja-JP"/>
          </a:p>
          <a:p>
            <a:pPr algn="dist"/>
            <a:r>
              <a:rPr lang="ja-JP" altLang="en-US"/>
              <a:t>担当者名：</a:t>
            </a:r>
            <a:endParaRPr lang="en-US" altLang="ja-JP"/>
          </a:p>
        </p:txBody>
      </p:sp>
      <p:sp>
        <p:nvSpPr>
          <p:cNvPr id="11" name="テキスト ボックス 10">
            <a:extLst>
              <a:ext uri="{FF2B5EF4-FFF2-40B4-BE49-F238E27FC236}">
                <a16:creationId xmlns:a16="http://schemas.microsoft.com/office/drawing/2014/main" id="{CFB3C999-AD75-1C6E-791A-410D66F0C576}"/>
              </a:ext>
            </a:extLst>
          </p:cNvPr>
          <p:cNvSpPr txBox="1"/>
          <p:nvPr/>
        </p:nvSpPr>
        <p:spPr>
          <a:xfrm>
            <a:off x="4206241" y="4357158"/>
            <a:ext cx="2977153" cy="1225977"/>
          </a:xfrm>
          <a:prstGeom prst="rect">
            <a:avLst/>
          </a:prstGeom>
          <a:noFill/>
        </p:spPr>
        <p:txBody>
          <a:bodyPr wrap="square" rtlCol="0">
            <a:spAutoFit/>
          </a:bodyPr>
          <a:lstStyle/>
          <a:p>
            <a:pPr>
              <a:spcBef>
                <a:spcPts val="1000"/>
              </a:spcBef>
            </a:pPr>
            <a:r>
              <a:rPr kumimoji="1" lang="ja-JP" altLang="en-US" sz="1900"/>
              <a:t>＊＊＊</a:t>
            </a:r>
            <a:endParaRPr kumimoji="1" lang="en-US" altLang="ja-JP" sz="1900"/>
          </a:p>
          <a:p>
            <a:pPr>
              <a:spcBef>
                <a:spcPts val="1000"/>
              </a:spcBef>
            </a:pPr>
            <a:r>
              <a:rPr kumimoji="1" lang="ja-JP" altLang="en-US" sz="1900"/>
              <a:t>＊＊＊</a:t>
            </a:r>
            <a:endParaRPr kumimoji="1" lang="en-US" altLang="ja-JP" sz="1900"/>
          </a:p>
          <a:p>
            <a:pPr>
              <a:spcBef>
                <a:spcPts val="1000"/>
              </a:spcBef>
            </a:pPr>
            <a:r>
              <a:rPr kumimoji="1" lang="ja-JP" altLang="en-US" sz="1900"/>
              <a:t>＊＊＊</a:t>
            </a:r>
            <a:endParaRPr kumimoji="1" lang="en-US" altLang="ja-JP" sz="1900"/>
          </a:p>
        </p:txBody>
      </p:sp>
    </p:spTree>
    <p:extLst>
      <p:ext uri="{BB962C8B-B14F-4D97-AF65-F5344CB8AC3E}">
        <p14:creationId xmlns:p14="http://schemas.microsoft.com/office/powerpoint/2010/main" val="36001802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Autofit/>
          </a:bodyPr>
          <a:lstStyle/>
          <a:p>
            <a:r>
              <a:rPr lang="ja-JP" altLang="en-US" sz="1200"/>
              <a:t>知財戦略の基本</a:t>
            </a:r>
            <a:endParaRPr kumimoji="1" lang="ja-JP" altLang="en-US" sz="1200"/>
          </a:p>
        </p:txBody>
      </p:sp>
      <p:sp>
        <p:nvSpPr>
          <p:cNvPr id="3" name="コンテンツ プレースホルダー 2"/>
          <p:cNvSpPr>
            <a:spLocks noGrp="1"/>
          </p:cNvSpPr>
          <p:nvPr>
            <p:ph sz="quarter" idx="13"/>
          </p:nvPr>
        </p:nvSpPr>
        <p:spPr/>
        <p:txBody>
          <a:bodyPr/>
          <a:lstStyle/>
          <a:p>
            <a:pPr marL="0" indent="0">
              <a:buNone/>
            </a:pPr>
            <a:r>
              <a:rPr lang="ja-JP" altLang="en-US"/>
              <a:t>オープンクローズ戦略①</a:t>
            </a:r>
            <a:endParaRPr kumimoji="1" lang="ja-JP" altLang="en-US"/>
          </a:p>
        </p:txBody>
      </p:sp>
      <p:sp>
        <p:nvSpPr>
          <p:cNvPr id="7" name="スライド番号プレースホルダー 6"/>
          <p:cNvSpPr>
            <a:spLocks noGrp="1"/>
          </p:cNvSpPr>
          <p:nvPr>
            <p:ph type="sldNum" sz="quarter" idx="4"/>
          </p:nvPr>
        </p:nvSpPr>
        <p:spPr>
          <a:xfrm>
            <a:off x="9455780" y="6463674"/>
            <a:ext cx="396240" cy="365760"/>
          </a:xfrm>
        </p:spPr>
        <p:txBody>
          <a:bodyPr/>
          <a:lstStyle/>
          <a:p>
            <a:fld id="{A1D487B2-B3D4-4B12-876F-840864ED41B0}" type="slidenum">
              <a:rPr kumimoji="1" lang="ja-JP" altLang="en-US" smtClean="0"/>
              <a:t>7</a:t>
            </a:fld>
            <a:endParaRPr kumimoji="1" lang="ja-JP" altLang="en-US"/>
          </a:p>
        </p:txBody>
      </p:sp>
      <p:sp>
        <p:nvSpPr>
          <p:cNvPr id="12" name="フッター プレースホルダー 7"/>
          <p:cNvSpPr>
            <a:spLocks noGrp="1"/>
          </p:cNvSpPr>
          <p:nvPr>
            <p:ph type="ftr" sz="quarter" idx="3"/>
          </p:nvPr>
        </p:nvSpPr>
        <p:spPr>
          <a:xfrm>
            <a:off x="5970130" y="6509394"/>
            <a:ext cx="3528000" cy="320040"/>
          </a:xfrm>
        </p:spPr>
        <p:txBody>
          <a:bodyPr/>
          <a:lstStyle/>
          <a:p>
            <a:r>
              <a:rPr kumimoji="1" lang="ja-JP" altLang="en-US" dirty="0">
                <a:latin typeface="BIZ UDPゴシック" panose="020B0400000000000000" pitchFamily="50" charset="-128"/>
              </a:rPr>
              <a:t>資料</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INPIT</a:t>
            </a:r>
            <a:r>
              <a:rPr kumimoji="1" lang="ja-JP" altLang="en-US" dirty="0">
                <a:latin typeface="BIZ UDPゴシック" panose="020B0400000000000000" pitchFamily="50" charset="-128"/>
              </a:rPr>
              <a:t>「スタートアップの知財・法務の勘所」</a:t>
            </a:r>
            <a:r>
              <a:rPr kumimoji="1" lang="en-US" altLang="ja-JP" dirty="0">
                <a:latin typeface="BIZ UDPゴシック" panose="020B0400000000000000" pitchFamily="50" charset="-128"/>
              </a:rPr>
              <a:t>, P.20</a:t>
            </a:r>
            <a:r>
              <a:rPr kumimoji="1" lang="ja-JP" altLang="en-US" dirty="0">
                <a:solidFill>
                  <a:srgbClr val="000000">
                    <a:alpha val="70000"/>
                  </a:srgbClr>
                </a:solidFill>
                <a:latin typeface="BIZ UDPゴシック" panose="020B0400000000000000" pitchFamily="50" charset="-128"/>
              </a:rPr>
              <a:t>を基に作成</a:t>
            </a:r>
            <a:endParaRPr kumimoji="1" lang="en-US" altLang="ja-JP" dirty="0">
              <a:latin typeface="BIZ UDPゴシック" panose="020B0400000000000000" pitchFamily="50" charset="-128"/>
              <a:ea typeface="BIZ UDPゴシック" panose="020B0400000000000000" pitchFamily="50" charset="-128"/>
            </a:endParaRPr>
          </a:p>
        </p:txBody>
      </p:sp>
      <p:sp>
        <p:nvSpPr>
          <p:cNvPr id="24" name="正方形/長方形 23"/>
          <p:cNvSpPr/>
          <p:nvPr/>
        </p:nvSpPr>
        <p:spPr>
          <a:xfrm>
            <a:off x="462064" y="745230"/>
            <a:ext cx="2837798" cy="368397"/>
          </a:xfrm>
          <a:prstGeom prst="rect">
            <a:avLst/>
          </a:prstGeom>
          <a:solidFill>
            <a:schemeClr val="accent2"/>
          </a:solidFill>
          <a:ln w="88900">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ja-JP" altLang="en-US">
                <a:latin typeface="BIZ UDPゴシック" panose="020B0400000000000000" pitchFamily="50" charset="-128"/>
                <a:ea typeface="BIZ UDPゴシック" panose="020B0400000000000000" pitchFamily="50" charset="-128"/>
              </a:rPr>
              <a:t>オープンクローズ戦略とは</a:t>
            </a:r>
            <a:endParaRPr lang="en-US" altLang="ja-JP">
              <a:latin typeface="BIZ UDPゴシック" panose="020B0400000000000000" pitchFamily="50" charset="-128"/>
              <a:ea typeface="BIZ UDPゴシック" panose="020B0400000000000000" pitchFamily="50" charset="-128"/>
            </a:endParaRPr>
          </a:p>
        </p:txBody>
      </p:sp>
      <p:sp>
        <p:nvSpPr>
          <p:cNvPr id="25" name="Text Box 7"/>
          <p:cNvSpPr txBox="1">
            <a:spLocks noChangeArrowheads="1"/>
          </p:cNvSpPr>
          <p:nvPr/>
        </p:nvSpPr>
        <p:spPr bwMode="auto">
          <a:xfrm>
            <a:off x="452438" y="1252320"/>
            <a:ext cx="9045692" cy="923330"/>
          </a:xfrm>
          <a:prstGeom prst="rect">
            <a:avLst/>
          </a:prstGeom>
          <a:noFill/>
          <a:ln>
            <a:noFill/>
          </a:ln>
          <a:effectLst/>
        </p:spPr>
        <p:txBody>
          <a:bodyPr wrap="square">
            <a:spAutoFit/>
          </a:bodyPr>
          <a:lstStyle/>
          <a:p>
            <a:r>
              <a:rPr lang="ja-JP" altLang="en-US">
                <a:latin typeface="BIZ UDPゴシック" panose="020B0400000000000000" pitchFamily="50" charset="-128"/>
                <a:ea typeface="BIZ UDPゴシック" panose="020B0400000000000000" pitchFamily="50" charset="-128"/>
              </a:rPr>
              <a:t>知的財産のうち、どの部分を秘匿または特許などによる独占的排他権を実施（クローズ化）し、どの部分を他社に公開またはライセンスするか（オープン化）を、自社利益拡大の</a:t>
            </a:r>
            <a:br>
              <a:rPr lang="en-US" altLang="ja-JP">
                <a:latin typeface="BIZ UDPゴシック" panose="020B0400000000000000" pitchFamily="50" charset="-128"/>
                <a:ea typeface="BIZ UDPゴシック" panose="020B0400000000000000" pitchFamily="50" charset="-128"/>
              </a:rPr>
            </a:br>
            <a:r>
              <a:rPr lang="ja-JP" altLang="en-US">
                <a:latin typeface="BIZ UDPゴシック" panose="020B0400000000000000" pitchFamily="50" charset="-128"/>
                <a:ea typeface="BIZ UDPゴシック" panose="020B0400000000000000" pitchFamily="50" charset="-128"/>
              </a:rPr>
              <a:t>ために検討・選択すること</a:t>
            </a:r>
          </a:p>
        </p:txBody>
      </p:sp>
      <p:sp>
        <p:nvSpPr>
          <p:cNvPr id="15" name="テキスト ボックス 14"/>
          <p:cNvSpPr txBox="1">
            <a:spLocks noChangeArrowheads="1"/>
          </p:cNvSpPr>
          <p:nvPr/>
        </p:nvSpPr>
        <p:spPr bwMode="auto">
          <a:xfrm>
            <a:off x="1714250" y="2957389"/>
            <a:ext cx="6522067" cy="400110"/>
          </a:xfrm>
          <a:prstGeom prst="rect">
            <a:avLst/>
          </a:prstGeom>
          <a:noFill/>
          <a:ln>
            <a:noFill/>
          </a:ln>
        </p:spPr>
        <p:txBody>
          <a:bodyPr wrap="square" lIns="91440" tIns="45720" rIns="91440" bIns="45720" anchor="t">
            <a:spAutoFit/>
          </a:bodyPr>
          <a:lstStyle>
            <a:lvl1pPr eaLnBrk="0" hangingPunct="0">
              <a:defRPr kumimoji="1">
                <a:solidFill>
                  <a:schemeClr val="tx1"/>
                </a:solidFill>
                <a:latin typeface="Arial" charset="0"/>
                <a:ea typeface="ＭＳ Ｐゴシック" charset="-128"/>
              </a:defRPr>
            </a:lvl1pPr>
            <a:lvl2pPr marL="742950" indent="-285750" eaLnBrk="0" hangingPunct="0">
              <a:defRPr kumimoji="1">
                <a:solidFill>
                  <a:schemeClr val="tx1"/>
                </a:solidFill>
                <a:latin typeface="Arial" charset="0"/>
                <a:ea typeface="ＭＳ Ｐゴシック" charset="-128"/>
              </a:defRPr>
            </a:lvl2pPr>
            <a:lvl3pPr marL="1143000" indent="-228600" eaLnBrk="0" hangingPunct="0">
              <a:defRPr kumimoji="1">
                <a:solidFill>
                  <a:schemeClr val="tx1"/>
                </a:solidFill>
                <a:latin typeface="Arial" charset="0"/>
                <a:ea typeface="ＭＳ Ｐゴシック" charset="-128"/>
              </a:defRPr>
            </a:lvl3pPr>
            <a:lvl4pPr marL="1600200" indent="-228600" eaLnBrk="0" hangingPunct="0">
              <a:defRPr kumimoji="1">
                <a:solidFill>
                  <a:schemeClr val="tx1"/>
                </a:solidFill>
                <a:latin typeface="Arial" charset="0"/>
                <a:ea typeface="ＭＳ Ｐゴシック" charset="-128"/>
              </a:defRPr>
            </a:lvl4pPr>
            <a:lvl5pPr marL="2057400" indent="-228600" eaLnBrk="0" hangingPunct="0">
              <a:defRPr kumimoji="1">
                <a:solidFill>
                  <a:schemeClr val="tx1"/>
                </a:solidFill>
                <a:latin typeface="Arial" charset="0"/>
                <a:ea typeface="ＭＳ Ｐゴシック" charset="-128"/>
              </a:defRPr>
            </a:lvl5pPr>
            <a:lvl6pPr marL="2514600" indent="-228600" eaLnBrk="0" fontAlgn="base" hangingPunct="0">
              <a:spcBef>
                <a:spcPct val="0"/>
              </a:spcBef>
              <a:spcAft>
                <a:spcPct val="0"/>
              </a:spcAft>
              <a:defRPr kumimoji="1">
                <a:solidFill>
                  <a:schemeClr val="tx1"/>
                </a:solidFill>
                <a:latin typeface="Arial" charset="0"/>
                <a:ea typeface="ＭＳ Ｐゴシック" charset="-128"/>
              </a:defRPr>
            </a:lvl6pPr>
            <a:lvl7pPr marL="2971800" indent="-228600" eaLnBrk="0" fontAlgn="base" hangingPunct="0">
              <a:spcBef>
                <a:spcPct val="0"/>
              </a:spcBef>
              <a:spcAft>
                <a:spcPct val="0"/>
              </a:spcAft>
              <a:defRPr kumimoji="1">
                <a:solidFill>
                  <a:schemeClr val="tx1"/>
                </a:solidFill>
                <a:latin typeface="Arial" charset="0"/>
                <a:ea typeface="ＭＳ Ｐゴシック" charset="-128"/>
              </a:defRPr>
            </a:lvl7pPr>
            <a:lvl8pPr marL="3429000" indent="-228600" eaLnBrk="0" fontAlgn="base" hangingPunct="0">
              <a:spcBef>
                <a:spcPct val="0"/>
              </a:spcBef>
              <a:spcAft>
                <a:spcPct val="0"/>
              </a:spcAft>
              <a:defRPr kumimoji="1">
                <a:solidFill>
                  <a:schemeClr val="tx1"/>
                </a:solidFill>
                <a:latin typeface="Arial" charset="0"/>
                <a:ea typeface="ＭＳ Ｐゴシック" charset="-128"/>
              </a:defRPr>
            </a:lvl8pPr>
            <a:lvl9pPr marL="3886200" indent="-228600" eaLnBrk="0" fontAlgn="base" hangingPunct="0">
              <a:spcBef>
                <a:spcPct val="0"/>
              </a:spcBef>
              <a:spcAft>
                <a:spcPct val="0"/>
              </a:spcAft>
              <a:defRPr kumimoji="1">
                <a:solidFill>
                  <a:schemeClr val="tx1"/>
                </a:solidFill>
                <a:latin typeface="Arial" charset="0"/>
                <a:ea typeface="ＭＳ Ｐゴシック" charset="-128"/>
              </a:defRPr>
            </a:lvl9pPr>
          </a:lstStyle>
          <a:p>
            <a:pPr eaLnBrk="1" hangingPunct="1"/>
            <a:r>
              <a:rPr lang="ja-JP" altLang="en-US" sz="2000">
                <a:latin typeface="BIZ UDPゴシック" panose="020B0400000000000000" pitchFamily="50" charset="-128"/>
                <a:ea typeface="BIZ UDPゴシック" panose="020B0400000000000000" pitchFamily="50" charset="-128"/>
              </a:rPr>
              <a:t>各種知的財産を</a:t>
            </a:r>
            <a:r>
              <a:rPr lang="ja-JP" altLang="en-US" sz="2000">
                <a:solidFill>
                  <a:schemeClr val="accent3"/>
                </a:solidFill>
                <a:latin typeface="BIZ UDPゴシック" panose="020B0400000000000000" pitchFamily="50" charset="-128"/>
                <a:ea typeface="BIZ UDPゴシック" panose="020B0400000000000000" pitchFamily="50" charset="-128"/>
              </a:rPr>
              <a:t>独占のためだけに用いるわけではない！　　　</a:t>
            </a:r>
            <a:endParaRPr lang="en-US" altLang="ja-JP" sz="2000">
              <a:solidFill>
                <a:schemeClr val="accent3"/>
              </a:solidFill>
              <a:latin typeface="BIZ UDPゴシック" panose="020B0400000000000000" pitchFamily="50" charset="-128"/>
              <a:ea typeface="BIZ UDPゴシック" panose="020B0400000000000000" pitchFamily="50" charset="-128"/>
            </a:endParaRPr>
          </a:p>
        </p:txBody>
      </p:sp>
      <p:sp>
        <p:nvSpPr>
          <p:cNvPr id="4" name="二等辺三角形 3">
            <a:extLst>
              <a:ext uri="{FF2B5EF4-FFF2-40B4-BE49-F238E27FC236}">
                <a16:creationId xmlns:a16="http://schemas.microsoft.com/office/drawing/2014/main" id="{76FD1177-D371-FC0B-9749-AB58079C27C6}"/>
              </a:ext>
            </a:extLst>
          </p:cNvPr>
          <p:cNvSpPr/>
          <p:nvPr/>
        </p:nvSpPr>
        <p:spPr>
          <a:xfrm rot="10800000">
            <a:off x="636851" y="2336567"/>
            <a:ext cx="8632297" cy="547612"/>
          </a:xfrm>
          <a:prstGeom prst="triangle">
            <a:avLst>
              <a:gd name="adj" fmla="val 485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BIZ UDPゴシック" panose="020B0400000000000000" pitchFamily="50" charset="-128"/>
            </a:endParaRPr>
          </a:p>
        </p:txBody>
      </p:sp>
      <p:grpSp>
        <p:nvGrpSpPr>
          <p:cNvPr id="6" name="Group 5">
            <a:extLst>
              <a:ext uri="{FF2B5EF4-FFF2-40B4-BE49-F238E27FC236}">
                <a16:creationId xmlns:a16="http://schemas.microsoft.com/office/drawing/2014/main" id="{1B8655D2-65AB-A222-02A0-2722C1FE88AE}"/>
              </a:ext>
            </a:extLst>
          </p:cNvPr>
          <p:cNvGrpSpPr/>
          <p:nvPr/>
        </p:nvGrpSpPr>
        <p:grpSpPr>
          <a:xfrm>
            <a:off x="690014" y="3592435"/>
            <a:ext cx="8975048" cy="2657084"/>
            <a:chOff x="690014" y="3592435"/>
            <a:chExt cx="8975048" cy="2657084"/>
          </a:xfrm>
        </p:grpSpPr>
        <p:sp>
          <p:nvSpPr>
            <p:cNvPr id="5" name="角丸四角形 4"/>
            <p:cNvSpPr/>
            <p:nvPr/>
          </p:nvSpPr>
          <p:spPr>
            <a:xfrm>
              <a:off x="3358093" y="3592435"/>
              <a:ext cx="3213113" cy="582095"/>
            </a:xfrm>
            <a:prstGeom prst="round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コア領域を特定</a:t>
              </a:r>
            </a:p>
          </p:txBody>
        </p:sp>
        <p:cxnSp>
          <p:nvCxnSpPr>
            <p:cNvPr id="9" name="直線コネクタ 8"/>
            <p:cNvCxnSpPr>
              <a:stCxn id="5" idx="2"/>
            </p:cNvCxnSpPr>
            <p:nvPr/>
          </p:nvCxnSpPr>
          <p:spPr>
            <a:xfrm flipH="1">
              <a:off x="4953000" y="4174530"/>
              <a:ext cx="11650" cy="408088"/>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直線コネクタ 13"/>
            <p:cNvCxnSpPr/>
            <p:nvPr/>
          </p:nvCxnSpPr>
          <p:spPr>
            <a:xfrm flipH="1" flipV="1">
              <a:off x="2232838" y="4576228"/>
              <a:ext cx="5401339"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2" name="直線コネクタ 31"/>
            <p:cNvCxnSpPr/>
            <p:nvPr/>
          </p:nvCxnSpPr>
          <p:spPr>
            <a:xfrm>
              <a:off x="7634177" y="4571985"/>
              <a:ext cx="0" cy="2977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3" name="直線コネクタ 32"/>
            <p:cNvCxnSpPr/>
            <p:nvPr/>
          </p:nvCxnSpPr>
          <p:spPr>
            <a:xfrm>
              <a:off x="2254103" y="4571985"/>
              <a:ext cx="0" cy="297712"/>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35" name="角丸四角形 34"/>
            <p:cNvSpPr/>
            <p:nvPr/>
          </p:nvSpPr>
          <p:spPr>
            <a:xfrm>
              <a:off x="914400" y="4869697"/>
              <a:ext cx="2679405" cy="595438"/>
            </a:xfrm>
            <a:prstGeom prst="roundRect">
              <a:avLst/>
            </a:pr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dirty="0">
                  <a:solidFill>
                    <a:schemeClr val="tx1"/>
                  </a:solidFill>
                </a:rPr>
                <a:t>クローズ化</a:t>
              </a:r>
            </a:p>
          </p:txBody>
        </p:sp>
        <p:sp>
          <p:nvSpPr>
            <p:cNvPr id="36" name="角丸四角形 35"/>
            <p:cNvSpPr/>
            <p:nvPr/>
          </p:nvSpPr>
          <p:spPr>
            <a:xfrm>
              <a:off x="6294474" y="4869697"/>
              <a:ext cx="2679405" cy="595438"/>
            </a:xfrm>
            <a:prstGeom prst="roundRect">
              <a:avLst/>
            </a:prstGeom>
            <a:solidFill>
              <a:schemeClr val="accent2">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オープン化</a:t>
              </a:r>
            </a:p>
          </p:txBody>
        </p:sp>
        <p:sp>
          <p:nvSpPr>
            <p:cNvPr id="37" name="テキスト ボックス 36"/>
            <p:cNvSpPr txBox="1"/>
            <p:nvPr/>
          </p:nvSpPr>
          <p:spPr>
            <a:xfrm>
              <a:off x="690014" y="5468325"/>
              <a:ext cx="3678865" cy="738664"/>
            </a:xfrm>
            <a:prstGeom prst="rect">
              <a:avLst/>
            </a:prstGeom>
            <a:noFill/>
          </p:spPr>
          <p:txBody>
            <a:bodyPr wrap="square" rtlCol="0">
              <a:spAutoFit/>
            </a:bodyPr>
            <a:lstStyle/>
            <a:p>
              <a:pPr marL="285750" indent="-285750">
                <a:buFont typeface="Wingdings" panose="05000000000000000000" pitchFamily="2" charset="2"/>
                <a:buChar char="p"/>
              </a:pPr>
              <a:r>
                <a:rPr kumimoji="1" lang="ja-JP" altLang="en-US" sz="1400"/>
                <a:t>独自技術など秘匿化（ノウハウ）</a:t>
              </a:r>
              <a:endParaRPr kumimoji="1" lang="en-US" altLang="ja-JP" sz="1400"/>
            </a:p>
            <a:p>
              <a:pPr marL="285750" indent="-285750">
                <a:buFont typeface="Wingdings" panose="05000000000000000000" pitchFamily="2" charset="2"/>
                <a:buChar char="p"/>
              </a:pPr>
              <a:r>
                <a:rPr kumimoji="1" lang="ja-JP" altLang="en-US" sz="1400"/>
                <a:t>知財の占有化（独占実施、権利侵害差止、高額ライセンス）</a:t>
              </a:r>
            </a:p>
          </p:txBody>
        </p:sp>
        <p:sp>
          <p:nvSpPr>
            <p:cNvPr id="38" name="テキスト ボックス 37"/>
            <p:cNvSpPr txBox="1"/>
            <p:nvPr/>
          </p:nvSpPr>
          <p:spPr>
            <a:xfrm>
              <a:off x="6161840" y="5510855"/>
              <a:ext cx="3503222" cy="738664"/>
            </a:xfrm>
            <a:prstGeom prst="rect">
              <a:avLst/>
            </a:prstGeom>
            <a:noFill/>
          </p:spPr>
          <p:txBody>
            <a:bodyPr wrap="square" rtlCol="0">
              <a:spAutoFit/>
            </a:bodyPr>
            <a:lstStyle/>
            <a:p>
              <a:pPr marL="285750" indent="-285750">
                <a:buFont typeface="Wingdings" panose="05000000000000000000" pitchFamily="2" charset="2"/>
                <a:buChar char="p"/>
              </a:pPr>
              <a:r>
                <a:rPr kumimoji="1" lang="ja-JP" altLang="en-US" sz="1400"/>
                <a:t>他社に自社技術の使用を許すこと</a:t>
              </a:r>
              <a:endParaRPr kumimoji="1" lang="en-US" altLang="ja-JP" sz="1400"/>
            </a:p>
            <a:p>
              <a:pPr marL="361950" indent="-96838"/>
              <a:r>
                <a:rPr kumimoji="1" lang="ja-JP" altLang="en-US" sz="1400"/>
                <a:t>標準化、無償実施</a:t>
              </a:r>
              <a:endParaRPr kumimoji="1" lang="en-US" altLang="ja-JP" sz="1400"/>
            </a:p>
            <a:p>
              <a:pPr marL="361950" indent="-96838"/>
              <a:r>
                <a:rPr kumimoji="1" lang="ja-JP" altLang="en-US" sz="1400"/>
                <a:t>低額ライセンス、クロスライセンスなど</a:t>
              </a:r>
            </a:p>
          </p:txBody>
        </p:sp>
        <p:sp>
          <p:nvSpPr>
            <p:cNvPr id="39" name="正方形/長方形 38"/>
            <p:cNvSpPr/>
            <p:nvPr/>
          </p:nvSpPr>
          <p:spPr>
            <a:xfrm>
              <a:off x="1616149" y="4180780"/>
              <a:ext cx="1233378" cy="342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コア領域</a:t>
              </a:r>
            </a:p>
          </p:txBody>
        </p:sp>
        <p:sp>
          <p:nvSpPr>
            <p:cNvPr id="40" name="正方形/長方形 39"/>
            <p:cNvSpPr/>
            <p:nvPr/>
          </p:nvSpPr>
          <p:spPr>
            <a:xfrm>
              <a:off x="6872166" y="4174530"/>
              <a:ext cx="1524019" cy="34226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1" lang="ja-JP" altLang="en-US">
                  <a:solidFill>
                    <a:schemeClr val="tx1"/>
                  </a:solidFill>
                </a:rPr>
                <a:t>コア領域以外</a:t>
              </a:r>
            </a:p>
          </p:txBody>
        </p:sp>
      </p:grpSp>
    </p:spTree>
    <p:extLst>
      <p:ext uri="{BB962C8B-B14F-4D97-AF65-F5344CB8AC3E}">
        <p14:creationId xmlns:p14="http://schemas.microsoft.com/office/powerpoint/2010/main" val="1564305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正方形/長方形 3">
            <a:extLst>
              <a:ext uri="{FF2B5EF4-FFF2-40B4-BE49-F238E27FC236}">
                <a16:creationId xmlns:a16="http://schemas.microsoft.com/office/drawing/2014/main" id="{F989DAD0-272A-0445-45EC-D77B5F262C63}"/>
              </a:ext>
            </a:extLst>
          </p:cNvPr>
          <p:cNvSpPr/>
          <p:nvPr/>
        </p:nvSpPr>
        <p:spPr>
          <a:xfrm>
            <a:off x="452438" y="2689672"/>
            <a:ext cx="9045692" cy="3619053"/>
          </a:xfrm>
          <a:prstGeom prst="rect">
            <a:avLst/>
          </a:prstGeom>
          <a:solidFill>
            <a:schemeClr val="accent3">
              <a:lumMod val="20000"/>
              <a:lumOff val="80000"/>
            </a:scheme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2" name="タイトル 1"/>
          <p:cNvSpPr>
            <a:spLocks noGrp="1"/>
          </p:cNvSpPr>
          <p:nvPr>
            <p:ph type="title"/>
          </p:nvPr>
        </p:nvSpPr>
        <p:spPr/>
        <p:txBody>
          <a:bodyPr>
            <a:noAutofit/>
          </a:bodyPr>
          <a:lstStyle/>
          <a:p>
            <a:r>
              <a:rPr lang="ja-JP" altLang="en-US" sz="1200"/>
              <a:t>知財戦略の基本</a:t>
            </a:r>
            <a:endParaRPr kumimoji="1" lang="ja-JP" altLang="en-US" sz="1200"/>
          </a:p>
        </p:txBody>
      </p:sp>
      <p:sp>
        <p:nvSpPr>
          <p:cNvPr id="3" name="コンテンツ プレースホルダー 2"/>
          <p:cNvSpPr>
            <a:spLocks noGrp="1"/>
          </p:cNvSpPr>
          <p:nvPr>
            <p:ph sz="quarter" idx="13"/>
          </p:nvPr>
        </p:nvSpPr>
        <p:spPr/>
        <p:txBody>
          <a:bodyPr/>
          <a:lstStyle/>
          <a:p>
            <a:pPr marL="0" indent="0">
              <a:buNone/>
            </a:pPr>
            <a:r>
              <a:rPr lang="ja-JP" altLang="en-US"/>
              <a:t>オープンクローズ戦略②</a:t>
            </a:r>
            <a:endParaRPr kumimoji="1" lang="ja-JP" altLang="en-US"/>
          </a:p>
        </p:txBody>
      </p:sp>
      <p:sp>
        <p:nvSpPr>
          <p:cNvPr id="7" name="スライド番号プレースホルダー 6"/>
          <p:cNvSpPr>
            <a:spLocks noGrp="1"/>
          </p:cNvSpPr>
          <p:nvPr>
            <p:ph type="sldNum" sz="quarter" idx="4"/>
          </p:nvPr>
        </p:nvSpPr>
        <p:spPr>
          <a:xfrm>
            <a:off x="9455780" y="6463674"/>
            <a:ext cx="396240" cy="365760"/>
          </a:xfrm>
        </p:spPr>
        <p:txBody>
          <a:bodyPr/>
          <a:lstStyle/>
          <a:p>
            <a:fld id="{A1D487B2-B3D4-4B12-876F-840864ED41B0}" type="slidenum">
              <a:rPr kumimoji="1" lang="ja-JP" altLang="en-US" smtClean="0"/>
              <a:t>8</a:t>
            </a:fld>
            <a:endParaRPr kumimoji="1" lang="ja-JP" altLang="en-US"/>
          </a:p>
        </p:txBody>
      </p:sp>
      <p:sp>
        <p:nvSpPr>
          <p:cNvPr id="12" name="フッター プレースホルダー 7"/>
          <p:cNvSpPr>
            <a:spLocks noGrp="1"/>
          </p:cNvSpPr>
          <p:nvPr>
            <p:ph type="ftr" sz="quarter" idx="3"/>
          </p:nvPr>
        </p:nvSpPr>
        <p:spPr>
          <a:xfrm>
            <a:off x="5970130" y="6509394"/>
            <a:ext cx="3528000" cy="320040"/>
          </a:xfrm>
        </p:spPr>
        <p:txBody>
          <a:bodyPr/>
          <a:lstStyle/>
          <a:p>
            <a:r>
              <a:rPr kumimoji="1" lang="ja-JP" altLang="en-US" dirty="0">
                <a:latin typeface="BIZ UDPゴシック" panose="020B0400000000000000" pitchFamily="50" charset="-128"/>
              </a:rPr>
              <a:t>資料</a:t>
            </a:r>
            <a:r>
              <a:rPr kumimoji="1" lang="ja-JP" altLang="en-US" dirty="0">
                <a:latin typeface="BIZ UDPゴシック" panose="020B0400000000000000" pitchFamily="50" charset="-128"/>
                <a:ea typeface="BIZ UDPゴシック" panose="020B0400000000000000" pitchFamily="50" charset="-128"/>
              </a:rPr>
              <a:t>：</a:t>
            </a:r>
            <a:r>
              <a:rPr kumimoji="1" lang="en-US" altLang="ja-JP" dirty="0">
                <a:latin typeface="BIZ UDPゴシック" panose="020B0400000000000000" pitchFamily="50" charset="-128"/>
                <a:ea typeface="BIZ UDPゴシック" panose="020B0400000000000000" pitchFamily="50" charset="-128"/>
              </a:rPr>
              <a:t>INPIT</a:t>
            </a:r>
            <a:r>
              <a:rPr kumimoji="1" lang="ja-JP" altLang="en-US" dirty="0">
                <a:latin typeface="BIZ UDPゴシック" panose="020B0400000000000000" pitchFamily="50" charset="-128"/>
              </a:rPr>
              <a:t>「スタートアップの知財・法務の勘所」</a:t>
            </a:r>
            <a:r>
              <a:rPr kumimoji="1" lang="en-US" altLang="ja-JP" dirty="0">
                <a:latin typeface="BIZ UDPゴシック" panose="020B0400000000000000" pitchFamily="50" charset="-128"/>
              </a:rPr>
              <a:t>, P.22</a:t>
            </a:r>
            <a:r>
              <a:rPr kumimoji="1" lang="ja-JP" altLang="en-US" dirty="0">
                <a:solidFill>
                  <a:srgbClr val="000000">
                    <a:alpha val="70000"/>
                  </a:srgbClr>
                </a:solidFill>
                <a:latin typeface="BIZ UDPゴシック" panose="020B0400000000000000" pitchFamily="50" charset="-128"/>
              </a:rPr>
              <a:t>を基に作成</a:t>
            </a:r>
            <a:endParaRPr kumimoji="1" lang="en-US" altLang="ja-JP" dirty="0">
              <a:latin typeface="BIZ UDPゴシック" panose="020B0400000000000000" pitchFamily="50" charset="-128"/>
              <a:ea typeface="BIZ UDPゴシック" panose="020B0400000000000000" pitchFamily="50" charset="-128"/>
            </a:endParaRPr>
          </a:p>
        </p:txBody>
      </p:sp>
      <p:sp>
        <p:nvSpPr>
          <p:cNvPr id="25" name="Text Box 7"/>
          <p:cNvSpPr txBox="1">
            <a:spLocks noChangeArrowheads="1"/>
          </p:cNvSpPr>
          <p:nvPr/>
        </p:nvSpPr>
        <p:spPr bwMode="auto">
          <a:xfrm>
            <a:off x="452438" y="739579"/>
            <a:ext cx="9045692" cy="852669"/>
          </a:xfrm>
          <a:prstGeom prst="rect">
            <a:avLst/>
          </a:prstGeom>
          <a:noFill/>
          <a:ln>
            <a:noFill/>
          </a:ln>
          <a:effectLst/>
        </p:spPr>
        <p:txBody>
          <a:bodyPr wrap="square" anchor="ctr" anchorCtr="0">
            <a:spAutoFit/>
          </a:bodyPr>
          <a:lstStyle/>
          <a:p>
            <a:pPr>
              <a:lnSpc>
                <a:spcPct val="150000"/>
              </a:lnSpc>
            </a:pPr>
            <a:r>
              <a:rPr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rPr>
              <a:t>市場を大きくするためプレイヤーは増やしたいが、無条件で市場へプレイヤーを招き入れると、後発企業に市場をとられ、自社が淘汰されるおそれがある</a:t>
            </a:r>
            <a:r>
              <a:rPr lang="en-US" altLang="ja-JP" b="1" dirty="0">
                <a:solidFill>
                  <a:schemeClr val="tx1">
                    <a:lumMod val="75000"/>
                    <a:lumOff val="25000"/>
                  </a:schemeClr>
                </a:solidFill>
                <a:latin typeface="BIZ UDPゴシック" panose="020B0400000000000000" pitchFamily="50" charset="-128"/>
                <a:ea typeface="BIZ UDPゴシック" panose="020B0400000000000000" pitchFamily="50" charset="-128"/>
              </a:rPr>
              <a:t>…</a:t>
            </a:r>
            <a:endParaRPr lang="ja-JP" altLang="en-US" b="1" dirty="0">
              <a:solidFill>
                <a:schemeClr val="tx1">
                  <a:lumMod val="75000"/>
                  <a:lumOff val="25000"/>
                </a:schemeClr>
              </a:solidFill>
              <a:latin typeface="BIZ UDPゴシック" panose="020B0400000000000000" pitchFamily="50" charset="-128"/>
              <a:ea typeface="BIZ UDPゴシック" panose="020B0400000000000000" pitchFamily="50" charset="-128"/>
            </a:endParaRPr>
          </a:p>
        </p:txBody>
      </p:sp>
      <p:sp>
        <p:nvSpPr>
          <p:cNvPr id="11" name="Text Box 7"/>
          <p:cNvSpPr txBox="1">
            <a:spLocks noChangeArrowheads="1"/>
          </p:cNvSpPr>
          <p:nvPr/>
        </p:nvSpPr>
        <p:spPr bwMode="auto">
          <a:xfrm>
            <a:off x="721314" y="3068037"/>
            <a:ext cx="8463372" cy="2862322"/>
          </a:xfrm>
          <a:prstGeom prst="rect">
            <a:avLst/>
          </a:prstGeom>
          <a:noFill/>
          <a:ln>
            <a:noFill/>
          </a:ln>
          <a:effectLst/>
        </p:spPr>
        <p:txBody>
          <a:bodyPr wrap="square">
            <a:spAutoFit/>
          </a:bodyPr>
          <a:lstStyle/>
          <a:p>
            <a:pPr marL="342900" indent="-342900">
              <a:buFont typeface="+mj-ea"/>
              <a:buAutoNum type="circleNumDbPlain"/>
            </a:pPr>
            <a:r>
              <a:rPr lang="ja-JP" altLang="en-US" sz="2000" dirty="0">
                <a:latin typeface="BIZ UDPゴシック" panose="020B0400000000000000" pitchFamily="50" charset="-128"/>
                <a:ea typeface="BIZ UDPゴシック" panose="020B0400000000000000" pitchFamily="50" charset="-128"/>
              </a:rPr>
              <a:t>自社の強みを</a:t>
            </a:r>
            <a:r>
              <a:rPr lang="ja-JP" altLang="en-US" sz="2000" dirty="0">
                <a:solidFill>
                  <a:schemeClr val="accent3"/>
                </a:solidFill>
                <a:latin typeface="BIZ UDPゴシック" panose="020B0400000000000000" pitchFamily="50" charset="-128"/>
                <a:ea typeface="BIZ UDPゴシック" panose="020B0400000000000000" pitchFamily="50" charset="-128"/>
              </a:rPr>
              <a:t>ブラックボックス化と権利化を組み合わせて</a:t>
            </a:r>
            <a:r>
              <a:rPr lang="ja-JP" altLang="en-US" sz="2000" dirty="0">
                <a:latin typeface="BIZ UDPゴシック" panose="020B0400000000000000" pitchFamily="50" charset="-128"/>
                <a:ea typeface="BIZ UDPゴシック" panose="020B0400000000000000" pitchFamily="50" charset="-128"/>
              </a:rPr>
              <a:t>コア領域として保護する。</a:t>
            </a:r>
            <a:endParaRPr lang="en-US" altLang="ja-JP" sz="2000" dirty="0">
              <a:latin typeface="BIZ UDPゴシック" panose="020B0400000000000000" pitchFamily="50" charset="-128"/>
              <a:ea typeface="BIZ UDPゴシック" panose="020B0400000000000000" pitchFamily="50" charset="-128"/>
            </a:endParaRPr>
          </a:p>
          <a:p>
            <a:pPr marL="342900" indent="-342900">
              <a:buFont typeface="+mj-ea"/>
              <a:buAutoNum type="circleNumDbPlain"/>
            </a:pPr>
            <a:endParaRPr lang="ja-JP" altLang="en-US" sz="2000" dirty="0">
              <a:latin typeface="BIZ UDPゴシック" panose="020B0400000000000000" pitchFamily="50" charset="-128"/>
              <a:ea typeface="BIZ UDPゴシック" panose="020B0400000000000000" pitchFamily="50" charset="-128"/>
            </a:endParaRPr>
          </a:p>
          <a:p>
            <a:pPr marL="342900" indent="-342900">
              <a:buFont typeface="+mj-ea"/>
              <a:buAutoNum type="circleNumDbPlain"/>
            </a:pPr>
            <a:r>
              <a:rPr lang="ja-JP" altLang="en-US" sz="2000" dirty="0">
                <a:latin typeface="BIZ UDPゴシック" panose="020B0400000000000000" pitchFamily="50" charset="-128"/>
                <a:ea typeface="BIZ UDPゴシック" panose="020B0400000000000000" pitchFamily="50" charset="-128"/>
              </a:rPr>
              <a:t>オープン化領域を作って</a:t>
            </a:r>
            <a:r>
              <a:rPr lang="ja-JP" altLang="en-US" sz="2000" dirty="0">
                <a:solidFill>
                  <a:schemeClr val="accent3"/>
                </a:solidFill>
                <a:latin typeface="BIZ UDPゴシック" panose="020B0400000000000000" pitchFamily="50" charset="-128"/>
                <a:ea typeface="BIZ UDPゴシック" panose="020B0400000000000000" pitchFamily="50" charset="-128"/>
              </a:rPr>
              <a:t>プレイヤーを増やし市場を拡大</a:t>
            </a:r>
            <a:r>
              <a:rPr lang="ja-JP" altLang="en-US" sz="2000" dirty="0">
                <a:latin typeface="BIZ UDPゴシック" panose="020B0400000000000000" pitchFamily="50" charset="-128"/>
                <a:ea typeface="BIZ UDPゴシック" panose="020B0400000000000000" pitchFamily="50" charset="-128"/>
              </a:rPr>
              <a:t>する。</a:t>
            </a:r>
            <a:endParaRPr lang="en-US" altLang="ja-JP" sz="2000" dirty="0">
              <a:latin typeface="BIZ UDPゴシック" panose="020B0400000000000000" pitchFamily="50" charset="-128"/>
              <a:ea typeface="BIZ UDPゴシック" panose="020B0400000000000000" pitchFamily="50" charset="-128"/>
            </a:endParaRPr>
          </a:p>
          <a:p>
            <a:pPr marL="342900" indent="-342900">
              <a:buFont typeface="+mj-ea"/>
              <a:buAutoNum type="circleNumDbPlain"/>
            </a:pPr>
            <a:endParaRPr lang="ja-JP" altLang="en-US" sz="2000" dirty="0">
              <a:latin typeface="BIZ UDPゴシック" panose="020B0400000000000000" pitchFamily="50" charset="-128"/>
              <a:ea typeface="BIZ UDPゴシック" panose="020B0400000000000000" pitchFamily="50" charset="-128"/>
            </a:endParaRPr>
          </a:p>
          <a:p>
            <a:pPr marL="342900" indent="-342900">
              <a:buFont typeface="+mj-ea"/>
              <a:buAutoNum type="circleNumDbPlain"/>
            </a:pPr>
            <a:r>
              <a:rPr lang="ja-JP" altLang="en-US" sz="2000" dirty="0">
                <a:latin typeface="BIZ UDPゴシック" panose="020B0400000000000000" pitchFamily="50" charset="-128"/>
                <a:ea typeface="BIZ UDPゴシック" panose="020B0400000000000000" pitchFamily="50" charset="-128"/>
              </a:rPr>
              <a:t>オープン化領域とクローズ領域の</a:t>
            </a:r>
            <a:r>
              <a:rPr lang="ja-JP" altLang="en-US" sz="2000" dirty="0">
                <a:solidFill>
                  <a:schemeClr val="accent3"/>
                </a:solidFill>
                <a:latin typeface="BIZ UDPゴシック" panose="020B0400000000000000" pitchFamily="50" charset="-128"/>
                <a:ea typeface="BIZ UDPゴシック" panose="020B0400000000000000" pitchFamily="50" charset="-128"/>
              </a:rPr>
              <a:t>境界領域を各種知財で固め、オープン化領域におけるプレイヤーの動きに対する一定のけん制力を保つ</a:t>
            </a:r>
            <a:r>
              <a:rPr lang="ja-JP" altLang="en-US" sz="2000" dirty="0">
                <a:latin typeface="BIZ UDPゴシック" panose="020B0400000000000000" pitchFamily="50" charset="-128"/>
                <a:ea typeface="BIZ UDPゴシック" panose="020B0400000000000000" pitchFamily="50" charset="-128"/>
              </a:rPr>
              <a:t>。</a:t>
            </a:r>
            <a:br>
              <a:rPr lang="en-US" altLang="ja-JP" sz="2000" dirty="0">
                <a:latin typeface="BIZ UDPゴシック" panose="020B0400000000000000" pitchFamily="50" charset="-128"/>
                <a:ea typeface="BIZ UDPゴシック" panose="020B0400000000000000" pitchFamily="50" charset="-128"/>
              </a:rPr>
            </a:br>
            <a:r>
              <a:rPr lang="ja-JP" altLang="en-US" sz="2000" dirty="0">
                <a:latin typeface="BIZ UDPゴシック" panose="020B0400000000000000" pitchFamily="50" charset="-128"/>
                <a:ea typeface="BIZ UDPゴシック" panose="020B0400000000000000" pitchFamily="50" charset="-128"/>
              </a:rPr>
              <a:t>（オープン化領域において自社の方式を採用させること（デファクトスタンダード）を狙う）</a:t>
            </a:r>
          </a:p>
        </p:txBody>
      </p:sp>
      <p:sp>
        <p:nvSpPr>
          <p:cNvPr id="13" name="二等辺三角形 12"/>
          <p:cNvSpPr/>
          <p:nvPr/>
        </p:nvSpPr>
        <p:spPr>
          <a:xfrm rot="10800000">
            <a:off x="2752694" y="1950408"/>
            <a:ext cx="4400611" cy="444643"/>
          </a:xfrm>
          <a:prstGeom prst="triangle">
            <a:avLst>
              <a:gd name="adj" fmla="val 48526"/>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ea typeface="BIZ UDPゴシック" panose="020B0400000000000000" pitchFamily="50" charset="-128"/>
            </a:endParaRPr>
          </a:p>
        </p:txBody>
      </p:sp>
      <p:pic>
        <p:nvPicPr>
          <p:cNvPr id="6" name="図 5" descr="テーブル が含まれている画像&#10;&#10;自動的に生成された説明">
            <a:extLst>
              <a:ext uri="{FF2B5EF4-FFF2-40B4-BE49-F238E27FC236}">
                <a16:creationId xmlns:a16="http://schemas.microsoft.com/office/drawing/2014/main" id="{B56F6EEA-ED89-3129-8709-AC706E324EBB}"/>
              </a:ext>
            </a:extLst>
          </p:cNvPr>
          <p:cNvPicPr>
            <a:picLocks noChangeAspect="1"/>
          </p:cNvPicPr>
          <p:nvPr/>
        </p:nvPicPr>
        <p:blipFill rotWithShape="1">
          <a:blip r:embed="rId3"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p:blipFill>
        <p:spPr>
          <a:xfrm>
            <a:off x="600634" y="2288537"/>
            <a:ext cx="627531" cy="802267"/>
          </a:xfrm>
          <a:prstGeom prst="rect">
            <a:avLst/>
          </a:prstGeom>
        </p:spPr>
      </p:pic>
    </p:spTree>
    <p:extLst>
      <p:ext uri="{BB962C8B-B14F-4D97-AF65-F5344CB8AC3E}">
        <p14:creationId xmlns:p14="http://schemas.microsoft.com/office/powerpoint/2010/main" val="253182770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normAutofit fontScale="90000"/>
          </a:bodyPr>
          <a:lstStyle/>
          <a:p>
            <a:r>
              <a:rPr lang="ja-JP" altLang="en-US"/>
              <a:t>目次</a:t>
            </a:r>
            <a:endParaRPr kumimoji="1" lang="ja-JP" altLang="en-US"/>
          </a:p>
        </p:txBody>
      </p:sp>
      <p:sp>
        <p:nvSpPr>
          <p:cNvPr id="4" name="スライド番号プレースホルダー 3"/>
          <p:cNvSpPr>
            <a:spLocks noGrp="1"/>
          </p:cNvSpPr>
          <p:nvPr>
            <p:ph type="sldNum" sz="quarter" idx="11"/>
          </p:nvPr>
        </p:nvSpPr>
        <p:spPr/>
        <p:txBody>
          <a:bodyPr/>
          <a:lstStyle/>
          <a:p>
            <a:fld id="{A1D487B2-B3D4-4B12-876F-840864ED41B0}" type="slidenum">
              <a:rPr kumimoji="1" lang="ja-JP" altLang="en-US" smtClean="0"/>
              <a:t>9</a:t>
            </a:fld>
            <a:endParaRPr kumimoji="1" lang="ja-JP" altLang="en-US"/>
          </a:p>
        </p:txBody>
      </p:sp>
      <p:sp>
        <p:nvSpPr>
          <p:cNvPr id="6" name="正方形/長方形 5">
            <a:extLst>
              <a:ext uri="{FF2B5EF4-FFF2-40B4-BE49-F238E27FC236}">
                <a16:creationId xmlns:a16="http://schemas.microsoft.com/office/drawing/2014/main" id="{092CE64B-64B8-1CA4-2F6D-BD862CAC2AC4}"/>
              </a:ext>
            </a:extLst>
          </p:cNvPr>
          <p:cNvSpPr/>
          <p:nvPr/>
        </p:nvSpPr>
        <p:spPr>
          <a:xfrm>
            <a:off x="1083101" y="1560375"/>
            <a:ext cx="7739798" cy="4430187"/>
          </a:xfrm>
          <a:prstGeom prst="rect">
            <a:avLst/>
          </a:prstGeom>
        </p:spPr>
        <p:txBody>
          <a:bodyPr wrap="square">
            <a:spAutoFit/>
          </a:bodyPr>
          <a:lstStyle/>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知財戦略の基本</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75000"/>
                  </a:schemeClr>
                </a:solidFill>
                <a:latin typeface="BIZ UDPゴシック" panose="020B0400000000000000" pitchFamily="50" charset="-128"/>
                <a:ea typeface="BIZ UDPゴシック" panose="020B0400000000000000" pitchFamily="50" charset="-128"/>
              </a:rPr>
              <a:t>知財戦略の構築</a:t>
            </a:r>
            <a:endParaRPr lang="en-US" altLang="ja-JP" sz="2400">
              <a:solidFill>
                <a:schemeClr val="tx2">
                  <a:lumMod val="75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rPr>
              <a:t>IP</a:t>
            </a: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ランドスケープについて</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事業戦略と知財戦略の一体化による知財活用事例</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海外出願について</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利益相反</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概念実証（</a:t>
            </a:r>
            <a:r>
              <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rPr>
              <a:t>PoC</a:t>
            </a: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）とは</a:t>
            </a:r>
            <a:endParaRPr lang="en-US" altLang="ja-JP" sz="2400">
              <a:solidFill>
                <a:schemeClr val="tx2">
                  <a:lumMod val="40000"/>
                  <a:lumOff val="60000"/>
                </a:schemeClr>
              </a:solidFill>
              <a:latin typeface="BIZ UDPゴシック" panose="020B0400000000000000" pitchFamily="50" charset="-128"/>
              <a:ea typeface="BIZ UDPゴシック" panose="020B0400000000000000" pitchFamily="50" charset="-128"/>
            </a:endParaRPr>
          </a:p>
          <a:p>
            <a:pPr marL="342900" indent="-342900">
              <a:lnSpc>
                <a:spcPct val="150000"/>
              </a:lnSpc>
              <a:buFont typeface="Arial" panose="020B0604020202020204" pitchFamily="34" charset="0"/>
              <a:buChar char="•"/>
            </a:pPr>
            <a:r>
              <a:rPr lang="ja-JP" altLang="en-US" sz="2400">
                <a:solidFill>
                  <a:schemeClr val="tx2">
                    <a:lumMod val="40000"/>
                    <a:lumOff val="60000"/>
                  </a:schemeClr>
                </a:solidFill>
                <a:latin typeface="BIZ UDPゴシック" panose="020B0400000000000000" pitchFamily="50" charset="-128"/>
                <a:ea typeface="BIZ UDPゴシック" panose="020B0400000000000000" pitchFamily="50" charset="-128"/>
              </a:rPr>
              <a:t>研究者がスタートアップ設立をするときの注意点</a:t>
            </a:r>
          </a:p>
        </p:txBody>
      </p:sp>
    </p:spTree>
    <p:extLst>
      <p:ext uri="{BB962C8B-B14F-4D97-AF65-F5344CB8AC3E}">
        <p14:creationId xmlns:p14="http://schemas.microsoft.com/office/powerpoint/2010/main" val="4286639118"/>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Parcel">
  <a:themeElements>
    <a:clrScheme name="Parcel">
      <a:dk1>
        <a:srgbClr val="000000"/>
      </a:dk1>
      <a:lt1>
        <a:srgbClr val="FFFFFF"/>
      </a:lt1>
      <a:dk2>
        <a:srgbClr val="4A5356"/>
      </a:dk2>
      <a:lt2>
        <a:srgbClr val="E8E3CE"/>
      </a:lt2>
      <a:accent1>
        <a:srgbClr val="F6A21D"/>
      </a:accent1>
      <a:accent2>
        <a:srgbClr val="9BAFB5"/>
      </a:accent2>
      <a:accent3>
        <a:srgbClr val="C96731"/>
      </a:accent3>
      <a:accent4>
        <a:srgbClr val="9CA383"/>
      </a:accent4>
      <a:accent5>
        <a:srgbClr val="87795D"/>
      </a:accent5>
      <a:accent6>
        <a:srgbClr val="A0988C"/>
      </a:accent6>
      <a:hlink>
        <a:srgbClr val="00B0F0"/>
      </a:hlink>
      <a:folHlink>
        <a:srgbClr val="738F97"/>
      </a:folHlink>
    </a:clrScheme>
    <a:fontScheme name="ユーザー定義 11">
      <a:majorFont>
        <a:latin typeface="BIZ UDPゴシック"/>
        <a:ea typeface="BIZ UDPゴシック"/>
        <a:cs typeface=""/>
      </a:majorFont>
      <a:minorFont>
        <a:latin typeface="BIZ UDPゴシック"/>
        <a:ea typeface="BIZ UDPゴシック"/>
        <a:cs typeface=""/>
      </a:minorFont>
    </a:fontScheme>
    <a:fmtScheme name="Parcel">
      <a:fillStyleLst>
        <a:solidFill>
          <a:schemeClr val="phClr"/>
        </a:solidFill>
        <a:gradFill rotWithShape="1">
          <a:gsLst>
            <a:gs pos="0">
              <a:schemeClr val="phClr">
                <a:tint val="80000"/>
                <a:satMod val="107000"/>
                <a:lumMod val="103000"/>
              </a:schemeClr>
            </a:gs>
            <a:gs pos="100000">
              <a:schemeClr val="phClr">
                <a:tint val="82000"/>
                <a:satMod val="109000"/>
                <a:lumMod val="103000"/>
              </a:schemeClr>
            </a:gs>
          </a:gsLst>
          <a:lin ang="5400000" scaled="0"/>
        </a:gradFill>
        <a:gradFill rotWithShape="1">
          <a:gsLst>
            <a:gs pos="0">
              <a:schemeClr val="phClr">
                <a:tint val="97000"/>
                <a:satMod val="100000"/>
                <a:lumMod val="102000"/>
              </a:schemeClr>
            </a:gs>
            <a:gs pos="50000">
              <a:schemeClr val="phClr">
                <a:shade val="100000"/>
                <a:satMod val="103000"/>
                <a:lumMod val="100000"/>
              </a:schemeClr>
            </a:gs>
            <a:gs pos="100000">
              <a:schemeClr val="phClr">
                <a:shade val="93000"/>
                <a:satMod val="110000"/>
                <a:lumMod val="9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31750" cap="flat" cmpd="sng" algn="ctr">
          <a:solidFill>
            <a:schemeClr val="phClr"/>
          </a:solidFill>
          <a:prstDash val="solid"/>
        </a:ln>
      </a:lnStyleLst>
      <a:effectStyleLst>
        <a:effectStyle>
          <a:effectLst/>
        </a:effectStyle>
        <a:effectStyle>
          <a:effectLst/>
        </a:effectStyle>
        <a:effectStyle>
          <a:effectLst>
            <a:outerShdw blurRad="55880" dist="15240" dir="5400000" algn="ctr" rotWithShape="0">
              <a:srgbClr val="000000">
                <a:alpha val="45000"/>
              </a:srgbClr>
            </a:outerShdw>
          </a:effectLst>
          <a:scene3d>
            <a:camera prst="orthographicFront">
              <a:rot lat="0" lon="0" rev="0"/>
            </a:camera>
            <a:lightRig rig="brightRoom" dir="tl"/>
          </a:scene3d>
          <a:sp3d prstMaterial="dkEdge">
            <a:bevelT w="0" h="0"/>
          </a:sp3d>
        </a:effectStyle>
      </a:effectStyleLst>
      <a:bgFillStyleLst>
        <a:solidFill>
          <a:schemeClr val="phClr"/>
        </a:solidFill>
        <a:solidFill>
          <a:schemeClr val="phClr">
            <a:tint val="95000"/>
            <a:satMod val="170000"/>
          </a:schemeClr>
        </a:solidFill>
        <a:gradFill rotWithShape="1">
          <a:gsLst>
            <a:gs pos="0">
              <a:schemeClr val="phClr">
                <a:tint val="97000"/>
                <a:shade val="100000"/>
                <a:satMod val="185000"/>
                <a:lumMod val="120000"/>
              </a:schemeClr>
            </a:gs>
            <a:gs pos="100000">
              <a:schemeClr val="phClr">
                <a:tint val="96000"/>
                <a:shade val="95000"/>
                <a:satMod val="215000"/>
                <a:lumMod val="80000"/>
              </a:schemeClr>
            </a:gs>
          </a:gsLst>
          <a:path path="circle">
            <a:fillToRect l="50000" t="55000" r="125000" b="100000"/>
          </a:path>
        </a:gradFill>
      </a:bgFillStyleLst>
    </a:fmtScheme>
  </a:themeElements>
  <a:objectDefaults/>
  <a:extraClrSchemeLst/>
  <a:extLst>
    <a:ext uri="{05A4C25C-085E-4340-85A3-A5531E510DB2}">
      <thm15:themeFamily xmlns:thm15="http://schemas.microsoft.com/office/thememl/2012/main" name="Parcel" id="{8BEC4385-4EB9-4D53-BFB5-0EA123736B6D}" vid="{4DB32801-28C0-48B0-8C1D-A9A58613615A}"/>
    </a:ext>
  </a:extLst>
</a:theme>
</file>

<file path=ppt/theme/theme2.xml><?xml version="1.0" encoding="utf-8"?>
<a:theme xmlns:a="http://schemas.openxmlformats.org/drawingml/2006/main" name="レイアウト">
  <a:themeElements>
    <a:clrScheme name="NTT DATA Image Colors">
      <a:dk1>
        <a:srgbClr val="404040"/>
      </a:dk1>
      <a:lt1>
        <a:srgbClr val="FFFFFF"/>
      </a:lt1>
      <a:dk2>
        <a:srgbClr val="0F1C50"/>
      </a:dk2>
      <a:lt2>
        <a:srgbClr val="0080B1"/>
      </a:lt2>
      <a:accent1>
        <a:srgbClr val="C2CEE6"/>
      </a:accent1>
      <a:accent2>
        <a:srgbClr val="6785C1"/>
      </a:accent2>
      <a:accent3>
        <a:srgbClr val="E6B600"/>
      </a:accent3>
      <a:accent4>
        <a:srgbClr val="BC4328"/>
      </a:accent4>
      <a:accent5>
        <a:srgbClr val="83B254"/>
      </a:accent5>
      <a:accent6>
        <a:srgbClr val="AA3C80"/>
      </a:accent6>
      <a:hlink>
        <a:srgbClr val="0000FF"/>
      </a:hlink>
      <a:folHlink>
        <a:srgbClr val="800080"/>
      </a:folHlink>
    </a:clrScheme>
    <a:fontScheme name="Recommended Typefaces">
      <a:majorFont>
        <a:latin typeface="Arial"/>
        <a:ea typeface="Meiryo UI"/>
        <a:cs typeface=""/>
      </a:majorFont>
      <a:minorFont>
        <a:latin typeface="Arial"/>
        <a:ea typeface="Meiryo UI"/>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プレゼンテーション3" id="{1579DA27-3EFC-4B8C-A539-34DDBF75F451}" vid="{51BA818F-D639-4DA8-9DAE-EF1DF93093E4}"/>
    </a:ext>
  </a:ext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TM10001115[[fn=パーセル]]</Template>
  <Words>9968</Words>
  <PresentationFormat>A4 210 x 297 mm</PresentationFormat>
  <Paragraphs>1116</Paragraphs>
  <Slides>69</Slides>
  <Notes>47</Notes>
  <HiddenSlides>0</HiddenSlides>
  <MMClips>0</MMClips>
  <ScaleCrop>false</ScaleCrop>
  <HeadingPairs>
    <vt:vector size="8" baseType="variant">
      <vt:variant>
        <vt:lpstr>使用されているフォント</vt:lpstr>
      </vt:variant>
      <vt:variant>
        <vt:i4>10</vt:i4>
      </vt:variant>
      <vt:variant>
        <vt:lpstr>テーマ</vt:lpstr>
      </vt:variant>
      <vt:variant>
        <vt:i4>2</vt:i4>
      </vt:variant>
      <vt:variant>
        <vt:lpstr>埋め込まれた OLE サーバー</vt:lpstr>
      </vt:variant>
      <vt:variant>
        <vt:i4>1</vt:i4>
      </vt:variant>
      <vt:variant>
        <vt:lpstr>スライド タイトル</vt:lpstr>
      </vt:variant>
      <vt:variant>
        <vt:i4>69</vt:i4>
      </vt:variant>
    </vt:vector>
  </HeadingPairs>
  <TitlesOfParts>
    <vt:vector size="82" baseType="lpstr">
      <vt:lpstr>Arial Unicode MS</vt:lpstr>
      <vt:lpstr>BIZ UDPゴシック</vt:lpstr>
      <vt:lpstr>BIZ UDゴシック</vt:lpstr>
      <vt:lpstr>HGPGothicE</vt:lpstr>
      <vt:lpstr>Meiryo UI</vt:lpstr>
      <vt:lpstr>ＭＳ Ｐゴシック</vt:lpstr>
      <vt:lpstr>メイリオ</vt:lpstr>
      <vt:lpstr>游ゴシック</vt:lpstr>
      <vt:lpstr>Arial</vt:lpstr>
      <vt:lpstr>Wingdings</vt:lpstr>
      <vt:lpstr>Parcel</vt:lpstr>
      <vt:lpstr>レイアウト</vt:lpstr>
      <vt:lpstr>think-cell スライド</vt:lpstr>
      <vt:lpstr>3. 設立前・ エンジェル （概念実証の段階） </vt:lpstr>
      <vt:lpstr>目次</vt:lpstr>
      <vt:lpstr>3-a. スタートアップ設立のための知財戦略 </vt:lpstr>
      <vt:lpstr>目次</vt:lpstr>
      <vt:lpstr>目次</vt:lpstr>
      <vt:lpstr>知財戦略の基本</vt:lpstr>
      <vt:lpstr>知財戦略の基本</vt:lpstr>
      <vt:lpstr>知財戦略の基本</vt:lpstr>
      <vt:lpstr>目次</vt:lpstr>
      <vt:lpstr>知財戦略の構築</vt:lpstr>
      <vt:lpstr>知財戦略の構築</vt:lpstr>
      <vt:lpstr>知財戦略の構築</vt:lpstr>
      <vt:lpstr>知財戦略の構築</vt:lpstr>
      <vt:lpstr>知財戦略の構築</vt:lpstr>
      <vt:lpstr>知財戦略の構築</vt:lpstr>
      <vt:lpstr>知財戦略の構築</vt:lpstr>
      <vt:lpstr>知財戦略の構築</vt:lpstr>
      <vt:lpstr>知財戦略の構築</vt:lpstr>
      <vt:lpstr>知財戦略の構築</vt:lpstr>
      <vt:lpstr>知財戦略の構築</vt:lpstr>
      <vt:lpstr>知財戦略の構築</vt:lpstr>
      <vt:lpstr>知財戦略の構築</vt:lpstr>
      <vt:lpstr>知財戦略の構築</vt:lpstr>
      <vt:lpstr>知財戦略の構築</vt:lpstr>
      <vt:lpstr>知財戦略の構築</vt:lpstr>
      <vt:lpstr>知財戦略の構築</vt:lpstr>
      <vt:lpstr>目次</vt:lpstr>
      <vt:lpstr>IPランドスケープについて</vt:lpstr>
      <vt:lpstr>目次</vt:lpstr>
      <vt:lpstr>事業戦略と知財戦略の 一体化による知財活用事例</vt:lpstr>
      <vt:lpstr>目次</vt:lpstr>
      <vt:lpstr>海外出願について</vt:lpstr>
      <vt:lpstr>海外出願について</vt:lpstr>
      <vt:lpstr>海外出願について</vt:lpstr>
      <vt:lpstr>海外出願について</vt:lpstr>
      <vt:lpstr>海外出願について</vt:lpstr>
      <vt:lpstr>海外出願について</vt:lpstr>
      <vt:lpstr>海外出願について</vt:lpstr>
      <vt:lpstr>海外出願について</vt:lpstr>
      <vt:lpstr>海外出願について</vt:lpstr>
      <vt:lpstr>海外出願について</vt:lpstr>
      <vt:lpstr>海外出願について</vt:lpstr>
      <vt:lpstr>海外出願について</vt:lpstr>
      <vt:lpstr>海外出願について</vt:lpstr>
      <vt:lpstr>目次</vt:lpstr>
      <vt:lpstr>利益相反</vt:lpstr>
      <vt:lpstr>利益相反</vt:lpstr>
      <vt:lpstr>目次</vt:lpstr>
      <vt:lpstr>概念実証（PoC)とは</vt:lpstr>
      <vt:lpstr>概念実証（PoC)とは</vt:lpstr>
      <vt:lpstr>概念実証（PoC)とは</vt:lpstr>
      <vt:lpstr>概念実証（PoC)とは</vt:lpstr>
      <vt:lpstr>概念実証（PoC)とは</vt:lpstr>
      <vt:lpstr>目次</vt:lpstr>
      <vt:lpstr>研究者がスタートアップの設立をするときの注意点</vt:lpstr>
      <vt:lpstr>3-b. 大学の研究成果の ライセンスについて </vt:lpstr>
      <vt:lpstr>目次</vt:lpstr>
      <vt:lpstr>目次</vt:lpstr>
      <vt:lpstr>研究成果のライセンスとは</vt:lpstr>
      <vt:lpstr>研究成果のライセンスとは</vt:lpstr>
      <vt:lpstr>研究成果のライセンスとは</vt:lpstr>
      <vt:lpstr>研究成果のライセンスとは</vt:lpstr>
      <vt:lpstr>目次</vt:lpstr>
      <vt:lpstr>大学発スタートアップ設立に伴う ライセンス契約について</vt:lpstr>
      <vt:lpstr>大学発スタートアップ設立に伴う ライセンス契約について</vt:lpstr>
      <vt:lpstr>目次</vt:lpstr>
      <vt:lpstr>大学のTLOの役割について</vt:lpstr>
      <vt:lpstr>大学のTLOの役割について</vt:lpstr>
      <vt:lpstr>PowerPoint プレゼンテーション</vt:lpstr>
    </vt:vector>
  </TitlesOfParts>
  <LinksUpToDate>false</LinksUpToDate>
  <SharedDoc>false</SharedDoc>
  <HyperlinksChanged>false</HyperlinksChanged>
</Properties>
</file>

<file path=docProps/core.xml><?xml version="1.0" encoding="utf-8"?>
<cp:coreProperties xmlns:cp="http://schemas.openxmlformats.org/package/2006/metadata/core-properties" xmlns:dc="http://purl.org/dc/elements/1.1/" xmlns:dcterms="http://purl.org/dc/terms/" xmlns:xsi="http://www.w3.org/2001/XMLSchema-instance"/>
</file>